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91" r:id="rId3"/>
    <p:sldId id="292" r:id="rId4"/>
    <p:sldId id="293" r:id="rId5"/>
    <p:sldId id="294" r:id="rId6"/>
    <p:sldId id="288" r:id="rId7"/>
    <p:sldId id="289" r:id="rId8"/>
    <p:sldId id="295" r:id="rId9"/>
    <p:sldId id="296" r:id="rId10"/>
    <p:sldId id="297" r:id="rId11"/>
    <p:sldId id="298" r:id="rId12"/>
    <p:sldId id="29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65" autoAdjust="0"/>
  </p:normalViewPr>
  <p:slideViewPr>
    <p:cSldViewPr>
      <p:cViewPr varScale="1">
        <p:scale>
          <a:sx n="130" d="100"/>
          <a:sy n="130" d="100"/>
        </p:scale>
        <p:origin x="82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2023-02-13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6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63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Comments</a:t>
            </a:r>
            <a:r>
              <a:rPr lang="en-CA" baseline="0" dirty="0" smtClean="0"/>
              <a:t> for TAs: leave this slide on the TV monitors when you are not using them for teaching.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83518"/>
            <a:ext cx="8280000" cy="1102519"/>
          </a:xfrm>
        </p:spPr>
        <p:txBody>
          <a:bodyPr>
            <a:normAutofit/>
          </a:bodyPr>
          <a:lstStyle/>
          <a:p>
            <a:r>
              <a:rPr lang="en-US" sz="4800" b="1" smtClean="0">
                <a:solidFill>
                  <a:schemeClr val="tx2"/>
                </a:solidFill>
              </a:rPr>
              <a:t>Standing </a:t>
            </a:r>
            <a:r>
              <a:rPr lang="en-US" sz="4800" b="1" dirty="0" smtClean="0">
                <a:solidFill>
                  <a:schemeClr val="tx2"/>
                </a:solidFill>
              </a:rPr>
              <a:t>waves in a string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5736" y="2139704"/>
            <a:ext cx="6400800" cy="2089398"/>
          </a:xfrm>
        </p:spPr>
        <p:txBody>
          <a:bodyPr>
            <a:normAutofit/>
          </a:bodyPr>
          <a:lstStyle/>
          <a:p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year physics laboratories</a:t>
            </a:r>
          </a:p>
          <a:p>
            <a:endParaRPr lang="en-CA" sz="2400" dirty="0" smtClean="0"/>
          </a:p>
          <a:p>
            <a:r>
              <a:rPr lang="en-CA" sz="2400" dirty="0" smtClean="0"/>
              <a:t>University of Ottawa</a:t>
            </a:r>
          </a:p>
          <a:p>
            <a:r>
              <a:rPr lang="en-CA" sz="2000" u="sng" dirty="0">
                <a:hlinkClick r:id="rId2"/>
              </a:rPr>
              <a:t>https://uottawa.brightspace.com/d2l/home</a:t>
            </a:r>
            <a:endParaRPr lang="en-CA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3324"/>
            <a:ext cx="35147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tx2"/>
                </a:solidFill>
              </a:rPr>
              <a:t>THE FUNCTION GENERATOR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71550"/>
                <a:ext cx="4896544" cy="4320480"/>
              </a:xfrm>
            </p:spPr>
            <p:txBody>
              <a:bodyPr>
                <a:normAutofit/>
              </a:bodyPr>
              <a:lstStyle/>
              <a:p>
                <a:r>
                  <a:rPr lang="en-CA" sz="2500" dirty="0" smtClean="0"/>
                  <a:t>Select the </a:t>
                </a:r>
                <a:r>
                  <a:rPr lang="en-CA" sz="2500" b="1" dirty="0" smtClean="0"/>
                  <a:t>sine wave</a:t>
                </a:r>
                <a:r>
                  <a:rPr lang="en-CA" sz="2500" dirty="0" smtClean="0"/>
                  <a:t>.</a:t>
                </a:r>
              </a:p>
              <a:p>
                <a:r>
                  <a:rPr lang="en-CA" sz="2500" dirty="0" smtClean="0"/>
                  <a:t>Set the </a:t>
                </a:r>
                <a:r>
                  <a:rPr lang="en-CA" sz="2500" b="1" dirty="0" smtClean="0"/>
                  <a:t>Frequency</a:t>
                </a:r>
                <a:r>
                  <a:rPr lang="en-CA" sz="2500" dirty="0" smtClean="0"/>
                  <a:t> to the value you calculated for </a:t>
                </a:r>
                <a14:m>
                  <m:oMath xmlns:m="http://schemas.openxmlformats.org/officeDocument/2006/math">
                    <m:r>
                      <a:rPr lang="en-CA" sz="25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5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CA" sz="2500" dirty="0" smtClean="0"/>
                  <a:t>, </a:t>
                </a:r>
                <a:br>
                  <a:rPr lang="en-CA" sz="2500" dirty="0" smtClean="0"/>
                </a:br>
                <a14:m>
                  <m:oMath xmlns:m="http://schemas.openxmlformats.org/officeDocument/2006/math">
                    <m:r>
                      <a:rPr lang="en-CA" sz="25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500" i="1" dirty="0" smtClean="0">
                        <a:latin typeface="Cambria Math" panose="02040503050406030204" pitchFamily="18" charset="0"/>
                      </a:rPr>
                      <m:t>=0.35 </m:t>
                    </m:r>
                    <m:r>
                      <m:rPr>
                        <m:sty m:val="p"/>
                      </m:rPr>
                      <a:rPr lang="en-CA" sz="2500" i="0" dirty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CA" sz="2500" dirty="0" smtClean="0"/>
                  <a:t>.</a:t>
                </a:r>
              </a:p>
              <a:p>
                <a:r>
                  <a:rPr lang="en-CA" sz="2500" dirty="0" smtClean="0"/>
                  <a:t>Set the </a:t>
                </a:r>
                <a:r>
                  <a:rPr lang="en-CA" sz="2500" b="1" dirty="0" smtClean="0"/>
                  <a:t>Amplitude</a:t>
                </a:r>
                <a:r>
                  <a:rPr lang="en-CA" sz="2500" dirty="0" smtClean="0"/>
                  <a:t> to 0.2 V</a:t>
                </a:r>
              </a:p>
              <a:p>
                <a:r>
                  <a:rPr lang="en-CA" sz="2500" dirty="0" smtClean="0"/>
                  <a:t>Make sure </a:t>
                </a:r>
                <a:r>
                  <a:rPr lang="en-CA" sz="2500" b="1" dirty="0" smtClean="0"/>
                  <a:t>DC Offset</a:t>
                </a:r>
                <a:r>
                  <a:rPr lang="en-CA" sz="2500" dirty="0" smtClean="0"/>
                  <a:t> is set to 0 V.</a:t>
                </a:r>
              </a:p>
              <a:p>
                <a:r>
                  <a:rPr lang="en-CA" sz="2500" dirty="0" smtClean="0"/>
                  <a:t>Make sure the </a:t>
                </a:r>
                <a:r>
                  <a:rPr lang="en-CA" sz="2500" b="1" dirty="0" smtClean="0"/>
                  <a:t>Device</a:t>
                </a:r>
                <a:r>
                  <a:rPr lang="en-CA" sz="2500" dirty="0" smtClean="0"/>
                  <a:t> is set to </a:t>
                </a:r>
                <a:r>
                  <a:rPr lang="en-CA" sz="2500" dirty="0" err="1" smtClean="0"/>
                  <a:t>myDAQ</a:t>
                </a:r>
                <a:r>
                  <a:rPr lang="en-CA" sz="2500" dirty="0" smtClean="0"/>
                  <a:t> and </a:t>
                </a:r>
                <a:r>
                  <a:rPr lang="en-CA" sz="2500" b="1" dirty="0" smtClean="0"/>
                  <a:t>Signal Route</a:t>
                </a:r>
                <a:r>
                  <a:rPr lang="en-CA" sz="2500" dirty="0" smtClean="0"/>
                  <a:t> is set to AO 0.</a:t>
                </a:r>
              </a:p>
              <a:p>
                <a:r>
                  <a:rPr lang="en-CA" sz="2500" dirty="0" smtClean="0"/>
                  <a:t>Click </a:t>
                </a:r>
                <a:r>
                  <a:rPr lang="en-CA" sz="2500" b="1" dirty="0" smtClean="0"/>
                  <a:t>Run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71550"/>
                <a:ext cx="4896544" cy="4320480"/>
              </a:xfrm>
              <a:blipFill>
                <a:blip r:embed="rId3"/>
                <a:stretch>
                  <a:fillRect l="-1868" t="-1130" r="-2242" b="-2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60" y="843558"/>
            <a:ext cx="368572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507288" cy="857250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tx2"/>
                </a:solidFill>
              </a:rPr>
              <a:t>ADJUSTING FREQUENCY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4284476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You can adjust the frequency as necessary to get stable nodes. It is important that the vibrating blade is steady.</a:t>
            </a:r>
          </a:p>
          <a:p>
            <a:r>
              <a:rPr lang="en-CA" dirty="0" smtClean="0"/>
              <a:t>When changing the frequency to find the best standing wave, start incrementing by 1 Hz, then 0.5 Hz, then 0.1 Hz. You do not have to use smaller increments than 0.1 Hz.</a:t>
            </a:r>
          </a:p>
          <a:p>
            <a:r>
              <a:rPr lang="en-CA" dirty="0" smtClean="0"/>
              <a:t>You can either type in the new frequency each time or highlight the value and use the up and down arrow keys to make incremental changes.</a:t>
            </a:r>
          </a:p>
          <a:p>
            <a:r>
              <a:rPr lang="en-CA" dirty="0" smtClean="0"/>
              <a:t>Complete </a:t>
            </a:r>
            <a:r>
              <a:rPr lang="en-CA" i="1" dirty="0" smtClean="0"/>
              <a:t>Table 1</a:t>
            </a:r>
            <a:r>
              <a:rPr lang="en-CA" dirty="0" smtClean="0"/>
              <a:t> and make your </a:t>
            </a:r>
            <a:r>
              <a:rPr lang="en-CA" i="1" dirty="0" smtClean="0"/>
              <a:t>Graph 1</a:t>
            </a:r>
            <a:r>
              <a:rPr lang="en-CA" dirty="0" smtClean="0"/>
              <a:t>. You should be able to find the experimental value of </a:t>
            </a:r>
            <a:r>
              <a:rPr lang="el-GR" i="1" dirty="0" smtClean="0"/>
              <a:t>μ</a:t>
            </a:r>
            <a:r>
              <a:rPr lang="en-CA" dirty="0" smtClean="0"/>
              <a:t> from the slope.</a:t>
            </a:r>
            <a:endParaRPr lang="en-CA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3232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5496" y="123478"/>
            <a:ext cx="237626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smtClean="0">
                <a:solidFill>
                  <a:schemeClr val="tx2"/>
                </a:solidFill>
              </a:rPr>
              <a:t>CLEAN UP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496" y="897564"/>
            <a:ext cx="5256584" cy="424593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Turn off the </a:t>
            </a:r>
            <a:r>
              <a:rPr lang="en-US" dirty="0" smtClean="0"/>
              <a:t>computer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b="1" dirty="0" smtClean="0"/>
              <a:t>don’t </a:t>
            </a:r>
            <a:r>
              <a:rPr lang="en-US" b="1" dirty="0"/>
              <a:t>forget to </a:t>
            </a:r>
            <a:r>
              <a:rPr lang="en-US" b="1" dirty="0" smtClean="0"/>
              <a:t>take </a:t>
            </a:r>
            <a:br>
              <a:rPr lang="en-US" b="1" dirty="0" smtClean="0"/>
            </a:br>
            <a:r>
              <a:rPr lang="en-US" b="1" dirty="0" smtClean="0"/>
              <a:t>your USB key</a:t>
            </a:r>
            <a:r>
              <a:rPr lang="en-US" b="1" dirty="0"/>
              <a:t>.</a:t>
            </a:r>
          </a:p>
          <a:p>
            <a:r>
              <a:rPr lang="en-CA" dirty="0"/>
              <a:t>Put back the </a:t>
            </a:r>
            <a:r>
              <a:rPr lang="en-CA" dirty="0" smtClean="0"/>
              <a:t>masses and </a:t>
            </a:r>
            <a:br>
              <a:rPr lang="en-CA" dirty="0" smtClean="0"/>
            </a:br>
            <a:r>
              <a:rPr lang="en-CA" dirty="0" smtClean="0"/>
              <a:t>the hanger </a:t>
            </a:r>
            <a:r>
              <a:rPr lang="en-CA" dirty="0"/>
              <a:t>on the </a:t>
            </a:r>
            <a:r>
              <a:rPr lang="en-CA" dirty="0" smtClean="0"/>
              <a:t>table</a:t>
            </a:r>
            <a:r>
              <a:rPr lang="en-CA" dirty="0"/>
              <a:t>. </a:t>
            </a:r>
            <a:endParaRPr lang="en-CA" dirty="0" smtClean="0"/>
          </a:p>
          <a:p>
            <a:r>
              <a:rPr lang="en-CA" dirty="0" smtClean="0"/>
              <a:t>Move </a:t>
            </a:r>
            <a:r>
              <a:rPr lang="en-CA" dirty="0"/>
              <a:t>the string vibrator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C-clamp </a:t>
            </a:r>
            <a:r>
              <a:rPr lang="en-CA" dirty="0"/>
              <a:t>back close to the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other </a:t>
            </a:r>
            <a:r>
              <a:rPr lang="en-CA" dirty="0"/>
              <a:t>C-clamp</a:t>
            </a:r>
            <a:r>
              <a:rPr lang="en-CA" dirty="0" smtClean="0"/>
              <a:t>.</a:t>
            </a:r>
          </a:p>
          <a:p>
            <a:r>
              <a:rPr lang="en-US" dirty="0" smtClean="0"/>
              <a:t>Please </a:t>
            </a:r>
            <a:r>
              <a:rPr lang="en-US" dirty="0"/>
              <a:t>recycle scrap paper and throw away any garbage. Please leave your station as clean as you can.</a:t>
            </a:r>
          </a:p>
          <a:p>
            <a:r>
              <a:rPr lang="en-US" dirty="0"/>
              <a:t>Push back the monitor, keyboard, and mouse. Please push your chair back under the table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Thank you!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6181" y="125219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DUE </a:t>
            </a:r>
            <a:r>
              <a:rPr lang="en-US" sz="3600" b="1" u="sng" dirty="0" smtClean="0">
                <a:solidFill>
                  <a:schemeClr val="tx2"/>
                </a:solidFill>
              </a:rPr>
              <a:t>DATE</a:t>
            </a:r>
            <a:endParaRPr lang="en-CA" sz="3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372200" y="843558"/>
            <a:ext cx="2664297" cy="429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The report is due at the end of the lab session, i.e., </a:t>
            </a:r>
            <a:r>
              <a:rPr lang="en-US" sz="1800" dirty="0" smtClean="0">
                <a:solidFill>
                  <a:srgbClr val="FF0000"/>
                </a:solidFill>
              </a:rPr>
              <a:t>at 12:50pm or 5:20pm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Don’t forget to do your </a:t>
            </a:r>
            <a:r>
              <a:rPr lang="en-US" sz="1800"/>
              <a:t>pre-lab </a:t>
            </a:r>
            <a:r>
              <a:rPr lang="en-US" sz="1800" smtClean="0"/>
              <a:t>for </a:t>
            </a:r>
            <a:r>
              <a:rPr lang="en-US" sz="1800" dirty="0"/>
              <a:t>the next experiment!</a:t>
            </a:r>
            <a:endParaRPr lang="en-CA" sz="1800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336181" y="2429475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</a:rPr>
              <a:t>PRE-LAB</a:t>
            </a:r>
            <a:endParaRPr lang="en-CA" sz="3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156176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56176" y="2211710"/>
            <a:ext cx="2987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S:\Manuals\2013-2014\Winter 2014\Experiments\9 - Waves\photos\IMG_11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r="15702"/>
          <a:stretch/>
        </p:blipFill>
        <p:spPr bwMode="auto">
          <a:xfrm>
            <a:off x="3347864" y="0"/>
            <a:ext cx="274320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INTRODUCTION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4284476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When you shake a string, a pulse travels down its length and can be reflected.</a:t>
            </a:r>
          </a:p>
          <a:p>
            <a:r>
              <a:rPr lang="en-CA" dirty="0" smtClean="0"/>
              <a:t>A series of periodic waves can interfere with their reflections and with the right conditions, a superposition of these waves leads to a “standing wave.”</a:t>
            </a:r>
          </a:p>
          <a:p>
            <a:r>
              <a:rPr lang="en-CA" dirty="0" smtClean="0"/>
              <a:t>This looks like a stationary wave on the string with some parts hardly moving (nodes) and some regions having large displacement (antinodes).</a:t>
            </a:r>
          </a:p>
          <a:p>
            <a:r>
              <a:rPr lang="en-CA" dirty="0" smtClean="0"/>
              <a:t>In this experiment you will investigate various factors that give rise to standing waves.</a:t>
            </a:r>
          </a:p>
        </p:txBody>
      </p:sp>
    </p:spTree>
    <p:extLst>
      <p:ext uri="{BB962C8B-B14F-4D97-AF65-F5344CB8AC3E}">
        <p14:creationId xmlns:p14="http://schemas.microsoft.com/office/powerpoint/2010/main" val="30968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WAVELENGTH AND FREQUENCY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99542"/>
                <a:ext cx="9144000" cy="446449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CA" dirty="0" smtClean="0"/>
                  <a:t>We consider how the speed of the wave is affected by the density of the string, the tension, and the frequency.</a:t>
                </a:r>
              </a:p>
              <a:p>
                <a:r>
                  <a:rPr lang="en-CA" dirty="0" smtClean="0"/>
                  <a:t>Consider the following standing wave made by a string vibrator</a:t>
                </a:r>
                <a:br>
                  <a:rPr lang="en-CA" dirty="0" smtClean="0"/>
                </a:br>
                <a:r>
                  <a:rPr lang="en-CA" dirty="0" smtClean="0"/>
                  <a:t/>
                </a:r>
                <a:br>
                  <a:rPr lang="en-CA" dirty="0" smtClean="0"/>
                </a:br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pPr lvl="1"/>
                <a:r>
                  <a:rPr lang="en-CA" dirty="0" smtClean="0"/>
                  <a:t>Any place the string (with length,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CA" dirty="0" smtClean="0"/>
                  <a:t>) is fixed will be a node (both ends).</a:t>
                </a:r>
              </a:p>
              <a:p>
                <a:pPr lvl="1"/>
                <a:r>
                  <a:rPr lang="en-CA" dirty="0" smtClean="0"/>
                  <a:t>The number of segments in the wave is referred to as </a:t>
                </a:r>
                <a:r>
                  <a:rPr lang="en-CA" i="1" dirty="0" smtClean="0"/>
                  <a:t>n</a:t>
                </a:r>
                <a:r>
                  <a:rPr lang="en-CA" dirty="0" smtClean="0"/>
                  <a:t>. </a:t>
                </a:r>
                <a:br>
                  <a:rPr lang="en-CA" dirty="0" smtClean="0"/>
                </a:br>
                <a:r>
                  <a:rPr lang="en-CA" dirty="0" smtClean="0"/>
                  <a:t>In this wave,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dirty="0" smtClean="0"/>
                  <a:t>.</a:t>
                </a:r>
              </a:p>
              <a:p>
                <a:pPr lvl="1"/>
                <a:r>
                  <a:rPr lang="en-CA" dirty="0" smtClean="0"/>
                  <a:t>Each segment of the wave corresponds to one half of a wavelength,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CA" i="1" dirty="0" smtClean="0"/>
                  <a:t>. </a:t>
                </a:r>
                <a:br>
                  <a:rPr lang="en-CA" i="1" dirty="0" smtClean="0"/>
                </a:br>
                <a:r>
                  <a:rPr lang="en-CA" dirty="0" smtClean="0"/>
                  <a:t>Here,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CA" i="1" dirty="0" smtClean="0"/>
                  <a:t>.</a:t>
                </a:r>
              </a:p>
              <a:p>
                <a:pPr lvl="1"/>
                <a:endParaRPr lang="en-CA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99542"/>
                <a:ext cx="9144000" cy="4464496"/>
              </a:xfrm>
              <a:blipFill>
                <a:blip r:embed="rId2"/>
                <a:stretch>
                  <a:fillRect l="-933" t="-2596" b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9662"/>
            <a:ext cx="6480720" cy="16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507288" cy="857250"/>
          </a:xfrm>
        </p:spPr>
        <p:txBody>
          <a:bodyPr>
            <a:normAutofit fontScale="90000"/>
          </a:bodyPr>
          <a:lstStyle/>
          <a:p>
            <a:r>
              <a:rPr lang="en-CA" b="1" u="sng" dirty="0" smtClean="0">
                <a:solidFill>
                  <a:schemeClr val="tx2"/>
                </a:solidFill>
              </a:rPr>
              <a:t>WAVELENGTH AND FREQUENCY (cont.)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71550"/>
                <a:ext cx="8856984" cy="428447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CA" dirty="0" smtClean="0"/>
                  <a:t>If you drive a string at an arbitrary frequency, you probably won’t get a standing wave since many modes of the wave will be mixed together.</a:t>
                </a:r>
                <a:endParaRPr lang="en-CA" i="1" dirty="0" smtClean="0"/>
              </a:p>
              <a:p>
                <a:r>
                  <a:rPr lang="en-CA" dirty="0" smtClean="0"/>
                  <a:t>If the tension, the frequency, and the length are adjusted accordingly, you will see one vibrational mode occur at a higher amplitude.</a:t>
                </a:r>
              </a:p>
              <a:p>
                <a:r>
                  <a:rPr lang="en-CA" dirty="0" smtClean="0"/>
                  <a:t>For a wave with wavelength,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CA" dirty="0" smtClean="0"/>
                  <a:t>, and frequency,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dirty="0" smtClean="0"/>
                  <a:t>, the speed is:</a:t>
                </a:r>
                <a:br>
                  <a:rPr lang="en-CA" dirty="0" smtClean="0"/>
                </a:br>
                <a:r>
                  <a:rPr lang="en-CA" dirty="0" smtClean="0"/>
                  <a:t>				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i="1" dirty="0" smtClean="0"/>
              </a:p>
              <a:p>
                <a:r>
                  <a:rPr lang="en-CA" dirty="0" smtClean="0"/>
                  <a:t>Where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dirty="0" smtClean="0"/>
                  <a:t> is measured in m/s,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CA" dirty="0" smtClean="0"/>
                  <a:t> is measured in m, and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dirty="0" smtClean="0"/>
                  <a:t> is measured in Hz (1 Hz = 1 s</a:t>
                </a:r>
                <a:r>
                  <a:rPr lang="en-CA" baseline="30000" dirty="0" smtClean="0"/>
                  <a:t>-1</a:t>
                </a:r>
                <a:r>
                  <a:rPr lang="en-CA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71550"/>
                <a:ext cx="8856984" cy="4284476"/>
              </a:xfrm>
              <a:blipFill>
                <a:blip r:embed="rId2"/>
                <a:stretch>
                  <a:fillRect l="-1170" t="-2991" r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3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507288" cy="857250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tx2"/>
                </a:solidFill>
              </a:rPr>
              <a:t>WAVE SPEED AND STRING DENSITY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771550"/>
                <a:ext cx="3960440" cy="439248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CA" dirty="0" smtClean="0"/>
                  <a:t>For a wave on a string, the speed,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dirty="0" smtClean="0"/>
                  <a:t>, is also related to the tension,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dirty="0" smtClean="0"/>
                  <a:t>, in the string and the linear density,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CA" dirty="0" smtClean="0"/>
                  <a:t>:	</a:t>
                </a: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𝒗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CA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𝑻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𝝁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CA" dirty="0" smtClean="0"/>
              </a:p>
              <a:p>
                <a:pPr lvl="1"/>
                <a:r>
                  <a:rPr lang="en-CA" dirty="0" smtClean="0"/>
                  <a:t>The linear density is mass per unit length.</a:t>
                </a:r>
              </a:p>
              <a:p>
                <a:pPr lvl="1"/>
                <a:r>
                  <a:rPr lang="en-CA" dirty="0" smtClean="0"/>
                  <a:t>The tension is created by a hanging mass,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dirty="0" smtClean="0"/>
                  <a:t/>
                </a:r>
                <a:br>
                  <a:rPr lang="en-CA" dirty="0" smtClean="0"/>
                </a:br>
                <a:r>
                  <a:rPr lang="en-CA" dirty="0" smtClean="0"/>
                  <a:t>	   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𝒎𝒈</m:t>
                    </m:r>
                  </m:oMath>
                </a14:m>
                <a:endParaRPr lang="en-CA" b="1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771550"/>
                <a:ext cx="3960440" cy="4392488"/>
              </a:xfrm>
              <a:blipFill>
                <a:blip r:embed="rId2"/>
                <a:stretch>
                  <a:fillRect l="-2615" t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31590"/>
            <a:ext cx="499530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-85700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PRELIMINARY STUFF</a:t>
            </a:r>
            <a:endParaRPr lang="en-CA" u="sng" dirty="0">
              <a:solidFill>
                <a:schemeClr val="tx2"/>
              </a:solidFill>
            </a:endParaRPr>
          </a:p>
        </p:txBody>
      </p:sp>
      <p:pic>
        <p:nvPicPr>
          <p:cNvPr id="3074" name="Picture 2" descr="S:\Manuals\2013-2014\Winter 2014\Experiments\9 - Waves\photos\IMG_1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99542"/>
            <a:ext cx="5266944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771550"/>
                <a:ext cx="3744416" cy="439248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CA" dirty="0" smtClean="0"/>
                  <a:t>Launch Logger Pro and the Function Generator.</a:t>
                </a:r>
              </a:p>
              <a:p>
                <a:r>
                  <a:rPr lang="en-CA" dirty="0" smtClean="0"/>
                  <a:t>Install the C-clamp with string vibrator 1 m away from the end clamp.</a:t>
                </a:r>
              </a:p>
              <a:p>
                <a:r>
                  <a:rPr lang="en-CA" dirty="0" smtClean="0"/>
                  <a:t>Run the string to the clamp screw and hang the string over the edge with the mass hanger attached</a:t>
                </a:r>
                <a:r>
                  <a:rPr lang="en-CA" dirty="0"/>
                  <a:t> </a:t>
                </a:r>
                <a:r>
                  <a:rPr lang="en-CA" dirty="0" smtClean="0"/>
                  <a:t>(as shown in the picture to the right).</a:t>
                </a:r>
              </a:p>
              <a:p>
                <a:r>
                  <a:rPr lang="en-CA" dirty="0" smtClean="0"/>
                  <a:t>Measure the length of the string on the TA’s desk as well as its mass. Calculate the linear density,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CA" dirty="0" smtClean="0"/>
                  <a:t>.	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771550"/>
                <a:ext cx="3744416" cy="4392488"/>
              </a:xfrm>
              <a:blipFill>
                <a:blip r:embed="rId3"/>
                <a:stretch>
                  <a:fillRect l="-1792" t="-2361" r="-3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563888" y="4227934"/>
                <a:ext cx="5410960" cy="936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2200" dirty="0" smtClean="0"/>
                  <a:t>Calculate the fundamental frequencies for</a:t>
                </a:r>
                <a:br>
                  <a:rPr lang="en-CA" sz="2200" dirty="0" smtClean="0"/>
                </a:br>
                <a14:m>
                  <m:oMath xmlns:m="http://schemas.openxmlformats.org/officeDocument/2006/math">
                    <m:r>
                      <a:rPr lang="en-CA" sz="22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CA" sz="2200" dirty="0" smtClean="0"/>
                  <a:t> = 2 – 5 for </a:t>
                </a:r>
                <a14:m>
                  <m:oMath xmlns:m="http://schemas.openxmlformats.org/officeDocument/2006/math">
                    <m:r>
                      <a:rPr lang="en-CA" sz="2200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sz="2200" dirty="0" smtClean="0"/>
                  <a:t> = 0.15, 0.25, and 0.35 kg and record your values in </a:t>
                </a:r>
                <a:r>
                  <a:rPr lang="en-CA" sz="2200" i="1" dirty="0" smtClean="0"/>
                  <a:t>Table 1</a:t>
                </a:r>
                <a:r>
                  <a:rPr lang="en-CA" sz="2200" dirty="0" smtClean="0"/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227934"/>
                <a:ext cx="5410960" cy="936104"/>
              </a:xfrm>
              <a:prstGeom prst="rect">
                <a:avLst/>
              </a:prstGeom>
              <a:blipFill>
                <a:blip r:embed="rId4"/>
                <a:stretch>
                  <a:fillRect l="-1015" t="-719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8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ZOOMED VIEW CLAMP AND THE PULLEY</a:t>
            </a:r>
            <a:endParaRPr lang="en-CA" u="sng" dirty="0">
              <a:solidFill>
                <a:schemeClr val="tx2"/>
              </a:solidFill>
            </a:endParaRPr>
          </a:p>
        </p:txBody>
      </p:sp>
      <p:pic>
        <p:nvPicPr>
          <p:cNvPr id="4098" name="Picture 2" descr="S:\Manuals\2013-2014\Winter 2014\Experiments\9 - Waves\photos\IMG_1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52" y="1472944"/>
            <a:ext cx="5338952" cy="355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THE </a:t>
            </a:r>
            <a:r>
              <a:rPr lang="en-CA" b="1" u="sng" dirty="0" err="1" smtClean="0">
                <a:solidFill>
                  <a:schemeClr val="tx2"/>
                </a:solidFill>
              </a:rPr>
              <a:t>myDAQ</a:t>
            </a:r>
            <a:r>
              <a:rPr lang="en-CA" b="1" u="sng" dirty="0" smtClean="0">
                <a:solidFill>
                  <a:schemeClr val="tx2"/>
                </a:solidFill>
              </a:rPr>
              <a:t> BOARD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4320480"/>
          </a:xfrm>
        </p:spPr>
        <p:txBody>
          <a:bodyPr>
            <a:normAutofit/>
          </a:bodyPr>
          <a:lstStyle/>
          <a:p>
            <a:r>
              <a:rPr lang="en-CA" sz="2500" dirty="0" smtClean="0"/>
              <a:t>We will use a </a:t>
            </a:r>
            <a:r>
              <a:rPr lang="en-CA" sz="2500" dirty="0" err="1" smtClean="0"/>
              <a:t>myDAQ</a:t>
            </a:r>
            <a:r>
              <a:rPr lang="en-CA" sz="2500" dirty="0" smtClean="0"/>
              <a:t> and a digital function generator to create waves in the string.</a:t>
            </a:r>
          </a:p>
          <a:p>
            <a:r>
              <a:rPr lang="en-CA" sz="2500" dirty="0" smtClean="0"/>
              <a:t>The </a:t>
            </a:r>
            <a:r>
              <a:rPr lang="en-CA" sz="2500" dirty="0" err="1" smtClean="0"/>
              <a:t>myDAQ</a:t>
            </a:r>
            <a:r>
              <a:rPr lang="en-CA" sz="2500" dirty="0" smtClean="0"/>
              <a:t> signal is</a:t>
            </a:r>
            <a:br>
              <a:rPr lang="en-CA" sz="2500" dirty="0" smtClean="0"/>
            </a:br>
            <a:r>
              <a:rPr lang="en-CA" sz="2500" dirty="0" smtClean="0"/>
              <a:t>amplified before it</a:t>
            </a:r>
            <a:br>
              <a:rPr lang="en-CA" sz="2500" dirty="0" smtClean="0"/>
            </a:br>
            <a:r>
              <a:rPr lang="en-CA" sz="2500" dirty="0" smtClean="0"/>
              <a:t>reaches the string</a:t>
            </a:r>
            <a:br>
              <a:rPr lang="en-CA" sz="2500" dirty="0" smtClean="0"/>
            </a:br>
            <a:r>
              <a:rPr lang="en-CA" sz="2500" dirty="0" smtClean="0"/>
              <a:t>vibrator.</a:t>
            </a:r>
          </a:p>
          <a:p>
            <a:r>
              <a:rPr lang="en-CA" sz="2500" dirty="0" smtClean="0"/>
              <a:t>The function generator</a:t>
            </a:r>
            <a:br>
              <a:rPr lang="en-CA" sz="2500" dirty="0" smtClean="0"/>
            </a:br>
            <a:r>
              <a:rPr lang="en-CA" sz="2500" dirty="0" smtClean="0"/>
              <a:t>program is found on</a:t>
            </a:r>
            <a:br>
              <a:rPr lang="en-CA" sz="2500" dirty="0" smtClean="0"/>
            </a:br>
            <a:r>
              <a:rPr lang="en-CA" sz="2500" dirty="0" smtClean="0"/>
              <a:t>your desktop.</a:t>
            </a:r>
          </a:p>
        </p:txBody>
      </p:sp>
      <p:pic>
        <p:nvPicPr>
          <p:cNvPr id="4" name="Picture 2" descr="S:\Manuals\2013-2014\Winter 2014\Experiments\9 - Waves\photos\IMG_1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9622"/>
            <a:ext cx="5266944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1779662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FF00"/>
                </a:solidFill>
              </a:rPr>
              <a:t>Amplifier</a:t>
            </a:r>
            <a:endParaRPr lang="en-CA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5614" y="2427734"/>
            <a:ext cx="112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 smtClean="0">
                <a:solidFill>
                  <a:srgbClr val="FFFF00"/>
                </a:solidFill>
              </a:rPr>
              <a:t>myDAQ</a:t>
            </a:r>
            <a:endParaRPr lang="en-CA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4469253"/>
            <a:ext cx="316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FF00"/>
                </a:solidFill>
              </a:rPr>
              <a:t>Cables to string vibrator</a:t>
            </a:r>
            <a:endParaRPr lang="en-CA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-85700"/>
            <a:ext cx="9505056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WAVELENGTH AND FREQUENCY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3147814"/>
            <a:ext cx="9001000" cy="1944216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Connect the </a:t>
            </a:r>
            <a:r>
              <a:rPr lang="en-CA" dirty="0" err="1" smtClean="0"/>
              <a:t>myDAQ</a:t>
            </a:r>
            <a:r>
              <a:rPr lang="en-CA" dirty="0" smtClean="0"/>
              <a:t> to the amplifier to the string vibrator as shown in this figure (and previous page).</a:t>
            </a:r>
          </a:p>
          <a:p>
            <a:r>
              <a:rPr lang="en-CA" dirty="0" smtClean="0"/>
              <a:t>The string vibrator will be driven using a sinusoidal pulse from the function generator.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28062"/>
            <a:ext cx="5832648" cy="24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917</Words>
  <Application>Microsoft Office PowerPoint</Application>
  <PresentationFormat>On-screen Show (16:9)</PresentationFormat>
  <Paragraphs>74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Standing waves in a string</vt:lpstr>
      <vt:lpstr>INTRODUCTION</vt:lpstr>
      <vt:lpstr>WAVELENGTH AND FREQUENCY</vt:lpstr>
      <vt:lpstr>WAVELENGTH AND FREQUENCY (cont.)</vt:lpstr>
      <vt:lpstr>WAVE SPEED AND STRING DENSITY</vt:lpstr>
      <vt:lpstr>PRELIMINARY STUFF</vt:lpstr>
      <vt:lpstr>ZOOMED VIEW CLAMP AND THE PULLEY</vt:lpstr>
      <vt:lpstr>THE myDAQ BOARD</vt:lpstr>
      <vt:lpstr>WAVELENGTH AND FREQUENCY</vt:lpstr>
      <vt:lpstr>THE FUNCTION GENERATOR</vt:lpstr>
      <vt:lpstr>ADJUSTING FREQUENCY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presentation</dc:title>
  <dc:creator>COE Support</dc:creator>
  <cp:lastModifiedBy>Michael Wong</cp:lastModifiedBy>
  <cp:revision>143</cp:revision>
  <dcterms:created xsi:type="dcterms:W3CDTF">2013-01-04T15:12:26Z</dcterms:created>
  <dcterms:modified xsi:type="dcterms:W3CDTF">2023-02-13T16:47:40Z</dcterms:modified>
</cp:coreProperties>
</file>