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91" r:id="rId3"/>
    <p:sldId id="292" r:id="rId4"/>
    <p:sldId id="293" r:id="rId5"/>
    <p:sldId id="294" r:id="rId6"/>
    <p:sldId id="288" r:id="rId7"/>
    <p:sldId id="289" r:id="rId8"/>
    <p:sldId id="295" r:id="rId9"/>
    <p:sldId id="296" r:id="rId10"/>
    <p:sldId id="297" r:id="rId11"/>
    <p:sldId id="298" r:id="rId12"/>
    <p:sldId id="29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65" autoAdjust="0"/>
  </p:normalViewPr>
  <p:slideViewPr>
    <p:cSldViewPr>
      <p:cViewPr varScale="1">
        <p:scale>
          <a:sx n="130" d="100"/>
          <a:sy n="130" d="100"/>
        </p:scale>
        <p:origin x="82" y="12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DB97-48DA-4F3A-8836-4CA552FFA067}" type="datetimeFigureOut">
              <a:rPr lang="en-CA" smtClean="0"/>
              <a:t>2023-02-13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D3899-6798-45C6-A645-CA873D24EF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51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6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63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Comments</a:t>
            </a:r>
            <a:r>
              <a:rPr lang="en-CA" baseline="0" dirty="0" smtClean="0"/>
              <a:t> for TAs: leave this slide on the TV monitors when you are not using them for teaching.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D3899-6798-45C6-A645-CA873D24EFE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5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8E6C-E870-41EC-B353-395049EEC39E}" type="datetimeFigureOut">
              <a:rPr lang="en-CA" smtClean="0"/>
              <a:pPr/>
              <a:t>2023-02-13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C83B-905E-4D89-95F8-2C160B082C5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ottawa.brightspace.com/d2l/hom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3324"/>
            <a:ext cx="35147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83518"/>
            <a:ext cx="8280000" cy="1102519"/>
          </a:xfrm>
        </p:spPr>
        <p:txBody>
          <a:bodyPr>
            <a:normAutofit fontScale="90000"/>
          </a:bodyPr>
          <a:lstStyle/>
          <a:p>
            <a:r>
              <a:rPr lang="fr-FR" sz="4800" b="1" smtClean="0">
                <a:solidFill>
                  <a:schemeClr val="tx2"/>
                </a:solidFill>
              </a:rPr>
              <a:t>Ondes </a:t>
            </a:r>
            <a:r>
              <a:rPr lang="fr-FR" sz="4800" b="1">
                <a:solidFill>
                  <a:schemeClr val="tx2"/>
                </a:solidFill>
              </a:rPr>
              <a:t>stationnaires </a:t>
            </a:r>
            <a:r>
              <a:rPr lang="fr-FR" sz="4800" b="1" smtClean="0">
                <a:solidFill>
                  <a:schemeClr val="tx2"/>
                </a:solidFill>
              </a:rPr>
              <a:t/>
            </a:r>
            <a:br>
              <a:rPr lang="fr-FR" sz="4800" b="1" smtClean="0">
                <a:solidFill>
                  <a:schemeClr val="tx2"/>
                </a:solidFill>
              </a:rPr>
            </a:br>
            <a:r>
              <a:rPr lang="fr-FR" sz="4800" b="1" smtClean="0">
                <a:solidFill>
                  <a:schemeClr val="tx2"/>
                </a:solidFill>
              </a:rPr>
              <a:t>dans </a:t>
            </a:r>
            <a:r>
              <a:rPr lang="fr-FR" sz="4800" b="1" dirty="0">
                <a:solidFill>
                  <a:schemeClr val="tx2"/>
                </a:solidFill>
              </a:rPr>
              <a:t>une corde</a:t>
            </a:r>
            <a:endParaRPr lang="en-CA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2139704"/>
            <a:ext cx="5436096" cy="2448270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Laboratoires de physique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de </a:t>
            </a:r>
            <a:r>
              <a:rPr lang="fr-CA" dirty="0"/>
              <a:t>1</a:t>
            </a:r>
            <a:r>
              <a:rPr lang="fr-CA" baseline="30000" dirty="0"/>
              <a:t>ère</a:t>
            </a:r>
            <a:r>
              <a:rPr lang="fr-CA" dirty="0"/>
              <a:t> année</a:t>
            </a:r>
          </a:p>
          <a:p>
            <a:endParaRPr lang="fr-CA" dirty="0"/>
          </a:p>
          <a:p>
            <a:r>
              <a:rPr lang="fr-CA" dirty="0"/>
              <a:t>Université d’Ottawa</a:t>
            </a:r>
          </a:p>
          <a:p>
            <a:r>
              <a:rPr lang="en-CA" sz="2400" u="sng" dirty="0">
                <a:hlinkClick r:id="rId3"/>
              </a:rPr>
              <a:t>https://uottawa.brightspace.com/d2l/home</a:t>
            </a:r>
            <a:endParaRPr lang="en-CA" sz="2400" dirty="0"/>
          </a:p>
          <a:p>
            <a:endParaRPr lang="en-CA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LE GÉNÉRATEUR DE FONCTIONS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771550"/>
                <a:ext cx="4896544" cy="432048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CA" sz="2800" dirty="0" smtClean="0"/>
                  <a:t>Choisissez </a:t>
                </a:r>
                <a:r>
                  <a:rPr lang="fr-CA" sz="2800" b="1" dirty="0" smtClean="0"/>
                  <a:t>l’onde sinusoïdale</a:t>
                </a:r>
                <a:r>
                  <a:rPr lang="fr-CA" sz="2500" dirty="0" smtClean="0"/>
                  <a:t>.</a:t>
                </a:r>
              </a:p>
              <a:p>
                <a:r>
                  <a:rPr lang="fr-CA" sz="2800" dirty="0" smtClean="0"/>
                  <a:t>Ajustez la </a:t>
                </a:r>
                <a:r>
                  <a:rPr lang="fr-CA" sz="2800" b="1" dirty="0" smtClean="0"/>
                  <a:t>fréquence </a:t>
                </a:r>
                <a:r>
                  <a:rPr lang="fr-CA" sz="2800" dirty="0" smtClean="0"/>
                  <a:t>à la valeur que vous avez calculée pour </a:t>
                </a:r>
                <a:br>
                  <a:rPr lang="fr-CA" sz="2800" dirty="0" smtClean="0"/>
                </a:br>
                <a14:m>
                  <m:oMath xmlns:m="http://schemas.openxmlformats.org/officeDocument/2006/math">
                    <m:r>
                      <a:rPr lang="fr-CA" sz="25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sz="25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fr-CA" sz="2500" dirty="0" smtClean="0"/>
                  <a:t>, </a:t>
                </a:r>
                <a14:m>
                  <m:oMath xmlns:m="http://schemas.openxmlformats.org/officeDocument/2006/math">
                    <m:r>
                      <a:rPr lang="fr-CA" sz="25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fr-CA" sz="2500" i="1" dirty="0" smtClean="0">
                        <a:latin typeface="Cambria Math" panose="02040503050406030204" pitchFamily="18" charset="0"/>
                      </a:rPr>
                      <m:t>=0.35 </m:t>
                    </m:r>
                    <m:r>
                      <m:rPr>
                        <m:sty m:val="p"/>
                      </m:rPr>
                      <a:rPr lang="fr-CA" sz="2500" i="0" dirty="0" smtClean="0">
                        <a:latin typeface="Cambria Math" panose="02040503050406030204" pitchFamily="18" charset="0"/>
                      </a:rPr>
                      <m:t>kg</m:t>
                    </m:r>
                  </m:oMath>
                </a14:m>
                <a:r>
                  <a:rPr lang="fr-CA" sz="2500" dirty="0" smtClean="0"/>
                  <a:t>.</a:t>
                </a:r>
              </a:p>
              <a:p>
                <a:r>
                  <a:rPr lang="fr-CA" sz="2500" dirty="0" smtClean="0"/>
                  <a:t>Ajustez l’</a:t>
                </a:r>
                <a:r>
                  <a:rPr lang="fr-CA" sz="2500" b="1" dirty="0" smtClean="0"/>
                  <a:t>amplitude</a:t>
                </a:r>
                <a:r>
                  <a:rPr lang="fr-CA" sz="2500" dirty="0" smtClean="0"/>
                  <a:t> à 0.2 V</a:t>
                </a:r>
              </a:p>
              <a:p>
                <a:r>
                  <a:rPr lang="fr-CA" sz="2800" dirty="0" smtClean="0"/>
                  <a:t>Assurez-vous que </a:t>
                </a:r>
                <a:r>
                  <a:rPr lang="fr-CA" sz="2500" b="1" dirty="0" smtClean="0"/>
                  <a:t>DC Offset</a:t>
                </a:r>
                <a:r>
                  <a:rPr lang="fr-CA" sz="2500" dirty="0" smtClean="0"/>
                  <a:t> est à 0 V.</a:t>
                </a:r>
              </a:p>
              <a:p>
                <a:r>
                  <a:rPr lang="fr-CA" sz="2800" dirty="0" smtClean="0"/>
                  <a:t>Assurez-vous que </a:t>
                </a:r>
                <a:r>
                  <a:rPr lang="fr-CA" sz="2500" b="1" dirty="0" err="1" smtClean="0"/>
                  <a:t>Device</a:t>
                </a:r>
                <a:r>
                  <a:rPr lang="fr-CA" sz="2500" dirty="0" smtClean="0"/>
                  <a:t> est ajusté à </a:t>
                </a:r>
                <a:r>
                  <a:rPr lang="fr-CA" sz="2500" dirty="0" err="1" smtClean="0"/>
                  <a:t>myDAQ</a:t>
                </a:r>
                <a:r>
                  <a:rPr lang="fr-CA" sz="2500" dirty="0" smtClean="0"/>
                  <a:t> et </a:t>
                </a:r>
                <a:r>
                  <a:rPr lang="fr-CA" sz="2500" b="1" dirty="0" smtClean="0"/>
                  <a:t>Signal Route</a:t>
                </a:r>
                <a:r>
                  <a:rPr lang="fr-CA" sz="2500" dirty="0" smtClean="0"/>
                  <a:t> est à AO 0.</a:t>
                </a:r>
              </a:p>
              <a:p>
                <a:r>
                  <a:rPr lang="fr-CA" sz="2500" dirty="0" smtClean="0"/>
                  <a:t>Cliquez </a:t>
                </a:r>
                <a:r>
                  <a:rPr lang="fr-CA" sz="2500" b="1" dirty="0" err="1" smtClean="0"/>
                  <a:t>Run</a:t>
                </a:r>
                <a:endParaRPr lang="fr-CA" sz="2500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771550"/>
                <a:ext cx="4896544" cy="4320480"/>
              </a:xfrm>
              <a:blipFill>
                <a:blip r:embed="rId3"/>
                <a:stretch>
                  <a:fillRect l="-1993" t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60" y="843558"/>
            <a:ext cx="36857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507288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AJUSTEMENT DE LA FRÉQUENCE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4371950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Vous devez ajuster la fréquence afin d’obtenir des nœuds stables. Le point où la corde est attachée devrait également être relativement stable.</a:t>
            </a:r>
          </a:p>
          <a:p>
            <a:r>
              <a:rPr lang="fr-CA" dirty="0" smtClean="0"/>
              <a:t>Lorsque vous ajustez la fréquence pour trouver une onde stationnaire stable, utilisez d’abord des incréments de ± 1 Hz, et ensuite de 0.5 Hz ou 0.1 Hz (n’utilisez pas des incréments plus petits que 0.1 Hz).</a:t>
            </a:r>
          </a:p>
          <a:p>
            <a:r>
              <a:rPr lang="fr-CA" dirty="0" smtClean="0"/>
              <a:t>Vous pouvez soit entrer la valeur au clavier à chaque fois ou sélectionner la valeur avec le curseur et utiliser les flèches haut/bas. </a:t>
            </a:r>
          </a:p>
          <a:p>
            <a:r>
              <a:rPr lang="fr-CA" dirty="0" smtClean="0"/>
              <a:t>Complétez le </a:t>
            </a:r>
            <a:r>
              <a:rPr lang="fr-CA" i="1" dirty="0" smtClean="0"/>
              <a:t>Tableau 1</a:t>
            </a:r>
            <a:r>
              <a:rPr lang="fr-CA" dirty="0" smtClean="0"/>
              <a:t> et préparez le </a:t>
            </a:r>
            <a:r>
              <a:rPr lang="fr-CA" i="1" dirty="0"/>
              <a:t>G</a:t>
            </a:r>
            <a:r>
              <a:rPr lang="fr-CA" i="1" dirty="0" smtClean="0"/>
              <a:t>raphique 1</a:t>
            </a:r>
            <a:r>
              <a:rPr lang="fr-CA" dirty="0" smtClean="0"/>
              <a:t>. Vous pourrez alors trouver la valeur expérimentale de </a:t>
            </a:r>
            <a:r>
              <a:rPr lang="fr-CA" i="1" dirty="0" smtClean="0"/>
              <a:t>μ</a:t>
            </a:r>
            <a:r>
              <a:rPr lang="fr-CA" dirty="0" smtClean="0"/>
              <a:t> à partir de la pente.</a:t>
            </a:r>
            <a:endParaRPr lang="fr-CA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32326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35496" y="123478"/>
            <a:ext cx="2376264" cy="6480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u="sng" dirty="0" smtClean="0">
                <a:solidFill>
                  <a:schemeClr val="tx2"/>
                </a:solidFill>
              </a:rPr>
              <a:t>NETTOYAGE</a:t>
            </a:r>
            <a:endParaRPr lang="en-CA" sz="3600" u="sng" dirty="0">
              <a:solidFill>
                <a:schemeClr val="tx2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496" y="897564"/>
            <a:ext cx="5976664" cy="424593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Éteignez l’ordinateur. </a:t>
            </a:r>
            <a:br>
              <a:rPr lang="fr-CA" dirty="0"/>
            </a:br>
            <a:r>
              <a:rPr lang="fr-CA" b="1" dirty="0"/>
              <a:t>N’oubliez pas votre </a:t>
            </a:r>
            <a:br>
              <a:rPr lang="fr-CA" b="1" dirty="0"/>
            </a:br>
            <a:r>
              <a:rPr lang="fr-CA" b="1" dirty="0"/>
              <a:t>clé USB.</a:t>
            </a:r>
          </a:p>
          <a:p>
            <a:r>
              <a:rPr lang="fr-CA" dirty="0"/>
              <a:t>Replacez les masses et le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crochet </a:t>
            </a:r>
            <a:r>
              <a:rPr lang="fr-CA" dirty="0"/>
              <a:t>sur la table. </a:t>
            </a:r>
            <a:endParaRPr lang="fr-CA" dirty="0" smtClean="0"/>
          </a:p>
          <a:p>
            <a:r>
              <a:rPr lang="fr-CA" dirty="0" smtClean="0"/>
              <a:t>Déplacez </a:t>
            </a:r>
            <a:r>
              <a:rPr lang="fr-CA" dirty="0"/>
              <a:t>le support avec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l’oscillateur </a:t>
            </a:r>
            <a:r>
              <a:rPr lang="fr-CA" dirty="0"/>
              <a:t>près de l’autre 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support</a:t>
            </a:r>
            <a:r>
              <a:rPr lang="fr-CA" dirty="0"/>
              <a:t>. </a:t>
            </a:r>
            <a:endParaRPr lang="fr-CA" dirty="0" smtClean="0"/>
          </a:p>
          <a:p>
            <a:r>
              <a:rPr lang="fr-CA" dirty="0" smtClean="0"/>
              <a:t>Recyclez </a:t>
            </a:r>
            <a:r>
              <a:rPr lang="fr-CA" dirty="0"/>
              <a:t>vos papiers brouillons et disposez de vos déchets. Laissez votre poste de travail aussi propre que possible.</a:t>
            </a:r>
          </a:p>
          <a:p>
            <a:r>
              <a:rPr lang="fr-CA" dirty="0"/>
              <a:t>Replacez votre moniteur, clavier et souris. SVP replacez votre chaise sous la table avant de quitter</a:t>
            </a:r>
            <a:r>
              <a:rPr lang="fr-CA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Merci!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36181" y="125219"/>
            <a:ext cx="3924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DATE DE </a:t>
            </a:r>
            <a:br>
              <a:rPr lang="en-US" sz="3600" b="1" u="sng" dirty="0" smtClean="0">
                <a:solidFill>
                  <a:schemeClr val="tx2"/>
                </a:solidFill>
              </a:rPr>
            </a:br>
            <a:r>
              <a:rPr lang="en-US" sz="3600" b="1" u="sng" dirty="0" smtClean="0">
                <a:solidFill>
                  <a:schemeClr val="tx2"/>
                </a:solidFill>
              </a:rPr>
              <a:t>REMISE</a:t>
            </a:r>
            <a:endParaRPr lang="en-CA" sz="3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372200" y="1325548"/>
            <a:ext cx="2664297" cy="1390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 smtClean="0"/>
              <a:t>Ce </a:t>
            </a:r>
            <a:r>
              <a:rPr lang="fr-CA" sz="1800" dirty="0"/>
              <a:t>rapport est du à la fin de la séance de </a:t>
            </a:r>
            <a:r>
              <a:rPr lang="fr-CA" sz="1800" dirty="0" smtClean="0"/>
              <a:t>labo.</a:t>
            </a:r>
            <a:br>
              <a:rPr lang="fr-CA" sz="1800" dirty="0" smtClean="0"/>
            </a:br>
            <a:r>
              <a:rPr lang="fr-CA" sz="1800" dirty="0" smtClean="0">
                <a:solidFill>
                  <a:srgbClr val="FF0000"/>
                </a:solidFill>
              </a:rPr>
              <a:t>À 12h50 ou 17h20.</a:t>
            </a:r>
          </a:p>
          <a:p>
            <a:pPr marL="0" indent="0">
              <a:buNone/>
            </a:pPr>
            <a:endParaRPr lang="fr-CA" sz="1800" dirty="0"/>
          </a:p>
          <a:p>
            <a:pPr marL="0" indent="0">
              <a:buNone/>
            </a:pPr>
            <a:endParaRPr lang="en-US" sz="1800" dirty="0" smtClean="0"/>
          </a:p>
          <a:p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6336181" y="2789515"/>
            <a:ext cx="2556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tx2"/>
                </a:solidFill>
              </a:rPr>
              <a:t>PRÉ-LAB</a:t>
            </a:r>
            <a:endParaRPr lang="en-CA" sz="36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6156176" y="0"/>
            <a:ext cx="0" cy="51435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56176" y="2715766"/>
            <a:ext cx="298782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S:\Manuals\2013-2014\Winter 2014\Experiments\9 - Waves\photos\IMG_117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r="15702"/>
          <a:stretch/>
        </p:blipFill>
        <p:spPr bwMode="auto">
          <a:xfrm>
            <a:off x="3347864" y="0"/>
            <a:ext cx="2743200" cy="263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372200" y="3378540"/>
            <a:ext cx="2664297" cy="1764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dirty="0"/>
              <a:t>N’oubliez pas de faire votre test pré-</a:t>
            </a:r>
            <a:r>
              <a:rPr lang="fr-CA" sz="1800" dirty="0" err="1"/>
              <a:t>lab</a:t>
            </a:r>
            <a:r>
              <a:rPr lang="fr-CA" sz="1800" dirty="0"/>
              <a:t> pour la prochaine expérience</a:t>
            </a:r>
            <a:r>
              <a:rPr lang="en-US" sz="1800" dirty="0"/>
              <a:t>!</a:t>
            </a:r>
            <a:endParaRPr lang="en-CA" sz="180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3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INTRODUCTION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4284476"/>
          </a:xfrm>
        </p:spPr>
        <p:txBody>
          <a:bodyPr>
            <a:normAutofit fontScale="85000" lnSpcReduction="20000"/>
          </a:bodyPr>
          <a:lstStyle/>
          <a:p>
            <a:r>
              <a:rPr lang="fr-CA" dirty="0" smtClean="0"/>
              <a:t>Quand vous secouez une corde, une impulsion est transmise le long de celle-ci et peut être réfléchie.</a:t>
            </a:r>
          </a:p>
          <a:p>
            <a:r>
              <a:rPr lang="fr-CA" dirty="0" smtClean="0"/>
              <a:t>Une série d’impulsions régulières dans une corde peuvent interférer avec leurs réflexions et, dans les bonnes conditions, créer une superposition d’ondes menant à la formation d’une onde stationnaire.  </a:t>
            </a:r>
          </a:p>
          <a:p>
            <a:r>
              <a:rPr lang="fr-CA" dirty="0" smtClean="0"/>
              <a:t>Une telle onde apparaît comme stationnaire dans la corde avec des sections qui ne se déplace pas (nœuds) et d’autres qui bougent avec une grande amplitude (ventres).</a:t>
            </a:r>
          </a:p>
          <a:p>
            <a:r>
              <a:rPr lang="fr-CA" dirty="0" smtClean="0"/>
              <a:t>Durant cette expérience, vous allez investiguez les paramètres qui contrôlent la formation de telles ondes. </a:t>
            </a:r>
          </a:p>
        </p:txBody>
      </p:sp>
    </p:spTree>
    <p:extLst>
      <p:ext uri="{BB962C8B-B14F-4D97-AF65-F5344CB8AC3E}">
        <p14:creationId xmlns:p14="http://schemas.microsoft.com/office/powerpoint/2010/main" val="3096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7698"/>
            <a:ext cx="9144000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LONGUEUR D’ONDE ET FRÉQUENCE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9542"/>
                <a:ext cx="8856984" cy="446449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 smtClean="0"/>
                  <a:t>Vous étudierez comment la vitesse d’une onde est reliée à la densité de la corde, la tension et la fréquence de vibration.</a:t>
                </a:r>
              </a:p>
              <a:p>
                <a:r>
                  <a:rPr lang="fr-CA" dirty="0" smtClean="0"/>
                  <a:t>Considérez l’onde stationnaire suivante créer par un oscillateur:</a:t>
                </a:r>
                <a:br>
                  <a:rPr lang="fr-CA" dirty="0" smtClean="0"/>
                </a:br>
                <a:r>
                  <a:rPr lang="fr-CA" dirty="0" smtClean="0"/>
                  <a:t/>
                </a:r>
                <a:br>
                  <a:rPr lang="fr-CA" dirty="0" smtClean="0"/>
                </a:br>
                <a:endParaRPr lang="fr-CA" dirty="0" smtClean="0"/>
              </a:p>
              <a:p>
                <a:endParaRPr lang="fr-CA" dirty="0" smtClean="0"/>
              </a:p>
              <a:p>
                <a:endParaRPr lang="fr-CA" dirty="0" smtClean="0"/>
              </a:p>
              <a:p>
                <a:endParaRPr lang="fr-CA" dirty="0" smtClean="0"/>
              </a:p>
              <a:p>
                <a:pPr lvl="1"/>
                <a:r>
                  <a:rPr lang="fr-CA" dirty="0" smtClean="0"/>
                  <a:t>Les endroits stationnaires  de la corde (de longueur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fr-CA" dirty="0" smtClean="0"/>
                  <a:t>) sont des nœuds (incluant les extrémités).</a:t>
                </a:r>
              </a:p>
              <a:p>
                <a:pPr lvl="1"/>
                <a:r>
                  <a:rPr lang="fr-CA" dirty="0" smtClean="0"/>
                  <a:t>Le nombre de segments est donné par </a:t>
                </a:r>
                <a:r>
                  <a:rPr lang="fr-CA" i="1" dirty="0" smtClean="0"/>
                  <a:t>n</a:t>
                </a:r>
                <a:r>
                  <a:rPr lang="fr-CA" dirty="0" smtClean="0"/>
                  <a:t>. Dans ce cas-ci,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CA" dirty="0" smtClean="0"/>
                  <a:t>.</a:t>
                </a:r>
              </a:p>
              <a:p>
                <a:pPr lvl="1"/>
                <a:r>
                  <a:rPr lang="fr-CA" dirty="0" smtClean="0"/>
                  <a:t>Chaque segment de l’onde correspond à la moitié de la longueur d’onde,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fr-CA" i="1" dirty="0" smtClean="0"/>
                  <a:t>. </a:t>
                </a:r>
                <a:r>
                  <a:rPr lang="fr-CA" dirty="0" smtClean="0"/>
                  <a:t>Ici,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𝝀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CA" i="1" dirty="0" smtClean="0"/>
                  <a:t>.</a:t>
                </a:r>
              </a:p>
              <a:p>
                <a:pPr lvl="1"/>
                <a:endParaRPr lang="fr-CA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9542"/>
                <a:ext cx="8856984" cy="4464496"/>
              </a:xfrm>
              <a:blipFill>
                <a:blip r:embed="rId2"/>
                <a:stretch>
                  <a:fillRect l="-1032" t="-2596" b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81" y="1815846"/>
            <a:ext cx="6575587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771550"/>
                <a:ext cx="9144000" cy="437195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r-CA" dirty="0" smtClean="0"/>
                  <a:t>Si vous faites vibrer une corde tendue à une fréquence arbitraire, il est fort probable que vous n’observiez aucun mode de vibration puisque plusieurs modes seront mélangés.</a:t>
                </a:r>
              </a:p>
              <a:p>
                <a:r>
                  <a:rPr lang="fr-CA" dirty="0" smtClean="0"/>
                  <a:t>Si la fréquence, la tension et la longueur de la corde sont ajustées correctement, un mode de vibration se démarquera des autres de par sa  grande amplitude.</a:t>
                </a:r>
              </a:p>
              <a:p>
                <a:r>
                  <a:rPr lang="fr-CA" dirty="0" smtClean="0"/>
                  <a:t>Pour une onde de longueur d’onde,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fr-CA" dirty="0" smtClean="0"/>
                  <a:t>, et de fréquence,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CA" dirty="0" smtClean="0"/>
                  <a:t>, la vitesse de l’onde est donnée par:</a:t>
                </a:r>
                <a:br>
                  <a:rPr lang="fr-CA" dirty="0" smtClean="0"/>
                </a:br>
                <a:r>
                  <a:rPr lang="fr-CA" dirty="0" smtClean="0"/>
                  <a:t>				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fr-CA" i="1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fr-CA" i="1" dirty="0" smtClean="0"/>
              </a:p>
              <a:p>
                <a:r>
                  <a:rPr lang="fr-CA" dirty="0" smtClean="0"/>
                  <a:t>Où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fr-CA" dirty="0" smtClean="0"/>
                  <a:t> est mesurée en m/s,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fr-CA" dirty="0" smtClean="0"/>
                  <a:t> en m, et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fr-CA" dirty="0" smtClean="0"/>
                  <a:t> en Hz (1 Hz = 1 s</a:t>
                </a:r>
                <a:r>
                  <a:rPr lang="fr-CA" baseline="30000" dirty="0" smtClean="0"/>
                  <a:t>-1</a:t>
                </a:r>
                <a:r>
                  <a:rPr lang="fr-CA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771550"/>
                <a:ext cx="9144000" cy="4371950"/>
              </a:xfrm>
              <a:blipFill>
                <a:blip r:embed="rId2"/>
                <a:stretch>
                  <a:fillRect l="-1133" t="-2232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67698"/>
            <a:ext cx="9144000" cy="85725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LONGUEUR D’ONDE ET FRÉQUENCE</a:t>
            </a:r>
            <a:endParaRPr lang="en-CA" b="1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769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CA" b="1" u="sng" dirty="0" smtClean="0">
                <a:solidFill>
                  <a:schemeClr val="tx2"/>
                </a:solidFill>
              </a:rPr>
              <a:t>VITESSE DE L’ONDE ET DENSITÉ LINÉAIRE</a:t>
            </a:r>
            <a:endParaRPr lang="en-CA" b="1" u="sng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315" y="627534"/>
                <a:ext cx="3999252" cy="460851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fr-CA" dirty="0" smtClean="0"/>
                  <a:t>La vitesse d’une onde dans une corde,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fr-CA" dirty="0" smtClean="0"/>
                  <a:t>, est également reliée</a:t>
                </a:r>
                <a:r>
                  <a:rPr lang="fr-CA" dirty="0"/>
                  <a:t> </a:t>
                </a:r>
                <a:r>
                  <a:rPr lang="fr-CA" dirty="0" smtClean="0"/>
                  <a:t>à la tension,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CA" dirty="0" smtClean="0"/>
                  <a:t>, dans la corde et à la densité linéaire de la corde,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CA" dirty="0" smtClean="0"/>
                  <a:t>:	</a:t>
                </a:r>
                <a:r>
                  <a:rPr lang="fr-CA" dirty="0"/>
                  <a:t>			</a:t>
                </a:r>
                <a:r>
                  <a:rPr lang="fr-CA" dirty="0" smtClean="0"/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dirty="0"/>
                      <m:t>		</m:t>
                    </m:r>
                    <m:r>
                      <a:rPr lang="fr-CA" b="1" i="1">
                        <a:latin typeface="Cambria Math"/>
                      </a:rPr>
                      <m:t>𝒗</m:t>
                    </m:r>
                    <m:r>
                      <a:rPr lang="fr-CA" b="1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fr-CA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CA" b="1" i="1">
                                <a:latin typeface="Cambria Math"/>
                              </a:rPr>
                              <m:t>𝑻</m:t>
                            </m:r>
                          </m:num>
                          <m:den>
                            <m:r>
                              <a:rPr lang="fr-CA" b="1" i="1">
                                <a:latin typeface="Cambria Math"/>
                              </a:rPr>
                              <m:t>𝝁</m:t>
                            </m:r>
                          </m:den>
                        </m:f>
                      </m:e>
                    </m:rad>
                    <m:r>
                      <a:rPr lang="fr-CA" i="1">
                        <a:latin typeface="Cambria Math"/>
                      </a:rPr>
                      <m:t> </m:t>
                    </m:r>
                  </m:oMath>
                </a14:m>
                <a:endParaRPr lang="fr-CA" dirty="0" smtClean="0"/>
              </a:p>
              <a:p>
                <a:pPr lvl="1"/>
                <a:r>
                  <a:rPr lang="fr-CA" dirty="0" smtClean="0"/>
                  <a:t>La densit</a:t>
                </a:r>
                <a:r>
                  <a:rPr lang="fr-CA" dirty="0"/>
                  <a:t>é</a:t>
                </a:r>
                <a:r>
                  <a:rPr lang="fr-CA" dirty="0" smtClean="0"/>
                  <a:t> linéaire est la masse par unité de longueur.</a:t>
                </a:r>
              </a:p>
              <a:p>
                <a:pPr lvl="1"/>
                <a:r>
                  <a:rPr lang="fr-CA" dirty="0" smtClean="0"/>
                  <a:t>La tension est créée par une masse,</a:t>
                </a:r>
                <a:r>
                  <a:rPr lang="fr-CA" b="1" i="1" dirty="0"/>
                  <a:t>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CA" dirty="0" smtClean="0"/>
                  <a:t>, suspendue</a:t>
                </a:r>
                <a:r>
                  <a:rPr lang="fr-CA" dirty="0"/>
                  <a:t>:</a:t>
                </a:r>
                <a:r>
                  <a:rPr lang="fr-CA" dirty="0" smtClean="0"/>
                  <a:t> </a:t>
                </a:r>
                <a:br>
                  <a:rPr lang="fr-CA" dirty="0" smtClean="0"/>
                </a:br>
                <a:r>
                  <a:rPr lang="fr-CA" dirty="0" smtClean="0"/>
                  <a:t>	   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𝒎𝒈</m:t>
                    </m:r>
                  </m:oMath>
                </a14:m>
                <a:endParaRPr lang="fr-CA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315" y="627534"/>
                <a:ext cx="3999252" cy="4608512"/>
              </a:xfrm>
              <a:blipFill>
                <a:blip r:embed="rId2"/>
                <a:stretch>
                  <a:fillRect l="-2131" t="-2513" r="-3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31590"/>
            <a:ext cx="499530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-85700"/>
            <a:ext cx="8229600" cy="85725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MANIPULATIONS PRÉLIMINAIRES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3074" name="Picture 2" descr="S:\Manuals\2013-2014\Winter 2014\Experiments\9 - Waves\photos\IMG_1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99542"/>
            <a:ext cx="526694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6512" y="771550"/>
                <a:ext cx="3744416" cy="4392488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fr-CA" dirty="0" smtClean="0"/>
                  <a:t>Démarrez </a:t>
                </a:r>
                <a:r>
                  <a:rPr lang="fr-CA" dirty="0" err="1" smtClean="0"/>
                  <a:t>Logger</a:t>
                </a:r>
                <a:r>
                  <a:rPr lang="fr-CA" dirty="0" smtClean="0"/>
                  <a:t> Pro et le générateur de fonctions.</a:t>
                </a:r>
              </a:p>
              <a:p>
                <a:r>
                  <a:rPr lang="fr-CA" dirty="0" smtClean="0"/>
                  <a:t>Installer le serre-joint avec l’oscillateur à environ 1 m de l’autre serre-joint.</a:t>
                </a:r>
              </a:p>
              <a:p>
                <a:r>
                  <a:rPr lang="fr-CA" dirty="0" smtClean="0"/>
                  <a:t>Installez la corde au-dessus de la vis de l’attache universelle et ensuite au-dessus de la poulie avec la masse suspendue (voir photo à droite).</a:t>
                </a:r>
              </a:p>
              <a:p>
                <a:r>
                  <a:rPr lang="fr-CA" dirty="0" smtClean="0"/>
                  <a:t>Mesurez la masse et la longueur de la corde sur le bureau du démonstrateur. Calculez la densité linéaire, </a:t>
                </a:r>
                <a14:m>
                  <m:oMath xmlns:m="http://schemas.openxmlformats.org/officeDocument/2006/math">
                    <m:r>
                      <a:rPr lang="fr-CA" b="1" i="1" dirty="0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CA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6512" y="771550"/>
                <a:ext cx="3744416" cy="4392488"/>
              </a:xfrm>
              <a:blipFill>
                <a:blip r:embed="rId3"/>
                <a:stretch>
                  <a:fillRect l="-1466" t="-2083" r="-3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563888" y="4227934"/>
                <a:ext cx="5410960" cy="9361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CA" sz="2200" dirty="0" smtClean="0"/>
                  <a:t>Calculez les fréquences fondamentales pour </a:t>
                </a:r>
                <a:br>
                  <a:rPr lang="fr-CA" sz="2200" dirty="0" smtClean="0"/>
                </a:br>
                <a14:m>
                  <m:oMath xmlns:m="http://schemas.openxmlformats.org/officeDocument/2006/math">
                    <m:r>
                      <a:rPr lang="fr-CA" sz="2200" b="1" i="1" dirty="0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CA" sz="2200" dirty="0" smtClean="0"/>
                  <a:t> = 2 – 5 et pour </a:t>
                </a:r>
                <a14:m>
                  <m:oMath xmlns:m="http://schemas.openxmlformats.org/officeDocument/2006/math">
                    <m:r>
                      <a:rPr lang="fr-CA" sz="2200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fr-CA" sz="2200" dirty="0" smtClean="0"/>
                  <a:t> = 0.15, 0.25, and 0.35 kg.  Entrez vos résultats dans le </a:t>
                </a:r>
                <a:r>
                  <a:rPr lang="fr-CA" sz="2200" i="1" dirty="0" smtClean="0"/>
                  <a:t>Tableau 1</a:t>
                </a:r>
                <a:r>
                  <a:rPr lang="fr-CA" sz="2200" dirty="0" smtClean="0"/>
                  <a:t>.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227934"/>
                <a:ext cx="5410960" cy="936104"/>
              </a:xfrm>
              <a:prstGeom prst="rect">
                <a:avLst/>
              </a:prstGeom>
              <a:blipFill>
                <a:blip r:embed="rId4"/>
                <a:stretch>
                  <a:fillRect l="-1015" t="-719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8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VUE DE PRÈS DE LA CORDE AU-DESSUS DE LA VIS DE L’ATTACHE UNIVERSELLE</a:t>
            </a:r>
            <a:endParaRPr lang="en-CA" u="sng" dirty="0">
              <a:solidFill>
                <a:schemeClr val="tx2"/>
              </a:solidFill>
            </a:endParaRPr>
          </a:p>
        </p:txBody>
      </p:sp>
      <p:pic>
        <p:nvPicPr>
          <p:cNvPr id="4098" name="Picture 2" descr="S:\Manuals\2013-2014\Winter 2014\Experiments\9 - Waves\photos\IMG_1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52" y="1472944"/>
            <a:ext cx="5338952" cy="35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8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698"/>
            <a:ext cx="8229600" cy="857250"/>
          </a:xfrm>
        </p:spPr>
        <p:txBody>
          <a:bodyPr/>
          <a:lstStyle/>
          <a:p>
            <a:r>
              <a:rPr lang="en-CA" b="1" u="sng" dirty="0" smtClean="0">
                <a:solidFill>
                  <a:schemeClr val="tx2"/>
                </a:solidFill>
              </a:rPr>
              <a:t>LE </a:t>
            </a:r>
            <a:r>
              <a:rPr lang="en-CA" b="1" u="sng" dirty="0" err="1" smtClean="0">
                <a:solidFill>
                  <a:schemeClr val="tx2"/>
                </a:solidFill>
              </a:rPr>
              <a:t>myDAQ</a:t>
            </a:r>
            <a:endParaRPr lang="en-CA" b="1" u="sng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71550"/>
            <a:ext cx="8856984" cy="4320480"/>
          </a:xfrm>
        </p:spPr>
        <p:txBody>
          <a:bodyPr>
            <a:normAutofit/>
          </a:bodyPr>
          <a:lstStyle/>
          <a:p>
            <a:r>
              <a:rPr lang="fr-CA" sz="2500" dirty="0" smtClean="0"/>
              <a:t>Vous utiliserez le </a:t>
            </a:r>
            <a:r>
              <a:rPr lang="fr-CA" sz="2500" dirty="0" err="1" smtClean="0"/>
              <a:t>myDAQ</a:t>
            </a:r>
            <a:r>
              <a:rPr lang="fr-CA" sz="2500" dirty="0" smtClean="0"/>
              <a:t> et son générateur de fonction afin de des ondes dans la corde..</a:t>
            </a:r>
          </a:p>
          <a:p>
            <a:r>
              <a:rPr lang="fr-CA" sz="2500" dirty="0" smtClean="0"/>
              <a:t>Le signal du </a:t>
            </a:r>
            <a:r>
              <a:rPr lang="fr-CA" sz="2500" dirty="0" err="1" smtClean="0"/>
              <a:t>myDAQ</a:t>
            </a:r>
            <a:r>
              <a:rPr lang="fr-CA" sz="2500" dirty="0" smtClean="0"/>
              <a:t> </a:t>
            </a:r>
            <a:br>
              <a:rPr lang="fr-CA" sz="2500" dirty="0" smtClean="0"/>
            </a:br>
            <a:r>
              <a:rPr lang="fr-CA" sz="2500" dirty="0" smtClean="0"/>
              <a:t>est amplifié avant d’être</a:t>
            </a:r>
            <a:br>
              <a:rPr lang="fr-CA" sz="2500" dirty="0" smtClean="0"/>
            </a:br>
            <a:r>
              <a:rPr lang="fr-CA" sz="2500" dirty="0" smtClean="0"/>
              <a:t>envoyé à l’oscillateur.</a:t>
            </a:r>
          </a:p>
          <a:p>
            <a:r>
              <a:rPr lang="fr-CA" sz="2500" dirty="0" smtClean="0"/>
              <a:t>Le programme du</a:t>
            </a:r>
            <a:br>
              <a:rPr lang="fr-CA" sz="2500" dirty="0" smtClean="0"/>
            </a:br>
            <a:r>
              <a:rPr lang="fr-CA" sz="2500" dirty="0" smtClean="0"/>
              <a:t>générateur de fonction </a:t>
            </a:r>
            <a:br>
              <a:rPr lang="fr-CA" sz="2500" dirty="0" smtClean="0"/>
            </a:br>
            <a:r>
              <a:rPr lang="fr-CA" sz="2500" dirty="0" smtClean="0"/>
              <a:t>se trouve sur le fond</a:t>
            </a:r>
            <a:br>
              <a:rPr lang="fr-CA" sz="2500" dirty="0" smtClean="0"/>
            </a:br>
            <a:r>
              <a:rPr lang="fr-CA" sz="2500" dirty="0" smtClean="0"/>
              <a:t>d’écran de l’ordinateur.</a:t>
            </a:r>
          </a:p>
        </p:txBody>
      </p:sp>
      <p:pic>
        <p:nvPicPr>
          <p:cNvPr id="4" name="Picture 2" descr="S:\Manuals\2013-2014\Winter 2014\Experiments\9 - Waves\photos\IMG_1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60" y="1419622"/>
            <a:ext cx="5266944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51920" y="1779662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>
                <a:solidFill>
                  <a:srgbClr val="FFFF00"/>
                </a:solidFill>
              </a:rPr>
              <a:t>Amplificateur</a:t>
            </a:r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6891" y="2427734"/>
            <a:ext cx="112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err="1" smtClean="0">
                <a:solidFill>
                  <a:srgbClr val="FFFF00"/>
                </a:solidFill>
              </a:rPr>
              <a:t>myDAQ</a:t>
            </a:r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31863" y="4469253"/>
            <a:ext cx="30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>
                <a:solidFill>
                  <a:srgbClr val="FFFF00"/>
                </a:solidFill>
              </a:rPr>
              <a:t>Cables </a:t>
            </a:r>
            <a:r>
              <a:rPr lang="en-CA" sz="2400" dirty="0" err="1" smtClean="0">
                <a:solidFill>
                  <a:srgbClr val="FFFF00"/>
                </a:solidFill>
              </a:rPr>
              <a:t>vers</a:t>
            </a:r>
            <a:r>
              <a:rPr lang="en-CA" sz="2400" dirty="0" smtClean="0">
                <a:solidFill>
                  <a:srgbClr val="FFFF00"/>
                </a:solidFill>
              </a:rPr>
              <a:t> </a:t>
            </a:r>
            <a:r>
              <a:rPr lang="en-CA" sz="2400" dirty="0" err="1" smtClean="0">
                <a:solidFill>
                  <a:srgbClr val="FFFF00"/>
                </a:solidFill>
              </a:rPr>
              <a:t>l’oscillateur</a:t>
            </a:r>
            <a:endParaRPr lang="en-CA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9512" y="3147814"/>
            <a:ext cx="9001000" cy="1944216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Connectez le </a:t>
            </a:r>
            <a:r>
              <a:rPr lang="fr-CA" dirty="0" err="1" smtClean="0"/>
              <a:t>myDAQ</a:t>
            </a:r>
            <a:r>
              <a:rPr lang="fr-CA" dirty="0" smtClean="0"/>
              <a:t> à l’amplificateur et à l’oscillateur telle qu’illustré ci-haut.</a:t>
            </a:r>
          </a:p>
          <a:p>
            <a:r>
              <a:rPr lang="fr-CA" dirty="0" smtClean="0"/>
              <a:t>L’oscillateur sera alimenté à partir d’un signal sinusoïdal produit par le générateur de fonctions.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67698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u="sng" smtClean="0">
                <a:solidFill>
                  <a:schemeClr val="tx2"/>
                </a:solidFill>
              </a:rPr>
              <a:t>LONGUEUR D’ONDE ET FRÉQUENCE</a:t>
            </a:r>
            <a:endParaRPr lang="en-CA" b="1" u="sng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28614"/>
            <a:ext cx="5826337" cy="24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Words>933</Words>
  <Application>Microsoft Office PowerPoint</Application>
  <PresentationFormat>On-screen Show (16:9)</PresentationFormat>
  <Paragraphs>73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Ondes stationnaires  dans une corde</vt:lpstr>
      <vt:lpstr>INTRODUCTION</vt:lpstr>
      <vt:lpstr>LONGUEUR D’ONDE ET FRÉQUENCE</vt:lpstr>
      <vt:lpstr>LONGUEUR D’ONDE ET FRÉQUENCE</vt:lpstr>
      <vt:lpstr>VITESSE DE L’ONDE ET DENSITÉ LINÉAIRE</vt:lpstr>
      <vt:lpstr>MANIPULATIONS PRÉLIMINAIRES</vt:lpstr>
      <vt:lpstr>VUE DE PRÈS DE LA CORDE AU-DESSUS DE LA VIS DE L’ATTACHE UNIVERSELLE</vt:lpstr>
      <vt:lpstr>LE myDAQ</vt:lpstr>
      <vt:lpstr>PowerPoint Presentation</vt:lpstr>
      <vt:lpstr>LE GÉNÉRATEUR DE FONCTIONS</vt:lpstr>
      <vt:lpstr>AJUSTEMENT DE LA FRÉQUENCE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Ondes présentation</dc:title>
  <dc:creator>COE Support</dc:creator>
  <cp:lastModifiedBy>Michael Wong</cp:lastModifiedBy>
  <cp:revision>169</cp:revision>
  <dcterms:created xsi:type="dcterms:W3CDTF">2013-01-04T15:12:26Z</dcterms:created>
  <dcterms:modified xsi:type="dcterms:W3CDTF">2023-02-13T16:48:25Z</dcterms:modified>
</cp:coreProperties>
</file>