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8" r:id="rId3"/>
    <p:sldId id="296" r:id="rId4"/>
    <p:sldId id="297" r:id="rId5"/>
    <p:sldId id="301" r:id="rId6"/>
    <p:sldId id="298" r:id="rId7"/>
    <p:sldId id="291" r:id="rId8"/>
    <p:sldId id="299" r:id="rId9"/>
    <p:sldId id="282" r:id="rId10"/>
    <p:sldId id="287" r:id="rId11"/>
    <p:sldId id="289" r:id="rId12"/>
    <p:sldId id="293" r:id="rId13"/>
    <p:sldId id="290" r:id="rId14"/>
    <p:sldId id="292" r:id="rId15"/>
    <p:sldId id="294" r:id="rId16"/>
    <p:sldId id="30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1" autoAdjust="0"/>
    <p:restoredTop sz="95847" autoAdjust="0"/>
  </p:normalViewPr>
  <p:slideViewPr>
    <p:cSldViewPr>
      <p:cViewPr varScale="1">
        <p:scale>
          <a:sx n="116" d="100"/>
          <a:sy n="116" d="100"/>
        </p:scale>
        <p:origin x="90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2023-01-17</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Comments</a:t>
            </a:r>
            <a:r>
              <a:rPr lang="en-CA" baseline="0" dirty="0"/>
              <a:t> for TAs: leave this slide on the TV monitors when you are not using them for teaching. </a:t>
            </a:r>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16</a:t>
            </a:fld>
            <a:endParaRPr lang="en-CA"/>
          </a:p>
        </p:txBody>
      </p:sp>
    </p:spTree>
    <p:extLst>
      <p:ext uri="{BB962C8B-B14F-4D97-AF65-F5344CB8AC3E}">
        <p14:creationId xmlns:p14="http://schemas.microsoft.com/office/powerpoint/2010/main" val="4969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200151"/>
            <a:ext cx="8229600" cy="3725681"/>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39580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2023-01-17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2023-01-17</a:t>
            </a:fld>
            <a:endParaRPr lang="en-CA"/>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ottawa.brightspace.com/d2l/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35549"/>
            <a:ext cx="8280000" cy="1102519"/>
          </a:xfrm>
        </p:spPr>
        <p:txBody>
          <a:bodyPr>
            <a:normAutofit fontScale="90000"/>
          </a:bodyPr>
          <a:lstStyle/>
          <a:p>
            <a:r>
              <a:rPr lang="en-US" sz="4800" b="1">
                <a:solidFill>
                  <a:schemeClr val="tx2"/>
                </a:solidFill>
              </a:rPr>
              <a:t>Simple </a:t>
            </a:r>
            <a:r>
              <a:rPr lang="en-US" sz="4800" b="1" dirty="0">
                <a:solidFill>
                  <a:schemeClr val="tx2"/>
                </a:solidFill>
              </a:rPr>
              <a:t>Measurements </a:t>
            </a:r>
            <a:br>
              <a:rPr lang="en-US" sz="4800" b="1" dirty="0">
                <a:solidFill>
                  <a:schemeClr val="tx2"/>
                </a:solidFill>
              </a:rPr>
            </a:br>
            <a:r>
              <a:rPr lang="en-US" sz="4800" b="1" dirty="0">
                <a:solidFill>
                  <a:schemeClr val="tx2"/>
                </a:solidFill>
              </a:rPr>
              <a:t>&amp; Buoyancy Force</a:t>
            </a:r>
            <a:endParaRPr lang="en-CA" sz="4800" dirty="0">
              <a:solidFill>
                <a:schemeClr val="tx2"/>
              </a:solidFill>
            </a:endParaRPr>
          </a:p>
        </p:txBody>
      </p:sp>
      <p:sp>
        <p:nvSpPr>
          <p:cNvPr id="3" name="Subtitle 2"/>
          <p:cNvSpPr>
            <a:spLocks noGrp="1"/>
          </p:cNvSpPr>
          <p:nvPr>
            <p:ph type="subTitle" idx="1"/>
          </p:nvPr>
        </p:nvSpPr>
        <p:spPr>
          <a:xfrm>
            <a:off x="-36512" y="2210544"/>
            <a:ext cx="6400800" cy="2089398"/>
          </a:xfrm>
        </p:spPr>
        <p:txBody>
          <a:bodyPr>
            <a:normAutofit/>
          </a:bodyPr>
          <a:lstStyle/>
          <a:p>
            <a:r>
              <a:rPr lang="en-CA" dirty="0"/>
              <a:t>1</a:t>
            </a:r>
            <a:r>
              <a:rPr lang="en-CA" baseline="30000" dirty="0"/>
              <a:t>st</a:t>
            </a:r>
            <a:r>
              <a:rPr lang="en-CA" dirty="0"/>
              <a:t> year physics laboratories</a:t>
            </a:r>
          </a:p>
          <a:p>
            <a:endParaRPr lang="en-CA" sz="2400" dirty="0"/>
          </a:p>
          <a:p>
            <a:r>
              <a:rPr lang="en-CA" sz="2400" dirty="0"/>
              <a:t>University of Ottawa</a:t>
            </a:r>
          </a:p>
          <a:p>
            <a:r>
              <a:rPr lang="en-CA" sz="2000" u="sng" dirty="0">
                <a:hlinkClick r:id="rId2"/>
              </a:rPr>
              <a:t>https://uottawa.brightspace.com/d2l/home</a:t>
            </a:r>
            <a:endParaRPr lang="en-CA" sz="2000" dirty="0"/>
          </a:p>
        </p:txBody>
      </p:sp>
      <p:pic>
        <p:nvPicPr>
          <p:cNvPr id="1028" name="Picture 4" descr="http://smartduckyderby.com/wp-content/uploads/2010/07/rubber-duc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064990"/>
            <a:ext cx="33337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a:buNone/>
            </a:pPr>
            <a:r>
              <a:rPr lang="en">
                <a:solidFill>
                  <a:srgbClr val="1155CC"/>
                </a:solidFill>
                <a:latin typeface="Calibri"/>
                <a:ea typeface="Calibri"/>
                <a:cs typeface="Calibri"/>
                <a:sym typeface="Calibri"/>
              </a:rPr>
              <a:t>Part 1 - Length measurement</a:t>
            </a:r>
          </a:p>
        </p:txBody>
      </p:sp>
      <p:sp>
        <p:nvSpPr>
          <p:cNvPr id="28" name="Shape 28"/>
          <p:cNvSpPr txBox="1"/>
          <p:nvPr/>
        </p:nvSpPr>
        <p:spPr>
          <a:xfrm>
            <a:off x="609603" y="1063231"/>
            <a:ext cx="3860999" cy="429299"/>
          </a:xfrm>
          <a:prstGeom prst="rect">
            <a:avLst/>
          </a:prstGeom>
          <a:noFill/>
        </p:spPr>
        <p:txBody>
          <a:bodyPr lIns="91425" tIns="91425" rIns="91425" bIns="91425" anchor="t" anchorCtr="0">
            <a:noAutofit/>
          </a:bodyPr>
          <a:lstStyle/>
          <a:p>
            <a:pPr lvl="0" rtl="0">
              <a:buNone/>
            </a:pPr>
            <a:r>
              <a:rPr lang="en" sz="1800" dirty="0">
                <a:latin typeface="Calibri"/>
                <a:ea typeface="Calibri"/>
                <a:cs typeface="Calibri"/>
                <a:sym typeface="Calibri"/>
              </a:rPr>
              <a:t>The instruments </a:t>
            </a:r>
            <a:br>
              <a:rPr lang="en" sz="1800" dirty="0">
                <a:latin typeface="Calibri"/>
                <a:ea typeface="Calibri"/>
                <a:cs typeface="Calibri"/>
                <a:sym typeface="Calibri"/>
              </a:rPr>
            </a:br>
            <a:r>
              <a:rPr lang="en" sz="1800" dirty="0">
                <a:latin typeface="Calibri"/>
                <a:ea typeface="Calibri"/>
                <a:cs typeface="Calibri"/>
                <a:sym typeface="Calibri"/>
              </a:rPr>
              <a:t>and the cylinder:</a:t>
            </a:r>
          </a:p>
        </p:txBody>
      </p:sp>
      <p:pic>
        <p:nvPicPr>
          <p:cNvPr id="7" name="Picture 3" descr="S:\Manuals\2013-2014\Winter 2014\Experiments\7 - Simple measurements &amp; buoyancy force\photos\IMG_11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059582"/>
            <a:ext cx="5935608" cy="3957072"/>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6"/>
          <p:cNvSpPr txBox="1"/>
          <p:nvPr/>
        </p:nvSpPr>
        <p:spPr>
          <a:xfrm>
            <a:off x="6084168" y="3922091"/>
            <a:ext cx="1447190" cy="377851"/>
          </a:xfrm>
          <a:prstGeom prst="rect">
            <a:avLst/>
          </a:prstGeom>
          <a:noFill/>
        </p:spPr>
        <p:txBody>
          <a:bodyPr lIns="91425" tIns="91425" rIns="91425" bIns="91425" anchor="t" anchorCtr="0">
            <a:noAutofit/>
          </a:bodyPr>
          <a:lstStyle/>
          <a:p>
            <a:pPr lvl="0" rtl="0">
              <a:buNone/>
            </a:pPr>
            <a:r>
              <a:rPr lang="en" sz="1800" dirty="0">
                <a:solidFill>
                  <a:schemeClr val="lt1"/>
                </a:solidFill>
              </a:rPr>
              <a:t>Meter stick</a:t>
            </a:r>
          </a:p>
        </p:txBody>
      </p:sp>
      <p:sp>
        <p:nvSpPr>
          <p:cNvPr id="9" name="Shape 27"/>
          <p:cNvSpPr txBox="1"/>
          <p:nvPr/>
        </p:nvSpPr>
        <p:spPr>
          <a:xfrm>
            <a:off x="3779912" y="3418035"/>
            <a:ext cx="1614232" cy="377851"/>
          </a:xfrm>
          <a:prstGeom prst="rect">
            <a:avLst/>
          </a:prstGeom>
          <a:noFill/>
        </p:spPr>
        <p:txBody>
          <a:bodyPr lIns="91425" tIns="91425" rIns="91425" bIns="91425" anchor="t" anchorCtr="0">
            <a:noAutofit/>
          </a:bodyPr>
          <a:lstStyle/>
          <a:p>
            <a:pPr lvl="0" rtl="0">
              <a:buNone/>
            </a:pPr>
            <a:r>
              <a:rPr lang="en" sz="1800" dirty="0">
                <a:solidFill>
                  <a:schemeClr val="lt1"/>
                </a:solidFill>
              </a:rPr>
              <a:t>Vernier caliper </a:t>
            </a:r>
          </a:p>
        </p:txBody>
      </p:sp>
      <p:sp>
        <p:nvSpPr>
          <p:cNvPr id="10" name="Shape 27"/>
          <p:cNvSpPr txBox="1"/>
          <p:nvPr/>
        </p:nvSpPr>
        <p:spPr>
          <a:xfrm>
            <a:off x="6558168" y="2067694"/>
            <a:ext cx="1614232" cy="377851"/>
          </a:xfrm>
          <a:prstGeom prst="rect">
            <a:avLst/>
          </a:prstGeom>
          <a:noFill/>
        </p:spPr>
        <p:txBody>
          <a:bodyPr lIns="91425" tIns="91425" rIns="91425" bIns="91425" anchor="t" anchorCtr="0">
            <a:noAutofit/>
          </a:bodyPr>
          <a:lstStyle/>
          <a:p>
            <a:pPr lvl="0" rtl="0">
              <a:buNone/>
            </a:pPr>
            <a:r>
              <a:rPr lang="en" sz="1800" dirty="0">
                <a:solidFill>
                  <a:schemeClr val="lt1"/>
                </a:solidFill>
              </a:rPr>
              <a:t>Solid cylinder</a:t>
            </a:r>
          </a:p>
        </p:txBody>
      </p:sp>
    </p:spTree>
    <p:extLst>
      <p:ext uri="{BB962C8B-B14F-4D97-AF65-F5344CB8AC3E}">
        <p14:creationId xmlns:p14="http://schemas.microsoft.com/office/powerpoint/2010/main" val="315583569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txBox="1"/>
          <p:nvPr/>
        </p:nvSpPr>
        <p:spPr>
          <a:xfrm>
            <a:off x="1575097" y="1206347"/>
            <a:ext cx="3860999" cy="429299"/>
          </a:xfrm>
          <a:prstGeom prst="rect">
            <a:avLst/>
          </a:prstGeom>
          <a:noFill/>
        </p:spPr>
        <p:txBody>
          <a:bodyPr lIns="91425" tIns="91425" rIns="91425" bIns="91425" anchor="t" anchorCtr="0">
            <a:noAutofit/>
          </a:bodyPr>
          <a:lstStyle/>
          <a:p>
            <a:pPr lvl="0" rtl="0">
              <a:buNone/>
            </a:pPr>
            <a:r>
              <a:rPr lang="en" sz="1800" dirty="0">
                <a:latin typeface="Calibri"/>
                <a:ea typeface="Calibri"/>
                <a:cs typeface="Calibri"/>
                <a:sym typeface="Calibri"/>
              </a:rPr>
              <a:t>The pendulum:</a:t>
            </a:r>
          </a:p>
        </p:txBody>
      </p:sp>
      <p:pic>
        <p:nvPicPr>
          <p:cNvPr id="2050" name="Picture 2" descr="S:\Manuals\2013-2014\Winter 2014\Experiments\7 - Simple measurements &amp; buoyancy force\photos\IMG_1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7864" y="0"/>
            <a:ext cx="3429000" cy="1203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hape 42"/>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dirty="0">
                <a:solidFill>
                  <a:srgbClr val="1155CC"/>
                </a:solidFill>
                <a:latin typeface="Calibri"/>
                <a:ea typeface="Calibri"/>
                <a:cs typeface="Calibri"/>
                <a:sym typeface="Calibri"/>
              </a:rPr>
              <a:t>Part 2 - Time measurement</a:t>
            </a:r>
          </a:p>
        </p:txBody>
      </p:sp>
      <p:sp>
        <p:nvSpPr>
          <p:cNvPr id="9" name="Shape 26"/>
          <p:cNvSpPr txBox="1"/>
          <p:nvPr/>
        </p:nvSpPr>
        <p:spPr>
          <a:xfrm>
            <a:off x="5508104" y="4371950"/>
            <a:ext cx="1447190" cy="377851"/>
          </a:xfrm>
          <a:prstGeom prst="rect">
            <a:avLst/>
          </a:prstGeom>
          <a:noFill/>
        </p:spPr>
        <p:txBody>
          <a:bodyPr lIns="91425" tIns="91425" rIns="91425" bIns="91425" anchor="t" anchorCtr="0">
            <a:noAutofit/>
          </a:bodyPr>
          <a:lstStyle/>
          <a:p>
            <a:pPr lvl="0" rtl="0">
              <a:buNone/>
            </a:pPr>
            <a:r>
              <a:rPr lang="en" sz="1800" dirty="0">
                <a:solidFill>
                  <a:schemeClr val="lt1"/>
                </a:solidFill>
              </a:rPr>
              <a:t>Stopwatch</a:t>
            </a:r>
          </a:p>
        </p:txBody>
      </p:sp>
      <p:sp>
        <p:nvSpPr>
          <p:cNvPr id="10" name="Shape 26"/>
          <p:cNvSpPr txBox="1"/>
          <p:nvPr/>
        </p:nvSpPr>
        <p:spPr>
          <a:xfrm>
            <a:off x="5220072" y="2985987"/>
            <a:ext cx="1447190" cy="377851"/>
          </a:xfrm>
          <a:prstGeom prst="rect">
            <a:avLst/>
          </a:prstGeom>
          <a:noFill/>
        </p:spPr>
        <p:txBody>
          <a:bodyPr lIns="91425" tIns="91425" rIns="91425" bIns="91425" anchor="t" anchorCtr="0">
            <a:noAutofit/>
          </a:bodyPr>
          <a:lstStyle/>
          <a:p>
            <a:pPr lvl="0" rtl="0">
              <a:buNone/>
            </a:pPr>
            <a:r>
              <a:rPr lang="en" sz="1800" dirty="0">
                <a:solidFill>
                  <a:schemeClr val="lt1"/>
                </a:solidFill>
              </a:rPr>
              <a:t>100 g</a:t>
            </a:r>
          </a:p>
        </p:txBody>
      </p:sp>
    </p:spTree>
    <p:extLst>
      <p:ext uri="{BB962C8B-B14F-4D97-AF65-F5344CB8AC3E}">
        <p14:creationId xmlns:p14="http://schemas.microsoft.com/office/powerpoint/2010/main" val="50705485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0538"/>
            <a:ext cx="5760640" cy="857250"/>
          </a:xfrm>
        </p:spPr>
        <p:txBody>
          <a:bodyPr>
            <a:normAutofit/>
          </a:bodyPr>
          <a:lstStyle/>
          <a:p>
            <a:r>
              <a:rPr lang="en-US" b="1" u="sng" dirty="0">
                <a:solidFill>
                  <a:schemeClr val="tx2"/>
                </a:solidFill>
              </a:rPr>
              <a:t>BUOYANCY FORCE</a:t>
            </a:r>
            <a:endParaRPr lang="en-CA" u="sng" dirty="0">
              <a:solidFill>
                <a:schemeClr val="tx2"/>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788024" y="1357511"/>
            <a:ext cx="4333875" cy="3037840"/>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66353" y="771550"/>
                <a:ext cx="5153719" cy="437195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dirty="0"/>
                  <a:t>The buoyant force,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𝑏</m:t>
                        </m:r>
                      </m:sub>
                    </m:sSub>
                  </m:oMath>
                </a14:m>
                <a:r>
                  <a:rPr lang="en-US" dirty="0"/>
                  <a:t>, exerted </a:t>
                </a:r>
                <a:br>
                  <a:rPr lang="en-US" dirty="0"/>
                </a:br>
                <a:r>
                  <a:rPr lang="en-US" dirty="0"/>
                  <a:t>on an object partially or fully submerged in a fluid is equal to </a:t>
                </a:r>
                <a:br>
                  <a:rPr lang="en-US" dirty="0"/>
                </a:br>
                <a:r>
                  <a:rPr lang="en-US" dirty="0"/>
                  <a:t>the weight of the displaced fluid:</a:t>
                </a:r>
                <a:br>
                  <a:rPr lang="en-US" dirty="0"/>
                </a:br>
                <a:r>
                  <a:rPr lang="en-US" dirty="0"/>
                  <a:t/>
                </a:r>
                <a:br>
                  <a:rPr lang="en-US" dirty="0"/>
                </a:br>
                <a:r>
                  <a:rPr lang="en-US" dirty="0"/>
                  <a:t>	</a:t>
                </a:r>
                <a:r>
                  <a:rPr lang="en-US" i="1" dirty="0"/>
                  <a:t>	</a:t>
                </a:r>
                <a14:m>
                  <m:oMath xmlns:m="http://schemas.openxmlformats.org/officeDocument/2006/math">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𝐹</m:t>
                        </m:r>
                      </m:e>
                      <m:sub>
                        <m:r>
                          <a:rPr lang="en-CA" b="0" i="1" dirty="0" smtClean="0">
                            <a:latin typeface="Cambria Math" panose="02040503050406030204" pitchFamily="18" charset="0"/>
                          </a:rPr>
                          <m:t>𝑏</m:t>
                        </m:r>
                      </m:sub>
                    </m:sSub>
                    <m:r>
                      <a:rPr lang="en-US" i="1" dirty="0" smtClean="0">
                        <a:latin typeface="Cambria Math" panose="02040503050406030204" pitchFamily="18" charset="0"/>
                      </a:rPr>
                      <m:t>=</m:t>
                    </m:r>
                    <m:r>
                      <a:rPr lang="el-GR" i="1" dirty="0" smtClean="0">
                        <a:latin typeface="Cambria Math" panose="02040503050406030204" pitchFamily="18" charset="0"/>
                      </a:rPr>
                      <m:t>𝜌</m:t>
                    </m:r>
                    <m:r>
                      <a:rPr lang="en-US" i="1" dirty="0" smtClean="0">
                        <a:latin typeface="Cambria Math" panose="02040503050406030204" pitchFamily="18" charset="0"/>
                      </a:rPr>
                      <m:t>𝑉𝑔</m:t>
                    </m:r>
                  </m:oMath>
                </a14:m>
                <a:r>
                  <a:rPr lang="en-US" i="1" dirty="0"/>
                  <a:t/>
                </a:r>
                <a:br>
                  <a:rPr lang="en-US" i="1" dirty="0"/>
                </a:br>
                <a:endParaRPr lang="en-US" i="1" dirty="0"/>
              </a:p>
              <a:p>
                <a:r>
                  <a:rPr lang="en-US" sz="2800" dirty="0"/>
                  <a:t>Use a force sensor to measure </a:t>
                </a:r>
                <a:br>
                  <a:rPr lang="en-US" sz="2800" dirty="0"/>
                </a:br>
                <a14:m>
                  <m:oMath xmlns:m="http://schemas.openxmlformats.org/officeDocument/2006/math">
                    <m:r>
                      <a:rPr lang="en-US" sz="2800" i="1" dirty="0" smtClean="0">
                        <a:latin typeface="Cambria Math" panose="02040503050406030204" pitchFamily="18" charset="0"/>
                      </a:rPr>
                      <m:t>𝐹</m:t>
                    </m:r>
                    <m:r>
                      <a:rPr lang="en-US" sz="2800" i="1" baseline="-25000" dirty="0" smtClean="0">
                        <a:latin typeface="Cambria Math" panose="02040503050406030204" pitchFamily="18" charset="0"/>
                      </a:rPr>
                      <m:t>𝑏</m:t>
                    </m:r>
                  </m:oMath>
                </a14:m>
                <a:r>
                  <a:rPr lang="en-US" sz="2800" i="1" dirty="0"/>
                  <a:t> </a:t>
                </a:r>
                <a:r>
                  <a:rPr lang="en-US" sz="2800" dirty="0"/>
                  <a:t>experienced by an object </a:t>
                </a:r>
                <a:br>
                  <a:rPr lang="en-US" sz="2800" dirty="0"/>
                </a:br>
                <a:r>
                  <a:rPr lang="en-US" sz="2800" dirty="0"/>
                  <a:t>gradually immersed in water.</a:t>
                </a:r>
                <a:br>
                  <a:rPr lang="en-US" sz="2800" dirty="0"/>
                </a:br>
                <a:endParaRPr lang="en-US" sz="2800" dirty="0"/>
              </a:p>
              <a:p>
                <a:r>
                  <a:rPr lang="en-US" sz="2800" dirty="0"/>
                  <a:t>Make a plot of </a:t>
                </a:r>
                <a14:m>
                  <m:oMath xmlns:m="http://schemas.openxmlformats.org/officeDocument/2006/math">
                    <m:r>
                      <a:rPr lang="en-US" sz="2800" i="1" dirty="0" smtClean="0">
                        <a:latin typeface="Cambria Math" panose="02040503050406030204" pitchFamily="18" charset="0"/>
                      </a:rPr>
                      <m:t>𝐹</m:t>
                    </m:r>
                    <m:r>
                      <a:rPr lang="en-US" sz="2800" i="1" baseline="-25000" dirty="0" smtClean="0">
                        <a:latin typeface="Cambria Math" panose="02040503050406030204" pitchFamily="18" charset="0"/>
                      </a:rPr>
                      <m:t>𝑏</m:t>
                    </m:r>
                  </m:oMath>
                </a14:m>
                <a:r>
                  <a:rPr lang="en-US" sz="2800" dirty="0"/>
                  <a:t> vs. </a:t>
                </a:r>
                <a14:m>
                  <m:oMath xmlns:m="http://schemas.openxmlformats.org/officeDocument/2006/math">
                    <m:r>
                      <a:rPr lang="en-CA" sz="2800" i="1" dirty="0" smtClean="0">
                        <a:latin typeface="Cambria Math" panose="02040503050406030204" pitchFamily="18" charset="0"/>
                      </a:rPr>
                      <m:t>𝑉</m:t>
                    </m:r>
                  </m:oMath>
                </a14:m>
                <a:r>
                  <a:rPr lang="en-CA" sz="2800" dirty="0"/>
                  <a:t> then use</a:t>
                </a:r>
                <a:br>
                  <a:rPr lang="en-CA" sz="2800" dirty="0"/>
                </a:br>
                <a:r>
                  <a:rPr lang="en-CA" sz="2800" dirty="0"/>
                  <a:t>a linear regression to find </a:t>
                </a:r>
                <a14:m>
                  <m:oMath xmlns:m="http://schemas.openxmlformats.org/officeDocument/2006/math">
                    <m:r>
                      <a:rPr lang="el-GR" sz="2800" i="1" dirty="0" smtClean="0">
                        <a:latin typeface="Cambria Math" panose="02040503050406030204" pitchFamily="18" charset="0"/>
                      </a:rPr>
                      <m:t>𝜌</m:t>
                    </m:r>
                  </m:oMath>
                </a14:m>
                <a:r>
                  <a:rPr lang="fr-CA" sz="2800" i="1" dirty="0"/>
                  <a:t>.</a:t>
                </a:r>
                <a:r>
                  <a:rPr lang="en-US" i="1" dirty="0"/>
                  <a:t>	</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6353" y="771550"/>
                <a:ext cx="5153719" cy="4371950"/>
              </a:xfrm>
              <a:prstGeom prst="rect">
                <a:avLst/>
              </a:prstGeom>
              <a:blipFill>
                <a:blip r:embed="rId3"/>
                <a:stretch>
                  <a:fillRect l="-1657" t="-2650"/>
                </a:stretch>
              </a:blipFill>
            </p:spPr>
            <p:txBody>
              <a:bodyPr/>
              <a:lstStyle/>
              <a:p>
                <a:r>
                  <a:rPr lang="en-CA">
                    <a:noFill/>
                  </a:rPr>
                  <a:t> </a:t>
                </a:r>
              </a:p>
            </p:txBody>
          </p:sp>
        </mc:Fallback>
      </mc:AlternateContent>
    </p:spTree>
    <p:extLst>
      <p:ext uri="{BB962C8B-B14F-4D97-AF65-F5344CB8AC3E}">
        <p14:creationId xmlns:p14="http://schemas.microsoft.com/office/powerpoint/2010/main" val="158066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dirty="0">
                <a:solidFill>
                  <a:srgbClr val="1155CC"/>
                </a:solidFill>
                <a:latin typeface="Calibri"/>
                <a:ea typeface="Calibri"/>
                <a:cs typeface="Calibri"/>
                <a:sym typeface="Calibri"/>
              </a:rPr>
              <a:t>Part 3 – Buoyancy force setup</a:t>
            </a:r>
          </a:p>
        </p:txBody>
      </p:sp>
      <p:sp>
        <p:nvSpPr>
          <p:cNvPr id="56" name="Shape 56"/>
          <p:cNvSpPr txBox="1"/>
          <p:nvPr/>
        </p:nvSpPr>
        <p:spPr>
          <a:xfrm>
            <a:off x="395536" y="1063230"/>
            <a:ext cx="3860999" cy="429299"/>
          </a:xfrm>
          <a:prstGeom prst="rect">
            <a:avLst/>
          </a:prstGeom>
          <a:noFill/>
        </p:spPr>
        <p:txBody>
          <a:bodyPr lIns="91425" tIns="91425" rIns="91425" bIns="91425" anchor="t" anchorCtr="0">
            <a:noAutofit/>
          </a:bodyPr>
          <a:lstStyle/>
          <a:p>
            <a:pPr lvl="0" rtl="0">
              <a:buNone/>
            </a:pPr>
            <a:r>
              <a:rPr lang="en" sz="1800" dirty="0">
                <a:latin typeface="Calibri"/>
                <a:ea typeface="Calibri"/>
                <a:cs typeface="Calibri"/>
                <a:sym typeface="Calibri"/>
              </a:rPr>
              <a:t>The setup:</a:t>
            </a:r>
          </a:p>
        </p:txBody>
      </p:sp>
      <p:pic>
        <p:nvPicPr>
          <p:cNvPr id="3074" name="Picture 2" descr="S:\Manuals\2013-2014\Winter 2014\Experiments\7 - Simple measurements &amp; buoyancy force\photos\IMG_1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059582"/>
            <a:ext cx="2633472" cy="39502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Manuals\2013-2014\Winter 2014\Experiments\7 - Simple measurements &amp; buoyancy force\photos\IMG_11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717950"/>
            <a:ext cx="2194560" cy="329184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56"/>
          <p:cNvSpPr txBox="1"/>
          <p:nvPr/>
        </p:nvSpPr>
        <p:spPr>
          <a:xfrm>
            <a:off x="6876257" y="1212734"/>
            <a:ext cx="2194560" cy="429299"/>
          </a:xfrm>
          <a:prstGeom prst="rect">
            <a:avLst/>
          </a:prstGeom>
          <a:noFill/>
        </p:spPr>
        <p:txBody>
          <a:bodyPr lIns="91425" tIns="91425" rIns="91425" bIns="91425" anchor="t" anchorCtr="0">
            <a:noAutofit/>
          </a:bodyPr>
          <a:lstStyle/>
          <a:p>
            <a:pPr lvl="0" rtl="0">
              <a:buNone/>
            </a:pPr>
            <a:r>
              <a:rPr lang="en" sz="1800" dirty="0">
                <a:latin typeface="Calibri"/>
                <a:ea typeface="Calibri"/>
                <a:cs typeface="Calibri"/>
                <a:sym typeface="Calibri"/>
              </a:rPr>
              <a:t>A closer look:</a:t>
            </a:r>
          </a:p>
        </p:txBody>
      </p:sp>
      <p:sp>
        <p:nvSpPr>
          <p:cNvPr id="7" name="Shape 49"/>
          <p:cNvSpPr txBox="1"/>
          <p:nvPr/>
        </p:nvSpPr>
        <p:spPr>
          <a:xfrm>
            <a:off x="4765116" y="1413431"/>
            <a:ext cx="1751100" cy="457200"/>
          </a:xfrm>
          <a:prstGeom prst="rect">
            <a:avLst/>
          </a:prstGeom>
          <a:noFill/>
        </p:spPr>
        <p:txBody>
          <a:bodyPr lIns="91425" tIns="91425" rIns="91425" bIns="91425" anchor="t" anchorCtr="0">
            <a:noAutofit/>
          </a:bodyPr>
          <a:lstStyle/>
          <a:p>
            <a:pPr lvl="0" rtl="0">
              <a:buNone/>
            </a:pPr>
            <a:r>
              <a:rPr lang="en" sz="1800" dirty="0">
                <a:solidFill>
                  <a:srgbClr val="FF0000"/>
                </a:solidFill>
              </a:rPr>
              <a:t>Force sensor</a:t>
            </a:r>
          </a:p>
        </p:txBody>
      </p:sp>
      <p:cxnSp>
        <p:nvCxnSpPr>
          <p:cNvPr id="8" name="Shape 50"/>
          <p:cNvCxnSpPr/>
          <p:nvPr/>
        </p:nvCxnSpPr>
        <p:spPr>
          <a:xfrm flipH="1" flipV="1">
            <a:off x="3491880" y="1636933"/>
            <a:ext cx="1296144" cy="5101"/>
          </a:xfrm>
          <a:prstGeom prst="straightConnector1">
            <a:avLst/>
          </a:prstGeom>
          <a:noFill/>
          <a:ln w="28575" cap="flat">
            <a:solidFill>
              <a:srgbClr val="FF0000"/>
            </a:solidFill>
            <a:prstDash val="solid"/>
            <a:round/>
            <a:headEnd type="none" w="lg" len="lg"/>
            <a:tailEnd type="triangle" w="lg" len="lg"/>
          </a:ln>
        </p:spPr>
      </p:cxnSp>
      <p:sp>
        <p:nvSpPr>
          <p:cNvPr id="10" name="Shape 49"/>
          <p:cNvSpPr txBox="1"/>
          <p:nvPr/>
        </p:nvSpPr>
        <p:spPr>
          <a:xfrm>
            <a:off x="4765116" y="3842742"/>
            <a:ext cx="1751100" cy="457200"/>
          </a:xfrm>
          <a:prstGeom prst="rect">
            <a:avLst/>
          </a:prstGeom>
          <a:noFill/>
        </p:spPr>
        <p:txBody>
          <a:bodyPr lIns="91425" tIns="91425" rIns="91425" bIns="91425" anchor="t" anchorCtr="0">
            <a:noAutofit/>
          </a:bodyPr>
          <a:lstStyle/>
          <a:p>
            <a:pPr lvl="0" rtl="0">
              <a:buNone/>
            </a:pPr>
            <a:r>
              <a:rPr lang="en" sz="1800" dirty="0">
                <a:solidFill>
                  <a:srgbClr val="FF0000"/>
                </a:solidFill>
              </a:rPr>
              <a:t>Graduated cylinder and immersed masses</a:t>
            </a:r>
          </a:p>
        </p:txBody>
      </p:sp>
      <p:cxnSp>
        <p:nvCxnSpPr>
          <p:cNvPr id="11" name="Shape 50"/>
          <p:cNvCxnSpPr/>
          <p:nvPr/>
        </p:nvCxnSpPr>
        <p:spPr>
          <a:xfrm flipH="1" flipV="1">
            <a:off x="3491880" y="4066244"/>
            <a:ext cx="1296144" cy="5101"/>
          </a:xfrm>
          <a:prstGeom prst="straightConnector1">
            <a:avLst/>
          </a:prstGeom>
          <a:noFill/>
          <a:ln w="28575" cap="flat">
            <a:solidFill>
              <a:srgbClr val="FF0000"/>
            </a:solidFill>
            <a:prstDash val="solid"/>
            <a:round/>
            <a:headEnd type="none" w="lg" len="lg"/>
            <a:tailEnd type="triangle" w="lg" len="lg"/>
          </a:ln>
        </p:spPr>
      </p:cxnSp>
      <p:sp>
        <p:nvSpPr>
          <p:cNvPr id="12" name="Shape 49"/>
          <p:cNvSpPr txBox="1"/>
          <p:nvPr/>
        </p:nvSpPr>
        <p:spPr>
          <a:xfrm>
            <a:off x="0" y="4011910"/>
            <a:ext cx="1331640" cy="457200"/>
          </a:xfrm>
          <a:prstGeom prst="rect">
            <a:avLst/>
          </a:prstGeom>
          <a:noFill/>
        </p:spPr>
        <p:txBody>
          <a:bodyPr lIns="91425" tIns="91425" rIns="91425" bIns="91425" anchor="t" anchorCtr="0">
            <a:noAutofit/>
          </a:bodyPr>
          <a:lstStyle/>
          <a:p>
            <a:pPr lvl="0" algn="r" rtl="0">
              <a:buNone/>
            </a:pPr>
            <a:r>
              <a:rPr lang="en" sz="1800" dirty="0">
                <a:solidFill>
                  <a:srgbClr val="FF0000"/>
                </a:solidFill>
              </a:rPr>
              <a:t>Lab jack</a:t>
            </a:r>
          </a:p>
        </p:txBody>
      </p:sp>
      <p:cxnSp>
        <p:nvCxnSpPr>
          <p:cNvPr id="13" name="Shape 50"/>
          <p:cNvCxnSpPr/>
          <p:nvPr/>
        </p:nvCxnSpPr>
        <p:spPr>
          <a:xfrm>
            <a:off x="1338114" y="4240510"/>
            <a:ext cx="987921" cy="0"/>
          </a:xfrm>
          <a:prstGeom prst="straightConnector1">
            <a:avLst/>
          </a:prstGeom>
          <a:noFill/>
          <a:ln w="28575" cap="flat">
            <a:solidFill>
              <a:srgbClr val="FF0000"/>
            </a:solidFill>
            <a:prstDash val="solid"/>
            <a:round/>
            <a:headEnd type="none" w="lg" len="lg"/>
            <a:tailEnd type="triangle" w="lg" len="lg"/>
          </a:ln>
        </p:spPr>
      </p:cxnSp>
      <p:cxnSp>
        <p:nvCxnSpPr>
          <p:cNvPr id="15" name="Shape 50"/>
          <p:cNvCxnSpPr/>
          <p:nvPr/>
        </p:nvCxnSpPr>
        <p:spPr>
          <a:xfrm flipV="1">
            <a:off x="6032351" y="4066244"/>
            <a:ext cx="1563985" cy="17674"/>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57374811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Shape 56"/>
          <p:cNvSpPr txBox="1"/>
          <p:nvPr/>
        </p:nvSpPr>
        <p:spPr>
          <a:xfrm>
            <a:off x="539553" y="915566"/>
            <a:ext cx="4176463" cy="3380728"/>
          </a:xfrm>
          <a:prstGeom prst="rect">
            <a:avLst/>
          </a:prstGeom>
          <a:noFill/>
        </p:spPr>
        <p:txBody>
          <a:bodyPr lIns="91425" tIns="91425" rIns="91425" bIns="91425" anchor="t" anchorCtr="0">
            <a:noAutofit/>
          </a:bodyPr>
          <a:lstStyle/>
          <a:p>
            <a:pPr lvl="0" rtl="0">
              <a:buNone/>
            </a:pPr>
            <a:r>
              <a:rPr lang="en" sz="2400" dirty="0">
                <a:latin typeface="Calibri"/>
                <a:ea typeface="Calibri"/>
                <a:cs typeface="Calibri"/>
                <a:sym typeface="Calibri"/>
              </a:rPr>
              <a:t>A 500 g mass will be suspended in water over an electronic balance.</a:t>
            </a:r>
          </a:p>
          <a:p>
            <a:pPr lvl="0" rtl="0">
              <a:buNone/>
            </a:pPr>
            <a:endParaRPr lang="en" sz="2400" dirty="0">
              <a:latin typeface="Calibri"/>
              <a:ea typeface="Calibri"/>
              <a:cs typeface="Calibri"/>
              <a:sym typeface="Calibri"/>
            </a:endParaRPr>
          </a:p>
          <a:p>
            <a:pPr lvl="0" rtl="0">
              <a:buNone/>
            </a:pPr>
            <a:r>
              <a:rPr lang="en" sz="2400" dirty="0">
                <a:latin typeface="Calibri"/>
                <a:ea typeface="Calibri"/>
                <a:cs typeface="Calibri"/>
                <a:sym typeface="Calibri"/>
              </a:rPr>
              <a:t>Your TA will set up this part. The balance will first be zeroed with only the beaker and water. Then the mass will be submerged in the water and you will record the reading on the balance.</a:t>
            </a:r>
          </a:p>
        </p:txBody>
      </p:sp>
      <p:pic>
        <p:nvPicPr>
          <p:cNvPr id="4098" name="Picture 2" descr="S:\Manuals\2013-2014\Winter 2014\Experiments\7 - Simple measurements &amp; buoyancy force\photos\IMG_1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504"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55"/>
          <p:cNvSpPr txBox="1">
            <a:spLocks noGrp="1"/>
          </p:cNvSpPr>
          <p:nvPr>
            <p:ph type="title"/>
          </p:nvPr>
        </p:nvSpPr>
        <p:spPr>
          <a:xfrm>
            <a:off x="86816" y="91678"/>
            <a:ext cx="8229600" cy="857250"/>
          </a:xfrm>
          <a:prstGeom prst="rect">
            <a:avLst/>
          </a:prstGeom>
        </p:spPr>
        <p:txBody>
          <a:bodyPr lIns="91425" tIns="91425" rIns="91425" bIns="91425" anchor="b" anchorCtr="0">
            <a:noAutofit/>
          </a:bodyPr>
          <a:lstStyle/>
          <a:p>
            <a:pPr lvl="0" rtl="0">
              <a:buNone/>
            </a:pPr>
            <a:r>
              <a:rPr lang="en" dirty="0">
                <a:solidFill>
                  <a:srgbClr val="1155CC"/>
                </a:solidFill>
                <a:latin typeface="Calibri"/>
                <a:ea typeface="Calibri"/>
                <a:cs typeface="Calibri"/>
                <a:sym typeface="Calibri"/>
              </a:rPr>
              <a:t>Buoyancy force setup (cont.)</a:t>
            </a:r>
          </a:p>
        </p:txBody>
      </p:sp>
    </p:spTree>
    <p:extLst>
      <p:ext uri="{BB962C8B-B14F-4D97-AF65-F5344CB8AC3E}">
        <p14:creationId xmlns:p14="http://schemas.microsoft.com/office/powerpoint/2010/main" val="287022189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5760640" cy="857250"/>
          </a:xfrm>
        </p:spPr>
        <p:txBody>
          <a:bodyPr>
            <a:normAutofit/>
          </a:bodyPr>
          <a:lstStyle/>
          <a:p>
            <a:r>
              <a:rPr lang="en-US" b="1" u="sng" dirty="0">
                <a:solidFill>
                  <a:schemeClr val="tx2"/>
                </a:solidFill>
              </a:rPr>
              <a:t>CLEAN UP</a:t>
            </a:r>
            <a:endParaRPr lang="en-CA" u="sng" dirty="0">
              <a:solidFill>
                <a:schemeClr val="tx2"/>
              </a:solidFill>
            </a:endParaRPr>
          </a:p>
        </p:txBody>
      </p:sp>
      <p:sp>
        <p:nvSpPr>
          <p:cNvPr id="3" name="Content Placeholder 2"/>
          <p:cNvSpPr>
            <a:spLocks noGrp="1"/>
          </p:cNvSpPr>
          <p:nvPr>
            <p:ph idx="1"/>
          </p:nvPr>
        </p:nvSpPr>
        <p:spPr>
          <a:xfrm>
            <a:off x="251520" y="915566"/>
            <a:ext cx="8712968" cy="4536504"/>
          </a:xfrm>
        </p:spPr>
        <p:txBody>
          <a:bodyPr>
            <a:normAutofit fontScale="85000" lnSpcReduction="10000"/>
          </a:bodyPr>
          <a:lstStyle/>
          <a:p>
            <a:r>
              <a:rPr lang="en-CA" dirty="0"/>
              <a:t>Turn off the computer. </a:t>
            </a:r>
            <a:br>
              <a:rPr lang="en-CA" dirty="0"/>
            </a:br>
            <a:r>
              <a:rPr lang="en-CA" b="1" dirty="0">
                <a:solidFill>
                  <a:srgbClr val="FF0000"/>
                </a:solidFill>
              </a:rPr>
              <a:t>Don’t forget to pick up your USB key if you used one!</a:t>
            </a:r>
            <a:endParaRPr lang="en-US" b="1" dirty="0">
              <a:solidFill>
                <a:srgbClr val="FF0000"/>
              </a:solidFill>
            </a:endParaRPr>
          </a:p>
          <a:p>
            <a:pPr marL="342900" lvl="1" indent="-342900">
              <a:buFont typeface="Arial" pitchFamily="34" charset="0"/>
              <a:buChar char="•"/>
            </a:pPr>
            <a:r>
              <a:rPr lang="en-CA" dirty="0"/>
              <a:t>Throw away the water in your graduated cylinder in the sink in front of the classroom.  Let your cylinder dry near the sink. </a:t>
            </a:r>
            <a:r>
              <a:rPr lang="en-CA" b="1" dirty="0"/>
              <a:t>Use brown paper to dry the suspended masses (they will rust!)</a:t>
            </a:r>
            <a:r>
              <a:rPr lang="en-CA" dirty="0"/>
              <a:t>. </a:t>
            </a:r>
          </a:p>
          <a:p>
            <a:pPr marL="742950" lvl="2" indent="-342900"/>
            <a:r>
              <a:rPr lang="en-CA" i="1" dirty="0"/>
              <a:t>Your kind TA will clean up the setup at the front of the class for the 500 g mass submerged in the beaker on the balance.</a:t>
            </a:r>
          </a:p>
          <a:p>
            <a:pPr marL="342900" lvl="1" indent="-342900">
              <a:buFont typeface="Arial" pitchFamily="34" charset="0"/>
              <a:buChar char="•"/>
            </a:pPr>
            <a:r>
              <a:rPr lang="en-CA" dirty="0"/>
              <a:t>Recycle scrap paper and throw away any garbage. Leave your station as clean as you can.</a:t>
            </a:r>
          </a:p>
          <a:p>
            <a:pPr marL="342900" lvl="1" indent="-342900">
              <a:buFont typeface="Arial" pitchFamily="34" charset="0"/>
              <a:buChar char="•"/>
            </a:pPr>
            <a:r>
              <a:rPr lang="en-CA" dirty="0"/>
              <a:t>Push back the monitor, keyboard and mouse. Also please push your chairs back under the table.	</a:t>
            </a:r>
            <a:br>
              <a:rPr lang="en-CA" dirty="0"/>
            </a:br>
            <a:endParaRPr lang="en-US" i="1" dirty="0"/>
          </a:p>
        </p:txBody>
      </p:sp>
    </p:spTree>
    <p:extLst>
      <p:ext uri="{BB962C8B-B14F-4D97-AF65-F5344CB8AC3E}">
        <p14:creationId xmlns:p14="http://schemas.microsoft.com/office/powerpoint/2010/main" val="171344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31" y="-20538"/>
            <a:ext cx="3347049" cy="857250"/>
          </a:xfrm>
        </p:spPr>
        <p:txBody>
          <a:bodyPr>
            <a:normAutofit/>
          </a:bodyPr>
          <a:lstStyle/>
          <a:p>
            <a:pPr algn="l"/>
            <a:r>
              <a:rPr lang="en-US" sz="3600" b="1" u="sng" dirty="0">
                <a:solidFill>
                  <a:schemeClr val="tx2"/>
                </a:solidFill>
              </a:rPr>
              <a:t>DUE DATE</a:t>
            </a:r>
            <a:endParaRPr lang="en-CA" sz="3600" u="sng" dirty="0">
              <a:solidFill>
                <a:schemeClr val="tx2"/>
              </a:solidFill>
            </a:endParaRPr>
          </a:p>
        </p:txBody>
      </p:sp>
      <p:sp>
        <p:nvSpPr>
          <p:cNvPr id="3" name="Content Placeholder 2"/>
          <p:cNvSpPr>
            <a:spLocks noGrp="1"/>
          </p:cNvSpPr>
          <p:nvPr>
            <p:ph idx="1"/>
          </p:nvPr>
        </p:nvSpPr>
        <p:spPr>
          <a:xfrm>
            <a:off x="4464496" y="771550"/>
            <a:ext cx="4716016" cy="936104"/>
          </a:xfrm>
        </p:spPr>
        <p:txBody>
          <a:bodyPr>
            <a:normAutofit/>
          </a:bodyPr>
          <a:lstStyle/>
          <a:p>
            <a:pPr marL="0" indent="0">
              <a:buNone/>
            </a:pPr>
            <a:r>
              <a:rPr lang="en-US" sz="2200" dirty="0"/>
              <a:t>Do the 4 tests in Exp. 0 folder before </a:t>
            </a:r>
            <a:r>
              <a:rPr lang="en-US" sz="2200"/>
              <a:t>the deadline!</a:t>
            </a:r>
            <a:endParaRPr lang="en-US" sz="1800" dirty="0"/>
          </a:p>
        </p:txBody>
      </p:sp>
      <p:sp>
        <p:nvSpPr>
          <p:cNvPr id="4" name="TextBox 3"/>
          <p:cNvSpPr txBox="1"/>
          <p:nvPr/>
        </p:nvSpPr>
        <p:spPr>
          <a:xfrm>
            <a:off x="107504" y="906274"/>
            <a:ext cx="4032448" cy="2862322"/>
          </a:xfrm>
          <a:prstGeom prst="rect">
            <a:avLst/>
          </a:prstGeom>
          <a:noFill/>
        </p:spPr>
        <p:txBody>
          <a:bodyPr wrap="square" rtlCol="0">
            <a:spAutoFit/>
          </a:bodyPr>
          <a:lstStyle/>
          <a:p>
            <a:r>
              <a:rPr lang="en-US" dirty="0"/>
              <a:t>The report is due in 1 week.</a:t>
            </a:r>
          </a:p>
          <a:p>
            <a:endParaRPr lang="en-US" dirty="0"/>
          </a:p>
          <a:p>
            <a:r>
              <a:rPr lang="en-US" dirty="0"/>
              <a:t>The </a:t>
            </a:r>
            <a:r>
              <a:rPr lang="en-US" dirty="0" err="1"/>
              <a:t>dropbox</a:t>
            </a:r>
            <a:r>
              <a:rPr lang="en-US" dirty="0"/>
              <a:t> is located in the central corridor of STM 3</a:t>
            </a:r>
            <a:r>
              <a:rPr lang="en-US" baseline="30000" dirty="0"/>
              <a:t>rd</a:t>
            </a:r>
            <a:r>
              <a:rPr lang="en-US" dirty="0"/>
              <a:t> floor south tower. See the section on Brightspace “Lab report </a:t>
            </a:r>
            <a:r>
              <a:rPr lang="en-US" dirty="0" err="1"/>
              <a:t>dropbox</a:t>
            </a:r>
            <a:r>
              <a:rPr lang="en-US" dirty="0"/>
              <a:t>” for more instructions on how to find it.</a:t>
            </a:r>
          </a:p>
          <a:p>
            <a:endParaRPr lang="en-US" dirty="0"/>
          </a:p>
          <a:p>
            <a:r>
              <a:rPr lang="en-US" dirty="0"/>
              <a:t>Please make sure you put your report in the correct </a:t>
            </a:r>
            <a:r>
              <a:rPr lang="en-US" dirty="0" err="1"/>
              <a:t>dropbox</a:t>
            </a:r>
            <a:r>
              <a:rPr lang="en-US" dirty="0"/>
              <a:t>!</a:t>
            </a:r>
          </a:p>
        </p:txBody>
      </p:sp>
      <p:sp>
        <p:nvSpPr>
          <p:cNvPr id="6" name="Content Placeholder 2"/>
          <p:cNvSpPr txBox="1">
            <a:spLocks/>
          </p:cNvSpPr>
          <p:nvPr/>
        </p:nvSpPr>
        <p:spPr>
          <a:xfrm>
            <a:off x="4464496" y="2385998"/>
            <a:ext cx="4571997" cy="19139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sz="2200" dirty="0"/>
          </a:p>
          <a:p>
            <a:pPr marL="0" indent="0">
              <a:buNone/>
            </a:pPr>
            <a:r>
              <a:rPr lang="en-US" sz="2200" dirty="0"/>
              <a:t>Don’t forget to do your pre-lab for Exp. 2! </a:t>
            </a:r>
            <a:br>
              <a:rPr lang="en-US" sz="2200" dirty="0"/>
            </a:br>
            <a:r>
              <a:rPr lang="en-CA" sz="2200" dirty="0">
                <a:solidFill>
                  <a:srgbClr val="FF0000"/>
                </a:solidFill>
              </a:rPr>
              <a:t>Don’t wait until the last minute, there will be no extension or make-up for students experiencing technical problems a few minutes before the deadline!! </a:t>
            </a:r>
          </a:p>
          <a:p>
            <a:endParaRPr lang="en-US" sz="2200" dirty="0"/>
          </a:p>
        </p:txBody>
      </p:sp>
      <p:sp>
        <p:nvSpPr>
          <p:cNvPr id="7" name="Title 1"/>
          <p:cNvSpPr txBox="1">
            <a:spLocks/>
          </p:cNvSpPr>
          <p:nvPr/>
        </p:nvSpPr>
        <p:spPr>
          <a:xfrm>
            <a:off x="4465311" y="-20538"/>
            <a:ext cx="4355161"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a:solidFill>
                  <a:schemeClr val="tx2"/>
                </a:solidFill>
              </a:rPr>
              <a:t>REMINDER: Exp. 0!</a:t>
            </a:r>
            <a:endParaRPr lang="en-CA" sz="3600" u="sng" dirty="0">
              <a:solidFill>
                <a:schemeClr val="tx2"/>
              </a:solidFill>
            </a:endParaRPr>
          </a:p>
        </p:txBody>
      </p:sp>
      <p:sp>
        <p:nvSpPr>
          <p:cNvPr id="8" name="Title 1"/>
          <p:cNvSpPr txBox="1">
            <a:spLocks/>
          </p:cNvSpPr>
          <p:nvPr/>
        </p:nvSpPr>
        <p:spPr>
          <a:xfrm>
            <a:off x="4465311" y="1880434"/>
            <a:ext cx="3347049"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a:solidFill>
                  <a:schemeClr val="tx2"/>
                </a:solidFill>
              </a:rPr>
              <a:t>PRE-LAB</a:t>
            </a:r>
            <a:endParaRPr lang="en-CA" sz="3600" u="sng" dirty="0">
              <a:solidFill>
                <a:schemeClr val="tx2"/>
              </a:solidFill>
            </a:endParaRPr>
          </a:p>
        </p:txBody>
      </p:sp>
      <p:cxnSp>
        <p:nvCxnSpPr>
          <p:cNvPr id="9" name="Straight Connector 8"/>
          <p:cNvCxnSpPr/>
          <p:nvPr/>
        </p:nvCxnSpPr>
        <p:spPr>
          <a:xfrm>
            <a:off x="4283968"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83968" y="2017603"/>
            <a:ext cx="48600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3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SIMPLE MEASUREMENTS</a:t>
            </a:r>
            <a:endParaRPr lang="en-CA" u="sng" dirty="0">
              <a:solidFill>
                <a:schemeClr val="tx2"/>
              </a:solidFill>
            </a:endParaRPr>
          </a:p>
        </p:txBody>
      </p:sp>
      <p:sp>
        <p:nvSpPr>
          <p:cNvPr id="3" name="Content Placeholder 2"/>
          <p:cNvSpPr>
            <a:spLocks noGrp="1"/>
          </p:cNvSpPr>
          <p:nvPr>
            <p:ph idx="1"/>
          </p:nvPr>
        </p:nvSpPr>
        <p:spPr>
          <a:xfrm>
            <a:off x="457200" y="897565"/>
            <a:ext cx="8229600" cy="3996444"/>
          </a:xfrm>
        </p:spPr>
        <p:txBody>
          <a:bodyPr>
            <a:normAutofit fontScale="77500" lnSpcReduction="20000"/>
          </a:bodyPr>
          <a:lstStyle/>
          <a:p>
            <a:pPr>
              <a:buNone/>
            </a:pPr>
            <a:r>
              <a:rPr lang="en-US" dirty="0"/>
              <a:t>The TA will go over the following tutorials.</a:t>
            </a:r>
          </a:p>
          <a:p>
            <a:r>
              <a:rPr lang="en-US" dirty="0"/>
              <a:t>Error calculations </a:t>
            </a:r>
          </a:p>
          <a:p>
            <a:pPr lvl="1"/>
            <a:r>
              <a:rPr lang="en-US" dirty="0"/>
              <a:t>There is a test on error calculations on the lab website.</a:t>
            </a:r>
          </a:p>
          <a:p>
            <a:pPr lvl="1"/>
            <a:r>
              <a:rPr lang="en-US" dirty="0"/>
              <a:t>You may complete the test as many times as you want until the deadline.  Only your highest mark will be recorded. </a:t>
            </a:r>
          </a:p>
          <a:p>
            <a:pPr lvl="1"/>
            <a:endParaRPr lang="en-US" dirty="0"/>
          </a:p>
          <a:p>
            <a:r>
              <a:rPr lang="en-US" dirty="0"/>
              <a:t>How to use the following instruments:</a:t>
            </a:r>
          </a:p>
          <a:p>
            <a:pPr lvl="1"/>
            <a:r>
              <a:rPr lang="en-US" dirty="0"/>
              <a:t>Meter stick</a:t>
            </a:r>
          </a:p>
          <a:p>
            <a:pPr lvl="1"/>
            <a:r>
              <a:rPr lang="en-US" dirty="0" err="1"/>
              <a:t>Vernier</a:t>
            </a:r>
            <a:r>
              <a:rPr lang="en-US" dirty="0"/>
              <a:t> caliper</a:t>
            </a:r>
          </a:p>
          <a:p>
            <a:pPr lvl="1"/>
            <a:endParaRPr lang="en-US" dirty="0"/>
          </a:p>
          <a:p>
            <a:r>
              <a:rPr lang="en-US" dirty="0"/>
              <a:t>Rounding and significant figures.</a:t>
            </a:r>
            <a:endParaRPr lang="en-CA"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ERROR CALCULATIONS</a:t>
            </a:r>
            <a:endParaRPr lang="en-CA" u="sng" dirty="0">
              <a:solidFill>
                <a:schemeClr val="tx2"/>
              </a:solidFill>
            </a:endParaRPr>
          </a:p>
        </p:txBody>
      </p:sp>
      <p:sp>
        <p:nvSpPr>
          <p:cNvPr id="3" name="Content Placeholder 2"/>
          <p:cNvSpPr>
            <a:spLocks noGrp="1"/>
          </p:cNvSpPr>
          <p:nvPr>
            <p:ph idx="1"/>
          </p:nvPr>
        </p:nvSpPr>
        <p:spPr>
          <a:xfrm>
            <a:off x="4644008" y="4803998"/>
            <a:ext cx="4824536" cy="360040"/>
          </a:xfrm>
        </p:spPr>
        <p:txBody>
          <a:bodyPr>
            <a:normAutofit fontScale="92500" lnSpcReduction="10000"/>
          </a:bodyPr>
          <a:lstStyle/>
          <a:p>
            <a:pPr algn="ctr">
              <a:buNone/>
            </a:pPr>
            <a:r>
              <a:rPr lang="en-US" sz="2000" i="1" dirty="0"/>
              <a:t>See tutorial – Propagation of errors pg. 1</a:t>
            </a:r>
          </a:p>
          <a:p>
            <a:pPr algn="ctr">
              <a:buNone/>
            </a:pPr>
            <a:endParaRPr lang="en-US" sz="2000" i="1" dirty="0"/>
          </a:p>
        </p:txBody>
      </p:sp>
      <mc:AlternateContent xmlns:mc="http://schemas.openxmlformats.org/markup-compatibility/2006" xmlns:a14="http://schemas.microsoft.com/office/drawing/2010/main">
        <mc:Choice Requires="a14">
          <p:sp>
            <p:nvSpPr>
              <p:cNvPr id="4" name="TextBox 3"/>
              <p:cNvSpPr txBox="1"/>
              <p:nvPr/>
            </p:nvSpPr>
            <p:spPr>
              <a:xfrm>
                <a:off x="179512" y="987574"/>
                <a:ext cx="8856984" cy="4167872"/>
              </a:xfrm>
              <a:prstGeom prst="rect">
                <a:avLst/>
              </a:prstGeom>
              <a:noFill/>
            </p:spPr>
            <p:txBody>
              <a:bodyPr wrap="square" rtlCol="0">
                <a:spAutoFit/>
              </a:bodyPr>
              <a:lstStyle/>
              <a:p>
                <a:pPr algn="ctr">
                  <a:buFont typeface="Arial" pitchFamily="34" charset="0"/>
                  <a:buNone/>
                </a:pPr>
                <a:r>
                  <a:rPr lang="en-US" sz="2400" b="1" dirty="0"/>
                  <a:t>Propagation of errors: addition and subtraction</a:t>
                </a:r>
                <a:br>
                  <a:rPr lang="en-US" sz="2400" b="1" dirty="0"/>
                </a:br>
                <a:endParaRPr lang="en-US" sz="2400" b="1" dirty="0"/>
              </a:p>
              <a:p>
                <a:r>
                  <a:rPr lang="en-CA" sz="2400" dirty="0"/>
                  <a:t>If the result </a:t>
                </a:r>
                <a14:m>
                  <m:oMath xmlns:m="http://schemas.openxmlformats.org/officeDocument/2006/math">
                    <m:r>
                      <a:rPr lang="en-GB" sz="2400" i="1">
                        <a:latin typeface="Cambria Math"/>
                      </a:rPr>
                      <m:t>𝑅</m:t>
                    </m:r>
                  </m:oMath>
                </a14:m>
                <a:r>
                  <a:rPr lang="en-GB" sz="2400" dirty="0"/>
                  <a:t> is obtained from a series of additions and subtractions:</a:t>
                </a:r>
                <a:br>
                  <a:rPr lang="en-GB" sz="2400" dirty="0"/>
                </a:br>
                <a:endParaRPr lang="en-CA" sz="2400" dirty="0"/>
              </a:p>
              <a:p>
                <a:pPr/>
                <a14:m>
                  <m:oMathPara xmlns:m="http://schemas.openxmlformats.org/officeDocument/2006/math">
                    <m:oMathParaPr>
                      <m:jc m:val="centerGroup"/>
                    </m:oMathParaPr>
                    <m:oMath xmlns:m="http://schemas.openxmlformats.org/officeDocument/2006/math">
                      <m:r>
                        <a:rPr lang="en-GB" sz="2400" i="1">
                          <a:latin typeface="Cambria Math"/>
                        </a:rPr>
                        <m:t>𝑅</m:t>
                      </m:r>
                      <m:r>
                        <a:rPr lang="en-GB" sz="2400" i="1">
                          <a:latin typeface="Cambria Math"/>
                        </a:rPr>
                        <m:t>=± </m:t>
                      </m:r>
                      <m:r>
                        <a:rPr lang="en-GB" sz="2400" i="1">
                          <a:latin typeface="Cambria Math"/>
                        </a:rPr>
                        <m:t>𝐴𝑥</m:t>
                      </m:r>
                      <m:r>
                        <a:rPr lang="en-GB" sz="2400" i="1">
                          <a:latin typeface="Cambria Math"/>
                        </a:rPr>
                        <m:t>±</m:t>
                      </m:r>
                      <m:r>
                        <a:rPr lang="en-GB" sz="2400" i="1">
                          <a:latin typeface="Cambria Math"/>
                        </a:rPr>
                        <m:t>𝐵𝑦</m:t>
                      </m:r>
                      <m:r>
                        <a:rPr lang="en-GB" sz="2400" i="1">
                          <a:latin typeface="Cambria Math"/>
                        </a:rPr>
                        <m:t>±…   ,</m:t>
                      </m:r>
                    </m:oMath>
                  </m:oMathPara>
                </a14:m>
                <a:endParaRPr lang="en-CA" sz="2400" dirty="0"/>
              </a:p>
              <a:p>
                <a:pPr>
                  <a:buFont typeface="Arial" pitchFamily="34" charset="0"/>
                  <a:buNone/>
                </a:pPr>
                <a:r>
                  <a:rPr lang="en-GB" sz="2400" dirty="0"/>
                  <a:t/>
                </a:r>
                <a:br>
                  <a:rPr lang="en-GB" sz="2400" dirty="0"/>
                </a:br>
                <a:r>
                  <a:rPr lang="en-GB" sz="2400" dirty="0"/>
                  <a:t>where </a:t>
                </a:r>
                <a14:m>
                  <m:oMath xmlns:m="http://schemas.openxmlformats.org/officeDocument/2006/math">
                    <m:r>
                      <a:rPr lang="en-GB" sz="2400" i="1">
                        <a:latin typeface="Cambria Math"/>
                      </a:rPr>
                      <m:t>𝐴</m:t>
                    </m:r>
                  </m:oMath>
                </a14:m>
                <a:r>
                  <a:rPr lang="en-GB" sz="2400" dirty="0"/>
                  <a:t> and </a:t>
                </a:r>
                <a14:m>
                  <m:oMath xmlns:m="http://schemas.openxmlformats.org/officeDocument/2006/math">
                    <m:r>
                      <a:rPr lang="en-GB" sz="2400" i="1">
                        <a:latin typeface="Cambria Math"/>
                      </a:rPr>
                      <m:t>𝐵</m:t>
                    </m:r>
                  </m:oMath>
                </a14:m>
                <a:r>
                  <a:rPr lang="en-GB" sz="2400" dirty="0"/>
                  <a:t> are constants, then the error on the result </a:t>
                </a:r>
                <a14:m>
                  <m:oMath xmlns:m="http://schemas.openxmlformats.org/officeDocument/2006/math">
                    <m:r>
                      <a:rPr lang="en-GB" sz="2400" i="1">
                        <a:latin typeface="Cambria Math"/>
                      </a:rPr>
                      <m:t>𝑅</m:t>
                    </m:r>
                  </m:oMath>
                </a14:m>
                <a:r>
                  <a:rPr lang="en-GB" sz="2400" dirty="0"/>
                  <a:t> is given by	</a:t>
                </a:r>
                <a:br>
                  <a:rPr lang="en-GB" sz="2400" dirty="0"/>
                </a:br>
                <a14:m>
                  <m:oMathPara xmlns:m="http://schemas.openxmlformats.org/officeDocument/2006/math">
                    <m:oMathParaPr>
                      <m:jc m:val="centerGroup"/>
                    </m:oMathParaPr>
                    <m:oMath xmlns:m="http://schemas.openxmlformats.org/officeDocument/2006/math">
                      <m:r>
                        <a:rPr lang="en-GB" sz="2400" i="1">
                          <a:latin typeface="Cambria Math"/>
                        </a:rPr>
                        <m:t>∆</m:t>
                      </m:r>
                      <m:r>
                        <a:rPr lang="en-GB" sz="2400" i="1">
                          <a:latin typeface="Cambria Math"/>
                        </a:rPr>
                        <m:t>𝑅</m:t>
                      </m:r>
                      <m:r>
                        <a:rPr lang="en-GB" sz="2400" i="1">
                          <a:latin typeface="Cambria Math"/>
                        </a:rPr>
                        <m:t>=</m:t>
                      </m:r>
                      <m:rad>
                        <m:radPr>
                          <m:degHide m:val="on"/>
                          <m:ctrlPr>
                            <a:rPr lang="en-CA" sz="2400" i="1">
                              <a:latin typeface="Cambria Math" panose="02040503050406030204" pitchFamily="18" charset="0"/>
                            </a:rPr>
                          </m:ctrlPr>
                        </m:radPr>
                        <m:deg/>
                        <m:e>
                          <m:sSup>
                            <m:sSupPr>
                              <m:ctrlPr>
                                <a:rPr lang="en-CA" sz="2400" i="1">
                                  <a:latin typeface="Cambria Math" panose="02040503050406030204" pitchFamily="18" charset="0"/>
                                </a:rPr>
                              </m:ctrlPr>
                            </m:sSupPr>
                            <m:e>
                              <m:r>
                                <a:rPr lang="en-GB" sz="2400" i="1">
                                  <a:latin typeface="Cambria Math"/>
                                </a:rPr>
                                <m:t>𝐴</m:t>
                              </m:r>
                            </m:e>
                            <m:sup>
                              <m:r>
                                <a:rPr lang="en-GB" sz="2400" i="1">
                                  <a:latin typeface="Cambria Math"/>
                                </a:rPr>
                                <m:t>2</m:t>
                              </m:r>
                            </m:sup>
                          </m:sSup>
                          <m:sSup>
                            <m:sSupPr>
                              <m:ctrlPr>
                                <a:rPr lang="en-CA" sz="2400" i="1">
                                  <a:latin typeface="Cambria Math" panose="02040503050406030204" pitchFamily="18" charset="0"/>
                                </a:rPr>
                              </m:ctrlPr>
                            </m:sSupPr>
                            <m:e>
                              <m:r>
                                <a:rPr lang="en-GB" sz="2400" i="1">
                                  <a:latin typeface="Cambria Math"/>
                                </a:rPr>
                                <m:t>∆</m:t>
                              </m:r>
                              <m:r>
                                <a:rPr lang="en-GB" sz="2400" i="1">
                                  <a:latin typeface="Cambria Math"/>
                                </a:rPr>
                                <m:t>𝑥</m:t>
                              </m:r>
                            </m:e>
                            <m:sup>
                              <m:r>
                                <a:rPr lang="en-GB" sz="2400" i="1">
                                  <a:latin typeface="Cambria Math"/>
                                </a:rPr>
                                <m:t>2</m:t>
                              </m:r>
                            </m:sup>
                          </m:sSup>
                          <m:r>
                            <a:rPr lang="en-GB" sz="2400" i="1">
                              <a:latin typeface="Cambria Math"/>
                            </a:rPr>
                            <m:t>+</m:t>
                          </m:r>
                          <m:sSup>
                            <m:sSupPr>
                              <m:ctrlPr>
                                <a:rPr lang="en-CA" sz="2400" i="1">
                                  <a:latin typeface="Cambria Math" panose="02040503050406030204" pitchFamily="18" charset="0"/>
                                </a:rPr>
                              </m:ctrlPr>
                            </m:sSupPr>
                            <m:e>
                              <m:r>
                                <a:rPr lang="en-GB" sz="2400" i="1">
                                  <a:latin typeface="Cambria Math"/>
                                </a:rPr>
                                <m:t>𝐵</m:t>
                              </m:r>
                            </m:e>
                            <m:sup>
                              <m:r>
                                <a:rPr lang="en-GB" sz="2400" i="1">
                                  <a:latin typeface="Cambria Math"/>
                                </a:rPr>
                                <m:t>2</m:t>
                              </m:r>
                            </m:sup>
                          </m:sSup>
                          <m:sSup>
                            <m:sSupPr>
                              <m:ctrlPr>
                                <a:rPr lang="en-CA" sz="2400" i="1">
                                  <a:latin typeface="Cambria Math" panose="02040503050406030204" pitchFamily="18" charset="0"/>
                                </a:rPr>
                              </m:ctrlPr>
                            </m:sSupPr>
                            <m:e>
                              <m:r>
                                <a:rPr lang="en-GB" sz="2400" i="1">
                                  <a:latin typeface="Cambria Math"/>
                                </a:rPr>
                                <m:t>∆</m:t>
                              </m:r>
                              <m:r>
                                <a:rPr lang="en-GB" sz="2400" i="1">
                                  <a:latin typeface="Cambria Math"/>
                                </a:rPr>
                                <m:t>𝑦</m:t>
                              </m:r>
                            </m:e>
                            <m:sup>
                              <m:r>
                                <a:rPr lang="en-GB" sz="2400" i="1">
                                  <a:latin typeface="Cambria Math"/>
                                </a:rPr>
                                <m:t>2</m:t>
                              </m:r>
                            </m:sup>
                          </m:sSup>
                          <m:r>
                            <a:rPr lang="en-GB" sz="2400" i="1">
                              <a:latin typeface="Cambria Math"/>
                            </a:rPr>
                            <m:t>+…</m:t>
                          </m:r>
                        </m:e>
                      </m:rad>
                    </m:oMath>
                  </m:oMathPara>
                </a14:m>
                <a:endParaRPr lang="en-US" sz="2400" dirty="0"/>
              </a:p>
              <a:p>
                <a:endParaRPr lang="en-CA"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79512" y="987574"/>
                <a:ext cx="8856984" cy="4167872"/>
              </a:xfrm>
              <a:prstGeom prst="rect">
                <a:avLst/>
              </a:prstGeom>
              <a:blipFill rotWithShape="1">
                <a:blip r:embed="rId2"/>
                <a:stretch>
                  <a:fillRect l="-1032" t="-1170"/>
                </a:stretch>
              </a:blipFill>
            </p:spPr>
            <p:txBody>
              <a:bodyPr/>
              <a:lstStyle/>
              <a:p>
                <a:r>
                  <a:rPr lang="en-CA">
                    <a:noFill/>
                  </a:rPr>
                  <a:t> </a:t>
                </a:r>
              </a:p>
            </p:txBody>
          </p:sp>
        </mc:Fallback>
      </mc:AlternateContent>
    </p:spTree>
    <p:extLst>
      <p:ext uri="{BB962C8B-B14F-4D97-AF65-F5344CB8AC3E}">
        <p14:creationId xmlns:p14="http://schemas.microsoft.com/office/powerpoint/2010/main" val="211468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ERROR CALCULATIONS</a:t>
            </a:r>
            <a:endParaRPr lang="en-CA" u="sng" dirty="0">
              <a:solidFill>
                <a:schemeClr val="tx2"/>
              </a:solidFill>
            </a:endParaRPr>
          </a:p>
        </p:txBody>
      </p:sp>
      <p:sp>
        <p:nvSpPr>
          <p:cNvPr id="3" name="Content Placeholder 2"/>
          <p:cNvSpPr>
            <a:spLocks noGrp="1"/>
          </p:cNvSpPr>
          <p:nvPr>
            <p:ph idx="1"/>
          </p:nvPr>
        </p:nvSpPr>
        <p:spPr>
          <a:xfrm>
            <a:off x="4644008" y="4803998"/>
            <a:ext cx="4824536" cy="360040"/>
          </a:xfrm>
        </p:spPr>
        <p:txBody>
          <a:bodyPr>
            <a:normAutofit fontScale="92500" lnSpcReduction="10000"/>
          </a:bodyPr>
          <a:lstStyle/>
          <a:p>
            <a:pPr algn="ctr">
              <a:buNone/>
            </a:pPr>
            <a:r>
              <a:rPr lang="en-US" sz="2000" i="1" dirty="0"/>
              <a:t>See tutorial – Propagation of errors pg. 2</a:t>
            </a:r>
          </a:p>
          <a:p>
            <a:pPr algn="ctr">
              <a:buNone/>
            </a:pPr>
            <a:endParaRPr lang="en-US" sz="2000" i="1" dirty="0"/>
          </a:p>
        </p:txBody>
      </p:sp>
      <mc:AlternateContent xmlns:mc="http://schemas.openxmlformats.org/markup-compatibility/2006" xmlns:a14="http://schemas.microsoft.com/office/drawing/2010/main">
        <mc:Choice Requires="a14">
          <p:sp>
            <p:nvSpPr>
              <p:cNvPr id="4" name="TextBox 3"/>
              <p:cNvSpPr txBox="1"/>
              <p:nvPr/>
            </p:nvSpPr>
            <p:spPr>
              <a:xfrm>
                <a:off x="179512" y="1026810"/>
                <a:ext cx="8856984" cy="3777188"/>
              </a:xfrm>
              <a:prstGeom prst="rect">
                <a:avLst/>
              </a:prstGeom>
              <a:noFill/>
            </p:spPr>
            <p:txBody>
              <a:bodyPr wrap="square" rtlCol="0">
                <a:spAutoFit/>
              </a:bodyPr>
              <a:lstStyle/>
              <a:p>
                <a:pPr algn="ctr">
                  <a:buFont typeface="Arial" pitchFamily="34" charset="0"/>
                  <a:buNone/>
                </a:pPr>
                <a:r>
                  <a:rPr lang="en-US" sz="2400" b="1" dirty="0"/>
                  <a:t>Propagation of errors: multiplication and division</a:t>
                </a:r>
                <a:br>
                  <a:rPr lang="en-US" sz="2400" b="1" dirty="0"/>
                </a:br>
                <a:endParaRPr lang="en-US" sz="2400" b="1" dirty="0"/>
              </a:p>
              <a:p>
                <a:r>
                  <a:rPr lang="en-CA" sz="2400" dirty="0"/>
                  <a:t>If the result </a:t>
                </a:r>
                <a14:m>
                  <m:oMath xmlns:m="http://schemas.openxmlformats.org/officeDocument/2006/math">
                    <m:r>
                      <a:rPr lang="en-GB" sz="2400" i="1">
                        <a:latin typeface="Cambria Math"/>
                      </a:rPr>
                      <m:t>𝑅</m:t>
                    </m:r>
                  </m:oMath>
                </a14:m>
                <a:r>
                  <a:rPr lang="en-GB" sz="2400" dirty="0"/>
                  <a:t> is obtained from a series of products:   </a:t>
                </a:r>
                <a14:m>
                  <m:oMath xmlns:m="http://schemas.openxmlformats.org/officeDocument/2006/math">
                    <m:r>
                      <a:rPr lang="en-GB" sz="2400" i="1">
                        <a:latin typeface="Cambria Math"/>
                      </a:rPr>
                      <m:t>𝑅</m:t>
                    </m:r>
                    <m:r>
                      <a:rPr lang="en-GB" sz="2400" i="1">
                        <a:latin typeface="Cambria Math"/>
                      </a:rPr>
                      <m:t>=</m:t>
                    </m:r>
                    <m:sSup>
                      <m:sSupPr>
                        <m:ctrlPr>
                          <a:rPr lang="en-CA" sz="2400" i="1">
                            <a:latin typeface="Cambria Math" panose="02040503050406030204" pitchFamily="18" charset="0"/>
                          </a:rPr>
                        </m:ctrlPr>
                      </m:sSupPr>
                      <m:e>
                        <m:r>
                          <a:rPr lang="en-GB" sz="2400" i="1">
                            <a:latin typeface="Cambria Math"/>
                          </a:rPr>
                          <m:t>𝑥</m:t>
                        </m:r>
                      </m:e>
                      <m:sup>
                        <m:r>
                          <a:rPr lang="en-GB" sz="2400" i="1">
                            <a:latin typeface="Cambria Math"/>
                          </a:rPr>
                          <m:t>𝐴</m:t>
                        </m:r>
                      </m:sup>
                    </m:sSup>
                    <m:sSup>
                      <m:sSupPr>
                        <m:ctrlPr>
                          <a:rPr lang="en-CA" sz="2400" i="1">
                            <a:latin typeface="Cambria Math" panose="02040503050406030204" pitchFamily="18" charset="0"/>
                          </a:rPr>
                        </m:ctrlPr>
                      </m:sSupPr>
                      <m:e>
                        <m:r>
                          <a:rPr lang="en-GB" sz="2400" i="1">
                            <a:latin typeface="Cambria Math"/>
                          </a:rPr>
                          <m:t>𝑦</m:t>
                        </m:r>
                      </m:e>
                      <m:sup>
                        <m:r>
                          <a:rPr lang="en-GB" sz="2400" i="1">
                            <a:latin typeface="Cambria Math"/>
                          </a:rPr>
                          <m:t>𝐵</m:t>
                        </m:r>
                      </m:sup>
                    </m:sSup>
                    <m:r>
                      <a:rPr lang="en-GB" sz="2400" i="1">
                        <a:latin typeface="Cambria Math"/>
                      </a:rPr>
                      <m:t>⋯,</m:t>
                    </m:r>
                  </m:oMath>
                </a14:m>
                <a:endParaRPr lang="en-CA" sz="2400" dirty="0"/>
              </a:p>
              <a:p>
                <a:pPr>
                  <a:buFont typeface="Arial" pitchFamily="34" charset="0"/>
                  <a:buNone/>
                </a:pPr>
                <a:r>
                  <a:rPr lang="en-GB" sz="2400" dirty="0"/>
                  <a:t/>
                </a:r>
                <a:br>
                  <a:rPr lang="en-GB" sz="2400" dirty="0"/>
                </a:br>
                <a:r>
                  <a:rPr lang="en-GB" sz="2400" dirty="0"/>
                  <a:t>where </a:t>
                </a:r>
                <a14:m>
                  <m:oMath xmlns:m="http://schemas.openxmlformats.org/officeDocument/2006/math">
                    <m:r>
                      <a:rPr lang="en-GB" sz="2400" i="1">
                        <a:latin typeface="Cambria Math"/>
                      </a:rPr>
                      <m:t>𝐴</m:t>
                    </m:r>
                  </m:oMath>
                </a14:m>
                <a:r>
                  <a:rPr lang="en-GB" sz="2400" dirty="0"/>
                  <a:t> and </a:t>
                </a:r>
                <a14:m>
                  <m:oMath xmlns:m="http://schemas.openxmlformats.org/officeDocument/2006/math">
                    <m:r>
                      <a:rPr lang="en-GB" sz="2400" i="1">
                        <a:latin typeface="Cambria Math"/>
                      </a:rPr>
                      <m:t>𝐵</m:t>
                    </m:r>
                  </m:oMath>
                </a14:m>
                <a:r>
                  <a:rPr lang="en-GB" sz="2400" dirty="0"/>
                  <a:t> are constants, then the error on the result </a:t>
                </a:r>
                <a14:m>
                  <m:oMath xmlns:m="http://schemas.openxmlformats.org/officeDocument/2006/math">
                    <m:r>
                      <a:rPr lang="en-GB" sz="2400" i="1">
                        <a:latin typeface="Cambria Math"/>
                      </a:rPr>
                      <m:t>𝑅</m:t>
                    </m:r>
                  </m:oMath>
                </a14:m>
                <a:r>
                  <a:rPr lang="en-GB" sz="2400" dirty="0"/>
                  <a:t> is given by	</a:t>
                </a:r>
                <a:br>
                  <a:rPr lang="en-GB" sz="2400" dirty="0"/>
                </a:br>
                <a14:m>
                  <m:oMathPara xmlns:m="http://schemas.openxmlformats.org/officeDocument/2006/math">
                    <m:oMathParaPr>
                      <m:jc m:val="centerGroup"/>
                    </m:oMathParaPr>
                    <m:oMath xmlns:m="http://schemas.openxmlformats.org/officeDocument/2006/math">
                      <m:r>
                        <a:rPr lang="en-GB" sz="2400" i="1">
                          <a:latin typeface="Cambria Math"/>
                        </a:rPr>
                        <m:t>∆</m:t>
                      </m:r>
                      <m:r>
                        <a:rPr lang="en-GB" sz="2400" i="1">
                          <a:latin typeface="Cambria Math"/>
                        </a:rPr>
                        <m:t>𝑅</m:t>
                      </m:r>
                      <m:r>
                        <a:rPr lang="en-GB" sz="2400" i="1">
                          <a:latin typeface="Cambria Math"/>
                        </a:rPr>
                        <m:t>=</m:t>
                      </m:r>
                      <m:r>
                        <a:rPr lang="en-GB" sz="2400" i="1">
                          <a:latin typeface="Cambria Math"/>
                        </a:rPr>
                        <m:t>𝑅</m:t>
                      </m:r>
                      <m:rad>
                        <m:radPr>
                          <m:degHide m:val="on"/>
                          <m:ctrlPr>
                            <a:rPr lang="en-CA" sz="2400" i="1">
                              <a:latin typeface="Cambria Math" panose="02040503050406030204" pitchFamily="18" charset="0"/>
                            </a:rPr>
                          </m:ctrlPr>
                        </m:radPr>
                        <m:deg/>
                        <m:e>
                          <m:sSup>
                            <m:sSupPr>
                              <m:ctrlPr>
                                <a:rPr lang="en-CA" sz="2400" i="1">
                                  <a:latin typeface="Cambria Math" panose="02040503050406030204" pitchFamily="18" charset="0"/>
                                </a:rPr>
                              </m:ctrlPr>
                            </m:sSupPr>
                            <m:e>
                              <m:r>
                                <a:rPr lang="en-GB" sz="2400" i="1">
                                  <a:latin typeface="Cambria Math"/>
                                </a:rPr>
                                <m:t>𝐴</m:t>
                              </m:r>
                            </m:e>
                            <m:sup>
                              <m:r>
                                <a:rPr lang="en-GB" sz="2400" i="1">
                                  <a:latin typeface="Cambria Math"/>
                                </a:rPr>
                                <m:t>2</m:t>
                              </m:r>
                            </m:sup>
                          </m:sSup>
                          <m:f>
                            <m:fPr>
                              <m:ctrlPr>
                                <a:rPr lang="en-CA" sz="2400" i="1">
                                  <a:latin typeface="Cambria Math" panose="02040503050406030204" pitchFamily="18" charset="0"/>
                                </a:rPr>
                              </m:ctrlPr>
                            </m:fPr>
                            <m:num>
                              <m:sSup>
                                <m:sSupPr>
                                  <m:ctrlPr>
                                    <a:rPr lang="en-CA" sz="2400" i="1">
                                      <a:latin typeface="Cambria Math" panose="02040503050406030204" pitchFamily="18" charset="0"/>
                                    </a:rPr>
                                  </m:ctrlPr>
                                </m:sSupPr>
                                <m:e>
                                  <m:r>
                                    <a:rPr lang="en-GB" sz="2400" i="1">
                                      <a:latin typeface="Cambria Math"/>
                                    </a:rPr>
                                    <m:t>∆</m:t>
                                  </m:r>
                                  <m:r>
                                    <a:rPr lang="en-GB" sz="2400" i="1">
                                      <a:latin typeface="Cambria Math"/>
                                    </a:rPr>
                                    <m:t>𝑥</m:t>
                                  </m:r>
                                </m:e>
                                <m:sup>
                                  <m:r>
                                    <a:rPr lang="en-GB" sz="2400" i="1">
                                      <a:latin typeface="Cambria Math"/>
                                    </a:rPr>
                                    <m:t>2</m:t>
                                  </m:r>
                                </m:sup>
                              </m:sSup>
                            </m:num>
                            <m:den>
                              <m:sSup>
                                <m:sSupPr>
                                  <m:ctrlPr>
                                    <a:rPr lang="en-CA" sz="2400" i="1">
                                      <a:latin typeface="Cambria Math" panose="02040503050406030204" pitchFamily="18" charset="0"/>
                                    </a:rPr>
                                  </m:ctrlPr>
                                </m:sSupPr>
                                <m:e>
                                  <m:r>
                                    <a:rPr lang="en-GB" sz="2400" i="1">
                                      <a:latin typeface="Cambria Math"/>
                                    </a:rPr>
                                    <m:t>𝑥</m:t>
                                  </m:r>
                                </m:e>
                                <m:sup>
                                  <m:r>
                                    <a:rPr lang="en-GB" sz="2400" i="1">
                                      <a:latin typeface="Cambria Math"/>
                                    </a:rPr>
                                    <m:t>2</m:t>
                                  </m:r>
                                </m:sup>
                              </m:sSup>
                            </m:den>
                          </m:f>
                          <m:r>
                            <a:rPr lang="en-GB" sz="2400" i="1">
                              <a:latin typeface="Cambria Math"/>
                            </a:rPr>
                            <m:t>+</m:t>
                          </m:r>
                          <m:sSup>
                            <m:sSupPr>
                              <m:ctrlPr>
                                <a:rPr lang="en-CA" sz="2400" i="1">
                                  <a:latin typeface="Cambria Math" panose="02040503050406030204" pitchFamily="18" charset="0"/>
                                </a:rPr>
                              </m:ctrlPr>
                            </m:sSupPr>
                            <m:e>
                              <m:r>
                                <a:rPr lang="en-GB" sz="2400" i="1">
                                  <a:latin typeface="Cambria Math"/>
                                </a:rPr>
                                <m:t>𝐵</m:t>
                              </m:r>
                            </m:e>
                            <m:sup>
                              <m:r>
                                <a:rPr lang="en-GB" sz="2400" i="1">
                                  <a:latin typeface="Cambria Math"/>
                                </a:rPr>
                                <m:t>2</m:t>
                              </m:r>
                            </m:sup>
                          </m:sSup>
                          <m:f>
                            <m:fPr>
                              <m:ctrlPr>
                                <a:rPr lang="en-CA" sz="2400" i="1">
                                  <a:latin typeface="Cambria Math" panose="02040503050406030204" pitchFamily="18" charset="0"/>
                                </a:rPr>
                              </m:ctrlPr>
                            </m:fPr>
                            <m:num>
                              <m:sSup>
                                <m:sSupPr>
                                  <m:ctrlPr>
                                    <a:rPr lang="en-CA" sz="2400" i="1">
                                      <a:latin typeface="Cambria Math" panose="02040503050406030204" pitchFamily="18" charset="0"/>
                                    </a:rPr>
                                  </m:ctrlPr>
                                </m:sSupPr>
                                <m:e>
                                  <m:r>
                                    <a:rPr lang="en-GB" sz="2400" i="1">
                                      <a:latin typeface="Cambria Math"/>
                                    </a:rPr>
                                    <m:t>∆</m:t>
                                  </m:r>
                                  <m:r>
                                    <a:rPr lang="en-GB" sz="2400" i="1">
                                      <a:latin typeface="Cambria Math"/>
                                    </a:rPr>
                                    <m:t>𝑦</m:t>
                                  </m:r>
                                </m:e>
                                <m:sup>
                                  <m:r>
                                    <a:rPr lang="en-GB" sz="2400" i="1">
                                      <a:latin typeface="Cambria Math"/>
                                    </a:rPr>
                                    <m:t>2</m:t>
                                  </m:r>
                                </m:sup>
                              </m:sSup>
                            </m:num>
                            <m:den>
                              <m:sSup>
                                <m:sSupPr>
                                  <m:ctrlPr>
                                    <a:rPr lang="en-CA" sz="2400" i="1">
                                      <a:latin typeface="Cambria Math" panose="02040503050406030204" pitchFamily="18" charset="0"/>
                                    </a:rPr>
                                  </m:ctrlPr>
                                </m:sSupPr>
                                <m:e>
                                  <m:r>
                                    <a:rPr lang="en-GB" sz="2400" i="1">
                                      <a:latin typeface="Cambria Math"/>
                                    </a:rPr>
                                    <m:t>𝑦</m:t>
                                  </m:r>
                                </m:e>
                                <m:sup>
                                  <m:r>
                                    <a:rPr lang="en-GB" sz="2400" i="1">
                                      <a:latin typeface="Cambria Math"/>
                                    </a:rPr>
                                    <m:t>2</m:t>
                                  </m:r>
                                </m:sup>
                              </m:sSup>
                            </m:den>
                          </m:f>
                          <m:r>
                            <a:rPr lang="en-GB" sz="2400" i="1">
                              <a:latin typeface="Cambria Math"/>
                            </a:rPr>
                            <m:t>+…</m:t>
                          </m:r>
                        </m:e>
                      </m:rad>
                    </m:oMath>
                  </m:oMathPara>
                </a14:m>
                <a:endParaRPr lang="en-US" sz="2400" dirty="0"/>
              </a:p>
              <a:p>
                <a:endParaRPr lang="en-CA"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79512" y="1026810"/>
                <a:ext cx="8856984" cy="3777188"/>
              </a:xfrm>
              <a:prstGeom prst="rect">
                <a:avLst/>
              </a:prstGeom>
              <a:blipFill rotWithShape="1">
                <a:blip r:embed="rId2"/>
                <a:stretch>
                  <a:fillRect l="-1032" t="-1290"/>
                </a:stretch>
              </a:blipFill>
            </p:spPr>
            <p:txBody>
              <a:bodyPr/>
              <a:lstStyle/>
              <a:p>
                <a:r>
                  <a:rPr lang="en-CA">
                    <a:noFill/>
                  </a:rPr>
                  <a:t> </a:t>
                </a:r>
              </a:p>
            </p:txBody>
          </p:sp>
        </mc:Fallback>
      </mc:AlternateContent>
    </p:spTree>
    <p:extLst>
      <p:ext uri="{BB962C8B-B14F-4D97-AF65-F5344CB8AC3E}">
        <p14:creationId xmlns:p14="http://schemas.microsoft.com/office/powerpoint/2010/main" val="334222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REPEATED MEASUREMENTS</a:t>
            </a:r>
            <a:endParaRPr lang="en-CA" u="sng" dirty="0">
              <a:solidFill>
                <a:schemeClr val="tx2"/>
              </a:solidFill>
            </a:endParaRPr>
          </a:p>
        </p:txBody>
      </p:sp>
      <p:sp>
        <p:nvSpPr>
          <p:cNvPr id="3" name="Content Placeholder 2"/>
          <p:cNvSpPr>
            <a:spLocks noGrp="1"/>
          </p:cNvSpPr>
          <p:nvPr>
            <p:ph idx="1"/>
          </p:nvPr>
        </p:nvSpPr>
        <p:spPr>
          <a:xfrm>
            <a:off x="4644008" y="4803998"/>
            <a:ext cx="4824536" cy="360040"/>
          </a:xfrm>
        </p:spPr>
        <p:txBody>
          <a:bodyPr>
            <a:normAutofit fontScale="92500" lnSpcReduction="10000"/>
          </a:bodyPr>
          <a:lstStyle/>
          <a:p>
            <a:pPr algn="ctr">
              <a:buNone/>
            </a:pPr>
            <a:r>
              <a:rPr lang="en-US" sz="2000" i="1" dirty="0"/>
              <a:t>See tutorial – Repeated Measurements</a:t>
            </a:r>
          </a:p>
          <a:p>
            <a:pPr algn="ctr">
              <a:buNone/>
            </a:pPr>
            <a:endParaRPr lang="en-US" sz="2000" i="1" dirty="0"/>
          </a:p>
        </p:txBody>
      </p:sp>
      <p:sp>
        <p:nvSpPr>
          <p:cNvPr id="4" name="TextBox 3"/>
          <p:cNvSpPr txBox="1"/>
          <p:nvPr/>
        </p:nvSpPr>
        <p:spPr>
          <a:xfrm>
            <a:off x="179512" y="771550"/>
            <a:ext cx="8856984" cy="4339650"/>
          </a:xfrm>
          <a:prstGeom prst="rect">
            <a:avLst/>
          </a:prstGeom>
          <a:noFill/>
        </p:spPr>
        <p:txBody>
          <a:bodyPr wrap="square" rtlCol="0">
            <a:spAutoFit/>
          </a:bodyPr>
          <a:lstStyle/>
          <a:p>
            <a:pPr>
              <a:buFont typeface="Arial" pitchFamily="34" charset="0"/>
              <a:buNone/>
            </a:pPr>
            <a:r>
              <a:rPr lang="en-US" sz="2200" dirty="0"/>
              <a:t>When dealing with multiple measurements, we use the statistical quantities: </a:t>
            </a:r>
            <a:r>
              <a:rPr lang="en-US" sz="2200" b="1" dirty="0"/>
              <a:t>mean</a:t>
            </a:r>
            <a:r>
              <a:rPr lang="en-US" sz="2200" dirty="0"/>
              <a:t> (or average), </a:t>
            </a:r>
            <a:r>
              <a:rPr lang="en-US" sz="2200" b="1" dirty="0"/>
              <a:t>standard deviation</a:t>
            </a:r>
            <a:r>
              <a:rPr lang="en-US" sz="2200" dirty="0"/>
              <a:t>, and </a:t>
            </a:r>
            <a:r>
              <a:rPr lang="en-US" sz="2200" b="1" dirty="0"/>
              <a:t>standard error</a:t>
            </a:r>
            <a:r>
              <a:rPr lang="en-US" sz="2200" dirty="0"/>
              <a:t> (</a:t>
            </a:r>
            <a:r>
              <a:rPr lang="en-US" sz="2200" i="1" dirty="0"/>
              <a:t>SE</a:t>
            </a:r>
            <a:r>
              <a:rPr lang="en-US" sz="2200" dirty="0"/>
              <a:t>) to interpret our data.</a:t>
            </a:r>
          </a:p>
          <a:p>
            <a:pPr>
              <a:buFont typeface="Arial" pitchFamily="34" charset="0"/>
              <a:buNone/>
            </a:pPr>
            <a:endParaRPr lang="en-US" sz="2400" dirty="0"/>
          </a:p>
          <a:p>
            <a:pPr>
              <a:buFont typeface="Arial" pitchFamily="34" charset="0"/>
              <a:buNone/>
            </a:pPr>
            <a:r>
              <a:rPr lang="en-US" sz="2000" dirty="0"/>
              <a:t>- The </a:t>
            </a:r>
            <a:r>
              <a:rPr lang="en-US" sz="2000" b="1" dirty="0"/>
              <a:t>mean </a:t>
            </a:r>
            <a:r>
              <a:rPr lang="en-US" sz="2000" dirty="0"/>
              <a:t>(or average) is an estimate of the “true” value of the measurement.</a:t>
            </a:r>
          </a:p>
          <a:p>
            <a:pPr>
              <a:buFont typeface="Arial" pitchFamily="34" charset="0"/>
              <a:buNone/>
            </a:pPr>
            <a:endParaRPr lang="en-US" sz="2000" dirty="0"/>
          </a:p>
          <a:p>
            <a:pPr>
              <a:buFont typeface="Arial" pitchFamily="34" charset="0"/>
              <a:buNone/>
            </a:pPr>
            <a:r>
              <a:rPr lang="en-US" sz="2000" dirty="0"/>
              <a:t>- The </a:t>
            </a:r>
            <a:r>
              <a:rPr lang="en-US" sz="2000" b="1" dirty="0"/>
              <a:t>standard deviation</a:t>
            </a:r>
            <a:r>
              <a:rPr lang="en-US" sz="2000" dirty="0"/>
              <a:t> is a measurement of the “spread” in your data. If you took one more measurement, you can be ~70% sure that this value will be one standard deviation away from your mean.</a:t>
            </a:r>
          </a:p>
          <a:p>
            <a:pPr>
              <a:buFont typeface="Arial" pitchFamily="34" charset="0"/>
              <a:buNone/>
            </a:pPr>
            <a:endParaRPr lang="en-US" sz="2000" dirty="0"/>
          </a:p>
          <a:p>
            <a:pPr>
              <a:buFont typeface="Arial" pitchFamily="34" charset="0"/>
              <a:buNone/>
            </a:pPr>
            <a:r>
              <a:rPr lang="en-US" sz="2000" dirty="0"/>
              <a:t>- The </a:t>
            </a:r>
            <a:r>
              <a:rPr lang="en-US" sz="2000" b="1" dirty="0"/>
              <a:t>standard error</a:t>
            </a:r>
            <a:r>
              <a:rPr lang="en-US" sz="2000" dirty="0"/>
              <a:t> is an estimate of the uncertainty in the mean value. If you repeated your experiment, you can be ~70% sure that the new mean will be one standard error away from your original mean.</a:t>
            </a:r>
          </a:p>
        </p:txBody>
      </p:sp>
    </p:spTree>
    <p:extLst>
      <p:ext uri="{BB962C8B-B14F-4D97-AF65-F5344CB8AC3E}">
        <p14:creationId xmlns:p14="http://schemas.microsoft.com/office/powerpoint/2010/main" val="49114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MEASURING INSTRUMENTS</a:t>
            </a:r>
            <a:endParaRPr lang="en-CA" u="sng" dirty="0">
              <a:solidFill>
                <a:schemeClr val="tx2"/>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987574"/>
            <a:ext cx="4984352" cy="414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987574"/>
            <a:ext cx="3888432" cy="2954655"/>
          </a:xfrm>
          <a:prstGeom prst="rect">
            <a:avLst/>
          </a:prstGeom>
          <a:noFill/>
        </p:spPr>
        <p:txBody>
          <a:bodyPr wrap="square" rtlCol="0">
            <a:spAutoFit/>
          </a:bodyPr>
          <a:lstStyle/>
          <a:p>
            <a:pPr>
              <a:buNone/>
            </a:pPr>
            <a:r>
              <a:rPr lang="en-US" sz="2800" dirty="0"/>
              <a:t>See tutorial - Measuring techniques</a:t>
            </a:r>
            <a:br>
              <a:rPr lang="en-US" sz="2800" dirty="0"/>
            </a:br>
            <a:endParaRPr lang="en-US" sz="2800" dirty="0"/>
          </a:p>
          <a:p>
            <a:pPr>
              <a:buNone/>
            </a:pPr>
            <a:r>
              <a:rPr lang="en-US" sz="2800" dirty="0"/>
              <a:t>Vernier caliper: </a:t>
            </a:r>
            <a:br>
              <a:rPr lang="en-US" sz="2800" dirty="0"/>
            </a:br>
            <a:r>
              <a:rPr lang="en-US" sz="2800" dirty="0"/>
              <a:t>for lengths between </a:t>
            </a:r>
            <a:br>
              <a:rPr lang="en-US" sz="2800" dirty="0"/>
            </a:br>
            <a:r>
              <a:rPr lang="en-US" sz="2800" dirty="0"/>
              <a:t>1 cm and 10 cm</a:t>
            </a:r>
          </a:p>
          <a:p>
            <a:endParaRPr lang="en-CA" dirty="0"/>
          </a:p>
        </p:txBody>
      </p:sp>
    </p:spTree>
    <p:extLst>
      <p:ext uri="{BB962C8B-B14F-4D97-AF65-F5344CB8AC3E}">
        <p14:creationId xmlns:p14="http://schemas.microsoft.com/office/powerpoint/2010/main" val="225493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MEASURING INSTRUMENTS 3</a:t>
            </a:r>
            <a:endParaRPr lang="en-CA" u="sng" dirty="0">
              <a:solidFill>
                <a:schemeClr val="tx2"/>
              </a:solidFill>
            </a:endParaRPr>
          </a:p>
        </p:txBody>
      </p:sp>
      <p:sp>
        <p:nvSpPr>
          <p:cNvPr id="11" name="TextBox 10"/>
          <p:cNvSpPr txBox="1"/>
          <p:nvPr/>
        </p:nvSpPr>
        <p:spPr>
          <a:xfrm>
            <a:off x="539552" y="1203598"/>
            <a:ext cx="8064896" cy="3046988"/>
          </a:xfrm>
          <a:prstGeom prst="rect">
            <a:avLst/>
          </a:prstGeom>
          <a:noFill/>
        </p:spPr>
        <p:txBody>
          <a:bodyPr wrap="square" rtlCol="0">
            <a:spAutoFit/>
          </a:bodyPr>
          <a:lstStyle/>
          <a:p>
            <a:r>
              <a:rPr lang="en-CA" sz="3200" dirty="0"/>
              <a:t>Absolute uncertainties:</a:t>
            </a:r>
            <a:br>
              <a:rPr lang="en-CA" sz="3200" dirty="0"/>
            </a:br>
            <a:endParaRPr lang="en-CA" sz="3200" dirty="0"/>
          </a:p>
          <a:p>
            <a:pPr marL="457200" indent="-457200">
              <a:buFont typeface="Arial" panose="020B0604020202020204" pitchFamily="34" charset="0"/>
              <a:buChar char="•"/>
            </a:pPr>
            <a:r>
              <a:rPr lang="en-CA" sz="3200" dirty="0"/>
              <a:t>Meter stick: ± 0.5 mm (per reading)</a:t>
            </a:r>
          </a:p>
          <a:p>
            <a:pPr marL="457200" indent="-457200">
              <a:buFont typeface="Arial" panose="020B0604020202020204" pitchFamily="34" charset="0"/>
              <a:buChar char="•"/>
            </a:pPr>
            <a:r>
              <a:rPr lang="en-CA" sz="3200" dirty="0" err="1"/>
              <a:t>Vernier</a:t>
            </a:r>
            <a:r>
              <a:rPr lang="en-CA" sz="3200" dirty="0"/>
              <a:t> caliper: ± 0.05 mm</a:t>
            </a:r>
          </a:p>
          <a:p>
            <a:pPr marL="457200" indent="-457200">
              <a:buFont typeface="Arial" panose="020B0604020202020204" pitchFamily="34" charset="0"/>
              <a:buChar char="•"/>
            </a:pPr>
            <a:r>
              <a:rPr lang="en-CA" sz="3200" dirty="0"/>
              <a:t>Balance: ± 0.1 g</a:t>
            </a:r>
          </a:p>
          <a:p>
            <a:pPr marL="457200" indent="-457200">
              <a:buFont typeface="Arial" panose="020B0604020202020204" pitchFamily="34" charset="0"/>
              <a:buChar char="•"/>
            </a:pPr>
            <a:r>
              <a:rPr lang="en-CA" sz="3200" dirty="0"/>
              <a:t>Stopwatch: ± 0.2 – 0.5 sec</a:t>
            </a:r>
          </a:p>
        </p:txBody>
      </p:sp>
    </p:spTree>
    <p:extLst>
      <p:ext uri="{BB962C8B-B14F-4D97-AF65-F5344CB8AC3E}">
        <p14:creationId xmlns:p14="http://schemas.microsoft.com/office/powerpoint/2010/main" val="26467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4320"/>
            <a:ext cx="8568952" cy="857250"/>
          </a:xfrm>
        </p:spPr>
        <p:txBody>
          <a:bodyPr>
            <a:normAutofit fontScale="90000"/>
          </a:bodyPr>
          <a:lstStyle/>
          <a:p>
            <a:r>
              <a:rPr lang="en-US" b="1" u="sng" dirty="0">
                <a:solidFill>
                  <a:schemeClr val="tx2"/>
                </a:solidFill>
              </a:rPr>
              <a:t>SIGNIFICANT FIGURES AND ROUNDING</a:t>
            </a:r>
            <a:endParaRPr lang="en-CA" u="sng" dirty="0">
              <a:solidFill>
                <a:schemeClr val="tx2"/>
              </a:solidFill>
            </a:endParaRPr>
          </a:p>
        </p:txBody>
      </p:sp>
      <p:sp>
        <p:nvSpPr>
          <p:cNvPr id="3" name="Content Placeholder 2"/>
          <p:cNvSpPr>
            <a:spLocks noGrp="1"/>
          </p:cNvSpPr>
          <p:nvPr>
            <p:ph idx="1"/>
          </p:nvPr>
        </p:nvSpPr>
        <p:spPr>
          <a:xfrm>
            <a:off x="5364088" y="4803998"/>
            <a:ext cx="3816424" cy="360040"/>
          </a:xfrm>
        </p:spPr>
        <p:txBody>
          <a:bodyPr>
            <a:normAutofit/>
          </a:bodyPr>
          <a:lstStyle/>
          <a:p>
            <a:pPr algn="r">
              <a:buNone/>
            </a:pPr>
            <a:r>
              <a:rPr lang="en-US" sz="1500" i="1" dirty="0"/>
              <a:t>See tutorial – Experimental errors pg. 6</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6" y="894606"/>
            <a:ext cx="72199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7" y="1540555"/>
            <a:ext cx="8964487" cy="305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91680" y="4227934"/>
            <a:ext cx="58326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1193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a:solidFill>
                  <a:schemeClr val="tx2"/>
                </a:solidFill>
              </a:rPr>
              <a:t>LAB 1: OBJECTIVES</a:t>
            </a:r>
            <a:endParaRPr lang="en-CA" u="sng" dirty="0">
              <a:solidFill>
                <a:schemeClr val="tx2"/>
              </a:solidFill>
            </a:endParaRPr>
          </a:p>
        </p:txBody>
      </p:sp>
      <p:sp>
        <p:nvSpPr>
          <p:cNvPr id="3" name="Content Placeholder 2"/>
          <p:cNvSpPr>
            <a:spLocks noGrp="1"/>
          </p:cNvSpPr>
          <p:nvPr>
            <p:ph idx="1"/>
          </p:nvPr>
        </p:nvSpPr>
        <p:spPr>
          <a:xfrm>
            <a:off x="107504" y="555526"/>
            <a:ext cx="8928992" cy="4443958"/>
          </a:xfrm>
        </p:spPr>
        <p:txBody>
          <a:bodyPr>
            <a:normAutofit fontScale="62500" lnSpcReduction="20000"/>
          </a:bodyPr>
          <a:lstStyle/>
          <a:p>
            <a:pPr>
              <a:buNone/>
            </a:pPr>
            <a:endParaRPr lang="en-US" dirty="0"/>
          </a:p>
          <a:p>
            <a:r>
              <a:rPr lang="en-US" dirty="0"/>
              <a:t>Part 1: Length measurement</a:t>
            </a:r>
          </a:p>
          <a:p>
            <a:pPr lvl="1"/>
            <a:r>
              <a:rPr lang="en-US" dirty="0"/>
              <a:t>Measure dimensions of an object to find its volume and calculate its density</a:t>
            </a:r>
          </a:p>
          <a:p>
            <a:pPr lvl="1"/>
            <a:r>
              <a:rPr lang="en-US" dirty="0"/>
              <a:t>Determine material type from a density table</a:t>
            </a:r>
          </a:p>
          <a:p>
            <a:pPr lvl="1"/>
            <a:r>
              <a:rPr lang="en-US" dirty="0"/>
              <a:t>Use uncertainty and perform error calculations</a:t>
            </a:r>
          </a:p>
          <a:p>
            <a:endParaRPr lang="en-US" dirty="0"/>
          </a:p>
          <a:p>
            <a:r>
              <a:rPr lang="en-US" dirty="0"/>
              <a:t>Part 2: Time measurement</a:t>
            </a:r>
          </a:p>
          <a:p>
            <a:pPr lvl="1"/>
            <a:r>
              <a:rPr lang="en-CA" dirty="0"/>
              <a:t>Calculate the period of oscillation of a pendulum</a:t>
            </a:r>
          </a:p>
          <a:p>
            <a:pPr lvl="1"/>
            <a:r>
              <a:rPr lang="en-US" dirty="0"/>
              <a:t>Determine statistical quantities such as average, standard deviation, and standard error</a:t>
            </a:r>
          </a:p>
          <a:p>
            <a:endParaRPr lang="en-US" dirty="0"/>
          </a:p>
          <a:p>
            <a:r>
              <a:rPr lang="en-US" dirty="0"/>
              <a:t>Part 3: Investigate Archimedes’ principle regarding buoyant forces</a:t>
            </a:r>
          </a:p>
          <a:p>
            <a:pPr lvl="1"/>
            <a:r>
              <a:rPr lang="en-CA" dirty="0"/>
              <a:t>Determine the value of the density of a liquid using a force sensor to measure the buoyancy of an object gradually being submerged in water.</a:t>
            </a:r>
            <a:endParaRPr lang="en-US" dirty="0"/>
          </a:p>
          <a:p>
            <a:pPr lvl="1"/>
            <a:r>
              <a:rPr lang="en-US" dirty="0"/>
              <a:t>Generate a graph of the buoyancy force vs. volume of displaced water and use a linear regression tool to determine the density of water.</a:t>
            </a:r>
          </a:p>
        </p:txBody>
      </p:sp>
    </p:spTree>
    <p:extLst>
      <p:ext uri="{BB962C8B-B14F-4D97-AF65-F5344CB8AC3E}">
        <p14:creationId xmlns:p14="http://schemas.microsoft.com/office/powerpoint/2010/main" val="401898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1075</Words>
  <Application>Microsoft Office PowerPoint</Application>
  <PresentationFormat>On-screen Show (16:9)</PresentationFormat>
  <Paragraphs>103</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 Math</vt:lpstr>
      <vt:lpstr>Office Theme</vt:lpstr>
      <vt:lpstr>Simple Measurements  &amp; Buoyancy Force</vt:lpstr>
      <vt:lpstr>SIMPLE MEASUREMENTS</vt:lpstr>
      <vt:lpstr>ERROR CALCULATIONS</vt:lpstr>
      <vt:lpstr>ERROR CALCULATIONS</vt:lpstr>
      <vt:lpstr>REPEATED MEASUREMENTS</vt:lpstr>
      <vt:lpstr>MEASURING INSTRUMENTS</vt:lpstr>
      <vt:lpstr>MEASURING INSTRUMENTS 3</vt:lpstr>
      <vt:lpstr>SIGNIFICANT FIGURES AND ROUNDING</vt:lpstr>
      <vt:lpstr>LAB 1: OBJECTIVES</vt:lpstr>
      <vt:lpstr>Part 1 - Length measurement</vt:lpstr>
      <vt:lpstr>Part 2 - Time measurement</vt:lpstr>
      <vt:lpstr>BUOYANCY FORCE</vt:lpstr>
      <vt:lpstr>Part 3 – Buoyancy force setup</vt:lpstr>
      <vt:lpstr>Buoyancy force setup (cont.)</vt:lpstr>
      <vt:lpstr>CLEAN UP</vt:lpstr>
      <vt:lpstr>DUE DATE</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measurements and buoyancy force</dc:title>
  <dc:creator>COE Support</dc:creator>
  <cp:lastModifiedBy>Michael Wong</cp:lastModifiedBy>
  <cp:revision>141</cp:revision>
  <dcterms:created xsi:type="dcterms:W3CDTF">2013-01-04T15:12:26Z</dcterms:created>
  <dcterms:modified xsi:type="dcterms:W3CDTF">2023-01-17T15:17:18Z</dcterms:modified>
</cp:coreProperties>
</file>