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96" r:id="rId3"/>
    <p:sldId id="297" r:id="rId4"/>
    <p:sldId id="298" r:id="rId5"/>
    <p:sldId id="302" r:id="rId6"/>
    <p:sldId id="299" r:id="rId7"/>
    <p:sldId id="291" r:id="rId8"/>
    <p:sldId id="300" r:id="rId9"/>
    <p:sldId id="282" r:id="rId10"/>
    <p:sldId id="288" r:id="rId11"/>
    <p:sldId id="289" r:id="rId12"/>
    <p:sldId id="294" r:id="rId13"/>
    <p:sldId id="290" r:id="rId14"/>
    <p:sldId id="293" r:id="rId15"/>
    <p:sldId id="295" r:id="rId16"/>
    <p:sldId id="30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95847" autoAdjust="0"/>
  </p:normalViewPr>
  <p:slideViewPr>
    <p:cSldViewPr>
      <p:cViewPr varScale="1">
        <p:scale>
          <a:sx n="116" d="100"/>
          <a:sy n="116" d="100"/>
        </p:scale>
        <p:origin x="864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2023-01-17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80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35549"/>
            <a:ext cx="8280000" cy="1102519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tx2"/>
                </a:solidFill>
              </a:rPr>
              <a:t>Mesures</a:t>
            </a:r>
            <a:r>
              <a:rPr lang="en-US" sz="4800" b="1" dirty="0">
                <a:solidFill>
                  <a:schemeClr val="tx2"/>
                </a:solidFill>
              </a:rPr>
              <a:t> </a:t>
            </a:r>
            <a:r>
              <a:rPr lang="en-US" sz="4800" b="1">
                <a:solidFill>
                  <a:schemeClr val="tx2"/>
                </a:solidFill>
              </a:rPr>
              <a:t>simples &amp; </a:t>
            </a:r>
            <a:br>
              <a:rPr lang="en-US" sz="4800" b="1">
                <a:solidFill>
                  <a:schemeClr val="tx2"/>
                </a:solidFill>
              </a:rPr>
            </a:br>
            <a:r>
              <a:rPr lang="en-US" sz="4800" b="1">
                <a:solidFill>
                  <a:schemeClr val="tx2"/>
                </a:solidFill>
              </a:rPr>
              <a:t>principe</a:t>
            </a:r>
            <a:r>
              <a:rPr lang="en-US" sz="4800" b="1" dirty="0">
                <a:solidFill>
                  <a:schemeClr val="tx2"/>
                </a:solidFill>
              </a:rPr>
              <a:t> d</a:t>
            </a:r>
            <a:r>
              <a:rPr lang="fr-CA" sz="4800" b="1" dirty="0">
                <a:solidFill>
                  <a:schemeClr val="tx2"/>
                </a:solidFill>
              </a:rPr>
              <a:t>’Archimède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26568"/>
            <a:ext cx="5724128" cy="2089398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Laboratoires de physique de</a:t>
            </a:r>
            <a:br>
              <a:rPr lang="fr-CA" dirty="0"/>
            </a:br>
            <a:r>
              <a:rPr lang="fr-CA" dirty="0"/>
              <a:t>1</a:t>
            </a:r>
            <a:r>
              <a:rPr lang="fr-CA" baseline="30000" dirty="0"/>
              <a:t>ère</a:t>
            </a:r>
            <a:r>
              <a:rPr lang="fr-CA" dirty="0"/>
              <a:t> année</a:t>
            </a:r>
          </a:p>
          <a:p>
            <a:endParaRPr lang="fr-CA" dirty="0"/>
          </a:p>
          <a:p>
            <a:r>
              <a:rPr lang="fr-CA" dirty="0"/>
              <a:t>Université d’Ottawa</a:t>
            </a:r>
          </a:p>
          <a:p>
            <a:r>
              <a:rPr lang="en-CA" sz="2400" u="sng" dirty="0">
                <a:hlinkClick r:id="rId2"/>
              </a:rPr>
              <a:t>https://uottawa.brightspace.com/d2l/home</a:t>
            </a:r>
            <a:endParaRPr lang="en-CA" sz="2400" dirty="0"/>
          </a:p>
        </p:txBody>
      </p:sp>
      <p:pic>
        <p:nvPicPr>
          <p:cNvPr id="4" name="Picture 4" descr="http://smartduckyderby.com/wp-content/uploads/2010/07/rubber-duc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4990"/>
            <a:ext cx="3333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Partie 1 - Mesure de longueur</a:t>
            </a:r>
          </a:p>
        </p:txBody>
      </p:sp>
      <p:sp>
        <p:nvSpPr>
          <p:cNvPr id="4" name="Shape 28"/>
          <p:cNvSpPr txBox="1"/>
          <p:nvPr/>
        </p:nvSpPr>
        <p:spPr>
          <a:xfrm>
            <a:off x="609603" y="1063231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Les instruments 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et le cylindre:</a:t>
            </a:r>
          </a:p>
        </p:txBody>
      </p:sp>
      <p:pic>
        <p:nvPicPr>
          <p:cNvPr id="5" name="Picture 3" descr="S:\Manuals\2013-2014\Winter 2014\Experiments\7 - Simple measurements &amp; buoyancy force\photos\IMG_1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9582"/>
            <a:ext cx="5935608" cy="39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6"/>
          <p:cNvSpPr txBox="1"/>
          <p:nvPr/>
        </p:nvSpPr>
        <p:spPr>
          <a:xfrm>
            <a:off x="6084168" y="3922091"/>
            <a:ext cx="1447190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chemeClr val="lt1"/>
                </a:solidFill>
              </a:rPr>
              <a:t>Mètre</a:t>
            </a:r>
          </a:p>
        </p:txBody>
      </p:sp>
      <p:sp>
        <p:nvSpPr>
          <p:cNvPr id="7" name="Shape 27"/>
          <p:cNvSpPr txBox="1"/>
          <p:nvPr/>
        </p:nvSpPr>
        <p:spPr>
          <a:xfrm>
            <a:off x="3779912" y="3418035"/>
            <a:ext cx="1614232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chemeClr val="lt1"/>
                </a:solidFill>
              </a:rPr>
              <a:t>Pied à coulisse</a:t>
            </a:r>
          </a:p>
        </p:txBody>
      </p:sp>
      <p:sp>
        <p:nvSpPr>
          <p:cNvPr id="8" name="Shape 27"/>
          <p:cNvSpPr txBox="1"/>
          <p:nvPr/>
        </p:nvSpPr>
        <p:spPr>
          <a:xfrm>
            <a:off x="6558168" y="2067694"/>
            <a:ext cx="1614232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lt1"/>
                </a:solidFill>
              </a:rPr>
              <a:t>C</a:t>
            </a:r>
            <a:r>
              <a:rPr lang="en" sz="1800" dirty="0">
                <a:solidFill>
                  <a:schemeClr val="lt1"/>
                </a:solidFill>
              </a:rPr>
              <a:t>ylindre</a:t>
            </a:r>
          </a:p>
        </p:txBody>
      </p:sp>
    </p:spTree>
    <p:extLst>
      <p:ext uri="{BB962C8B-B14F-4D97-AF65-F5344CB8AC3E}">
        <p14:creationId xmlns:p14="http://schemas.microsoft.com/office/powerpoint/2010/main" val="508060514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 txBox="1"/>
          <p:nvPr/>
        </p:nvSpPr>
        <p:spPr>
          <a:xfrm>
            <a:off x="1863129" y="1206347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Le pendule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pic>
        <p:nvPicPr>
          <p:cNvPr id="5" name="Picture 2" descr="S:\Manuals\2013-2014\Winter 2014\Experiments\7 - Simple measurements &amp; buoyancy force\photos\IMG_1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7864" y="0"/>
            <a:ext cx="3429000" cy="1203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hape 26"/>
          <p:cNvSpPr txBox="1"/>
          <p:nvPr/>
        </p:nvSpPr>
        <p:spPr>
          <a:xfrm>
            <a:off x="5364088" y="4642171"/>
            <a:ext cx="1447190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chemeClr val="lt1"/>
                </a:solidFill>
              </a:rPr>
              <a:t>Chronomètre</a:t>
            </a:r>
          </a:p>
        </p:txBody>
      </p:sp>
      <p:sp>
        <p:nvSpPr>
          <p:cNvPr id="8" name="Shape 26"/>
          <p:cNvSpPr txBox="1"/>
          <p:nvPr/>
        </p:nvSpPr>
        <p:spPr>
          <a:xfrm>
            <a:off x="5220072" y="2985987"/>
            <a:ext cx="1447190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chemeClr val="lt1"/>
                </a:solidFill>
              </a:rPr>
              <a:t>100 g</a:t>
            </a:r>
          </a:p>
        </p:txBody>
      </p:sp>
      <p:sp>
        <p:nvSpPr>
          <p:cNvPr id="10" name="Shape 42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Partie 2 – Mesure de temps</a:t>
            </a:r>
          </a:p>
        </p:txBody>
      </p:sp>
    </p:spTree>
    <p:extLst>
      <p:ext uri="{BB962C8B-B14F-4D97-AF65-F5344CB8AC3E}">
        <p14:creationId xmlns:p14="http://schemas.microsoft.com/office/powerpoint/2010/main" val="507054859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63688" y="-20538"/>
            <a:ext cx="5760640" cy="857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PRINCIPE D’ARCHIMÈDE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0" y="771550"/>
                <a:ext cx="5148064" cy="4680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25" tIns="91425" rIns="91425" bIns="91425" rtlCol="0" anchor="t" anchorCtr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fr-CA" dirty="0"/>
                  <a:t>La force de poussée,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CA" i="1" baseline="-25000" dirty="0" err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CA" dirty="0"/>
                  <a:t>, exercée sur un objet partiellement ou complétement immergé dans un fluide est égale au poids du fluide déplacé:</a:t>
                </a:r>
                <a:br>
                  <a:rPr lang="fr-CA" dirty="0"/>
                </a:br>
                <a:r>
                  <a:rPr lang="fr-CA" dirty="0"/>
                  <a:t/>
                </a:r>
                <a:br>
                  <a:rPr lang="fr-CA" dirty="0"/>
                </a:br>
                <a:r>
                  <a:rPr lang="fr-CA" dirty="0"/>
                  <a:t>	</a:t>
                </a:r>
                <a:r>
                  <a:rPr lang="fr-CA" i="1" dirty="0"/>
                  <a:t>	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CA" i="1" baseline="-25000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CA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i="1" dirty="0" err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fr-CA" i="1" dirty="0" err="1" smtClean="0">
                        <a:latin typeface="Cambria Math" panose="02040503050406030204" pitchFamily="18" charset="0"/>
                      </a:rPr>
                      <m:t>𝑉𝑔</m:t>
                    </m:r>
                  </m:oMath>
                </a14:m>
                <a:r>
                  <a:rPr lang="fr-CA" i="1" dirty="0"/>
                  <a:t/>
                </a:r>
                <a:br>
                  <a:rPr lang="fr-CA" i="1" dirty="0"/>
                </a:br>
                <a:endParaRPr lang="fr-CA" i="1" dirty="0"/>
              </a:p>
              <a:p>
                <a:r>
                  <a:rPr lang="fr-CA" sz="2800" dirty="0"/>
                  <a:t>Vous utiliserez un capteur de force </a:t>
                </a:r>
                <a:br>
                  <a:rPr lang="fr-CA" sz="2800" dirty="0"/>
                </a:br>
                <a:r>
                  <a:rPr lang="fr-CA" sz="2800" dirty="0"/>
                  <a:t>pour mesurer </a:t>
                </a:r>
                <a14:m>
                  <m:oMath xmlns:m="http://schemas.openxmlformats.org/officeDocument/2006/math">
                    <m:r>
                      <a:rPr lang="fr-CA" sz="28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CA" sz="2800" i="1" baseline="-25000" dirty="0" err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CA" sz="2800" i="1" dirty="0"/>
                  <a:t> </a:t>
                </a:r>
                <a:r>
                  <a:rPr lang="fr-CA" sz="2800" dirty="0"/>
                  <a:t>exercée sur un </a:t>
                </a:r>
                <a:br>
                  <a:rPr lang="fr-CA" sz="2800" dirty="0"/>
                </a:br>
                <a:r>
                  <a:rPr lang="fr-CA" sz="2800" dirty="0"/>
                  <a:t>objet suspendu dans l’eau.</a:t>
                </a:r>
              </a:p>
              <a:p>
                <a:endParaRPr lang="fr-CA" sz="2800" dirty="0"/>
              </a:p>
              <a:p>
                <a:r>
                  <a:rPr lang="fr-CA" sz="2800" dirty="0"/>
                  <a:t>Vous ferez un graphique de </a:t>
                </a:r>
                <a14:m>
                  <m:oMath xmlns:m="http://schemas.openxmlformats.org/officeDocument/2006/math">
                    <m:r>
                      <a:rPr lang="fr-CA" sz="28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CA" sz="2800" i="1" baseline="-25000" dirty="0" err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CA" sz="2800" dirty="0"/>
                  <a:t> vs. </a:t>
                </a:r>
                <a14:m>
                  <m:oMath xmlns:m="http://schemas.openxmlformats.org/officeDocument/2006/math">
                    <m:r>
                      <a:rPr lang="fr-CA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r-CA" sz="2800" dirty="0"/>
                  <a:t> </a:t>
                </a:r>
                <a:br>
                  <a:rPr lang="fr-CA" sz="2800" dirty="0"/>
                </a:br>
                <a:r>
                  <a:rPr lang="fr-CA" sz="2800" dirty="0"/>
                  <a:t>et utiliserez une régression linéaire </a:t>
                </a:r>
                <a:br>
                  <a:rPr lang="fr-CA" sz="2800" dirty="0"/>
                </a:br>
                <a:r>
                  <a:rPr lang="fr-CA" sz="2800" dirty="0"/>
                  <a:t>afin de déterminer </a:t>
                </a:r>
                <a14:m>
                  <m:oMath xmlns:m="http://schemas.openxmlformats.org/officeDocument/2006/math">
                    <m:r>
                      <a:rPr lang="fr-CA" sz="2800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fr-CA" sz="2800" i="1" dirty="0"/>
                  <a:t>. </a:t>
                </a:r>
              </a:p>
              <a:p>
                <a:pPr marL="457200" lvl="1" indent="0">
                  <a:buFont typeface="Arial" pitchFamily="34" charset="0"/>
                  <a:buNone/>
                </a:pPr>
                <a:r>
                  <a:rPr lang="fr-CA" i="1" dirty="0"/>
                  <a:t>	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1550"/>
                <a:ext cx="5148064" cy="4680520"/>
              </a:xfrm>
              <a:prstGeom prst="rect">
                <a:avLst/>
              </a:prstGeom>
              <a:blipFill>
                <a:blip r:embed="rId3"/>
                <a:stretch>
                  <a:fillRect l="-1422" t="-13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49" y="1528544"/>
            <a:ext cx="4427855" cy="305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95135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Partie 3 – Principe d’Archimède</a:t>
            </a:r>
          </a:p>
        </p:txBody>
      </p:sp>
      <p:sp>
        <p:nvSpPr>
          <p:cNvPr id="4" name="Shape 56"/>
          <p:cNvSpPr txBox="1"/>
          <p:nvPr/>
        </p:nvSpPr>
        <p:spPr>
          <a:xfrm>
            <a:off x="323528" y="1063230"/>
            <a:ext cx="3933007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Le montage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pic>
        <p:nvPicPr>
          <p:cNvPr id="5" name="Picture 2" descr="S:\Manuals\2013-2014\Winter 2014\Experiments\7 - Simple measurements &amp; buoyancy force\photos\IMG_1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9582"/>
            <a:ext cx="2633472" cy="39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:\Manuals\2013-2014\Winter 2014\Experiments\7 - Simple measurements &amp; buoyancy force\photos\IMG_1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17950"/>
            <a:ext cx="219456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56"/>
          <p:cNvSpPr txBox="1"/>
          <p:nvPr/>
        </p:nvSpPr>
        <p:spPr>
          <a:xfrm>
            <a:off x="6876257" y="1212734"/>
            <a:ext cx="2194560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Vue rapproch</a:t>
            </a:r>
            <a:r>
              <a:rPr lang="fr-CA" sz="1800" dirty="0" err="1">
                <a:latin typeface="Calibri"/>
                <a:ea typeface="Calibri"/>
                <a:cs typeface="Calibri"/>
                <a:sym typeface="Calibri"/>
              </a:rPr>
              <a:t>ée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sp>
        <p:nvSpPr>
          <p:cNvPr id="8" name="Shape 49"/>
          <p:cNvSpPr txBox="1"/>
          <p:nvPr/>
        </p:nvSpPr>
        <p:spPr>
          <a:xfrm>
            <a:off x="4765116" y="1413431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rgbClr val="FF0000"/>
                </a:solidFill>
              </a:rPr>
              <a:t>Capteur de force</a:t>
            </a:r>
          </a:p>
        </p:txBody>
      </p:sp>
      <p:cxnSp>
        <p:nvCxnSpPr>
          <p:cNvPr id="9" name="Shape 50"/>
          <p:cNvCxnSpPr/>
          <p:nvPr/>
        </p:nvCxnSpPr>
        <p:spPr>
          <a:xfrm flipH="1" flipV="1">
            <a:off x="3491880" y="1636933"/>
            <a:ext cx="1296144" cy="5101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Shape 49"/>
          <p:cNvSpPr txBox="1"/>
          <p:nvPr/>
        </p:nvSpPr>
        <p:spPr>
          <a:xfrm>
            <a:off x="4837124" y="3842742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rgbClr val="FF0000"/>
                </a:solidFill>
              </a:rPr>
              <a:t>Cylindre </a:t>
            </a:r>
            <a:br>
              <a:rPr lang="en" sz="1800" dirty="0">
                <a:solidFill>
                  <a:srgbClr val="FF0000"/>
                </a:solidFill>
              </a:rPr>
            </a:br>
            <a:r>
              <a:rPr lang="en" sz="1800" dirty="0">
                <a:solidFill>
                  <a:srgbClr val="FF0000"/>
                </a:solidFill>
              </a:rPr>
              <a:t>gradué et masses immergées</a:t>
            </a:r>
          </a:p>
        </p:txBody>
      </p:sp>
      <p:cxnSp>
        <p:nvCxnSpPr>
          <p:cNvPr id="11" name="Shape 50"/>
          <p:cNvCxnSpPr/>
          <p:nvPr/>
        </p:nvCxnSpPr>
        <p:spPr>
          <a:xfrm flipH="1" flipV="1">
            <a:off x="3491880" y="4066244"/>
            <a:ext cx="1296144" cy="5101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" name="Shape 49"/>
          <p:cNvSpPr txBox="1"/>
          <p:nvPr/>
        </p:nvSpPr>
        <p:spPr>
          <a:xfrm>
            <a:off x="0" y="4011910"/>
            <a:ext cx="133164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" sz="1800" dirty="0">
                <a:solidFill>
                  <a:srgbClr val="FF0000"/>
                </a:solidFill>
              </a:rPr>
              <a:t>Palteforme</a:t>
            </a:r>
            <a:br>
              <a:rPr lang="en" sz="1800" dirty="0">
                <a:solidFill>
                  <a:srgbClr val="FF0000"/>
                </a:solidFill>
              </a:rPr>
            </a:br>
            <a:r>
              <a:rPr lang="en" sz="1800" dirty="0">
                <a:solidFill>
                  <a:srgbClr val="FF0000"/>
                </a:solidFill>
              </a:rPr>
              <a:t>ajustable</a:t>
            </a:r>
          </a:p>
        </p:txBody>
      </p:sp>
      <p:cxnSp>
        <p:nvCxnSpPr>
          <p:cNvPr id="13" name="Shape 50"/>
          <p:cNvCxnSpPr/>
          <p:nvPr/>
        </p:nvCxnSpPr>
        <p:spPr>
          <a:xfrm>
            <a:off x="1338114" y="4240510"/>
            <a:ext cx="987921" cy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" name="Shape 50"/>
          <p:cNvCxnSpPr/>
          <p:nvPr/>
        </p:nvCxnSpPr>
        <p:spPr>
          <a:xfrm flipV="1">
            <a:off x="5868144" y="4066245"/>
            <a:ext cx="1728192" cy="8836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73748118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6"/>
          <p:cNvSpPr txBox="1"/>
          <p:nvPr/>
        </p:nvSpPr>
        <p:spPr>
          <a:xfrm>
            <a:off x="323529" y="1063230"/>
            <a:ext cx="4824536" cy="37407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Une masse de 500 g sera suspendue dans l’eau au-dessus d’une balance électronique.</a:t>
            </a:r>
          </a:p>
          <a:p>
            <a:pPr lvl="0" rtl="0"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Votre démonstrateur préparera cette partie. La balance sera mise à zéro avec le bécher rempli d’eau seulement. Ensuite, la masse sera immergée dans l’eau et vous noterez la valeur indiquée par la balance.</a:t>
            </a:r>
          </a:p>
        </p:txBody>
      </p:sp>
      <p:pic>
        <p:nvPicPr>
          <p:cNvPr id="16" name="Picture 2" descr="S:\Manuals\2013-2014\Winter 2014\Experiments\7 - Simple measurements &amp; buoyancy force\photos\IMG_1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2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55"/>
          <p:cNvSpPr txBox="1">
            <a:spLocks noGrp="1"/>
          </p:cNvSpPr>
          <p:nvPr>
            <p:ph type="title"/>
          </p:nvPr>
        </p:nvSpPr>
        <p:spPr>
          <a:xfrm>
            <a:off x="25152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Principe d’Archimède (suite)</a:t>
            </a:r>
          </a:p>
        </p:txBody>
      </p:sp>
    </p:spTree>
    <p:extLst>
      <p:ext uri="{BB962C8B-B14F-4D97-AF65-F5344CB8AC3E}">
        <p14:creationId xmlns:p14="http://schemas.microsoft.com/office/powerpoint/2010/main" val="4083952377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-20538"/>
            <a:ext cx="8640960" cy="857250"/>
          </a:xfrm>
        </p:spPr>
        <p:txBody>
          <a:bodyPr>
            <a:normAutofit/>
          </a:bodyPr>
          <a:lstStyle/>
          <a:p>
            <a:pPr algn="ctr"/>
            <a:r>
              <a:rPr lang="fr-FR" u="sng" dirty="0">
                <a:solidFill>
                  <a:schemeClr val="tx2"/>
                </a:solidFill>
              </a:rPr>
              <a:t>NETTOYAGE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915566"/>
            <a:ext cx="8712968" cy="4227934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Éteignez votre ordinateur. </a:t>
            </a:r>
            <a:br>
              <a:rPr lang="fr-CA" dirty="0"/>
            </a:br>
            <a:r>
              <a:rPr lang="fr-CA" b="1" dirty="0">
                <a:solidFill>
                  <a:srgbClr val="FF0000"/>
                </a:solidFill>
              </a:rPr>
              <a:t>Récupérez votre clé USB si vous en avez utilisé une.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CA" dirty="0"/>
              <a:t>Videz l’eau de votre cylindre gradué dans l’évier à l’avant de la classe. Laissez votre cylindre sécher prêt de l’évier. </a:t>
            </a:r>
            <a:r>
              <a:rPr lang="fr-CA" b="1" dirty="0"/>
              <a:t>Utilisez du papier essuie-mains pour essuyer les masses (sinon elles rouilleront).</a:t>
            </a:r>
            <a:r>
              <a:rPr lang="fr-CA" dirty="0"/>
              <a:t> 	</a:t>
            </a:r>
            <a:r>
              <a:rPr lang="en-CA" dirty="0"/>
              <a:t> </a:t>
            </a:r>
          </a:p>
          <a:p>
            <a:pPr marL="742950" lvl="2" indent="-342900"/>
            <a:r>
              <a:rPr lang="en-CA" i="1" dirty="0" err="1"/>
              <a:t>Votre</a:t>
            </a:r>
            <a:r>
              <a:rPr lang="en-CA" i="1" dirty="0"/>
              <a:t> </a:t>
            </a:r>
            <a:r>
              <a:rPr lang="en-CA" i="1" dirty="0" err="1"/>
              <a:t>démonstrateur</a:t>
            </a:r>
            <a:r>
              <a:rPr lang="en-CA" i="1" dirty="0"/>
              <a:t> </a:t>
            </a:r>
            <a:r>
              <a:rPr lang="en-CA" i="1" dirty="0" err="1"/>
              <a:t>va</a:t>
            </a:r>
            <a:r>
              <a:rPr lang="en-CA" i="1" dirty="0"/>
              <a:t> </a:t>
            </a:r>
            <a:r>
              <a:rPr lang="en-CA" i="1" dirty="0" err="1"/>
              <a:t>nettoyer</a:t>
            </a:r>
            <a:r>
              <a:rPr lang="en-CA" i="1" dirty="0"/>
              <a:t> le montage à </a:t>
            </a:r>
            <a:r>
              <a:rPr lang="en-CA" i="1" dirty="0" err="1"/>
              <a:t>l’avant</a:t>
            </a:r>
            <a:r>
              <a:rPr lang="en-CA" i="1" dirty="0"/>
              <a:t> de la </a:t>
            </a:r>
            <a:r>
              <a:rPr lang="en-CA" i="1" dirty="0" err="1"/>
              <a:t>classe</a:t>
            </a:r>
            <a:r>
              <a:rPr lang="en-CA" i="1" dirty="0"/>
              <a:t> avec la masse de 500 g.</a:t>
            </a:r>
          </a:p>
          <a:p>
            <a:r>
              <a:rPr lang="fr-CA" dirty="0"/>
              <a:t>Recyclez vos papiers brouillons et disposez de vos déchets. Laissez votre poste de travail aussi propre que possible.</a:t>
            </a:r>
          </a:p>
          <a:p>
            <a:r>
              <a:rPr lang="fr-CA" dirty="0"/>
              <a:t>Replacez votre moniteur, clavier et souris. SVP replacez votre chaise sous la table avant de quitter.</a:t>
            </a:r>
          </a:p>
        </p:txBody>
      </p:sp>
    </p:spTree>
    <p:extLst>
      <p:ext uri="{BB962C8B-B14F-4D97-AF65-F5344CB8AC3E}">
        <p14:creationId xmlns:p14="http://schemas.microsoft.com/office/powerpoint/2010/main" val="2530705170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4427984" y="699542"/>
            <a:ext cx="4716016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200" dirty="0"/>
              <a:t>Complétez les 4 tests dans le fichier </a:t>
            </a:r>
            <a:r>
              <a:rPr lang="fr-CA" sz="2200" dirty="0" err="1"/>
              <a:t>Exp</a:t>
            </a:r>
            <a:r>
              <a:rPr lang="fr-CA" sz="2200" dirty="0"/>
              <a:t>. 0 avant la </a:t>
            </a:r>
            <a:r>
              <a:rPr lang="fr-CA" sz="2200"/>
              <a:t>date limite! </a:t>
            </a:r>
            <a:endParaRPr lang="fr-CA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978282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 rapport est du dans 1 semaine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Les </a:t>
            </a:r>
            <a:r>
              <a:rPr lang="en-US" dirty="0" err="1"/>
              <a:t>boîtes</a:t>
            </a:r>
            <a:r>
              <a:rPr lang="en-US" dirty="0"/>
              <a:t> de remise </a:t>
            </a:r>
            <a:r>
              <a:rPr lang="en-CA" dirty="0" err="1"/>
              <a:t>sonts</a:t>
            </a:r>
            <a:r>
              <a:rPr lang="en-CA" dirty="0"/>
              <a:t> </a:t>
            </a:r>
            <a:r>
              <a:rPr lang="en-CA" dirty="0" err="1"/>
              <a:t>situés</a:t>
            </a:r>
            <a:r>
              <a:rPr lang="en-CA" dirty="0"/>
              <a:t> dans le corridor central du 3ième étage de la </a:t>
            </a:r>
            <a:r>
              <a:rPr lang="en-CA" dirty="0" err="1"/>
              <a:t>complexe</a:t>
            </a:r>
            <a:r>
              <a:rPr lang="en-CA" dirty="0"/>
              <a:t> STEM (tour </a:t>
            </a:r>
            <a:r>
              <a:rPr lang="en-CA" dirty="0" err="1"/>
              <a:t>sud</a:t>
            </a:r>
            <a:r>
              <a:rPr lang="en-CA" dirty="0"/>
              <a:t>). </a:t>
            </a:r>
            <a:r>
              <a:rPr lang="fr-FR" dirty="0"/>
              <a:t>Voir la section sur Brightspace « Casiers des rapports de lab » pour plus d'instructions sur la façon de le trouver.</a:t>
            </a:r>
            <a:endParaRPr lang="en-CA" dirty="0"/>
          </a:p>
          <a:p>
            <a:endParaRPr lang="en-US" dirty="0"/>
          </a:p>
          <a:p>
            <a:r>
              <a:rPr lang="en-US" dirty="0" err="1"/>
              <a:t>Veuillez</a:t>
            </a:r>
            <a:r>
              <a:rPr lang="en-US" dirty="0"/>
              <a:t> </a:t>
            </a: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rapport </a:t>
            </a:r>
            <a:r>
              <a:rPr lang="en-US" dirty="0" err="1"/>
              <a:t>dans</a:t>
            </a:r>
            <a:r>
              <a:rPr lang="en-US" dirty="0"/>
              <a:t> la bonne </a:t>
            </a:r>
            <a:r>
              <a:rPr lang="en-US" dirty="0" err="1"/>
              <a:t>casier</a:t>
            </a:r>
            <a:r>
              <a:rPr lang="en-US" dirty="0"/>
              <a:t>!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27984" y="2352303"/>
            <a:ext cx="4716016" cy="2235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/>
          </a:p>
          <a:p>
            <a:pPr marL="0" indent="0">
              <a:buNone/>
            </a:pPr>
            <a:r>
              <a:rPr lang="fr-CA" sz="2400" dirty="0"/>
              <a:t>N’oubliez pas de faire votre test pré-</a:t>
            </a:r>
            <a:r>
              <a:rPr lang="fr-CA" sz="2400" dirty="0" err="1"/>
              <a:t>lab</a:t>
            </a:r>
            <a:r>
              <a:rPr lang="fr-CA" sz="2400" dirty="0"/>
              <a:t> pour l’</a:t>
            </a:r>
            <a:r>
              <a:rPr lang="fr-CA" sz="2400" dirty="0" err="1"/>
              <a:t>Exp</a:t>
            </a:r>
            <a:r>
              <a:rPr lang="fr-CA" sz="2400" dirty="0"/>
              <a:t>. 2! </a:t>
            </a:r>
            <a:br>
              <a:rPr lang="fr-CA" sz="2400" dirty="0"/>
            </a:br>
            <a:r>
              <a:rPr lang="fr-CA" sz="2400" dirty="0"/>
              <a:t/>
            </a:r>
            <a:br>
              <a:rPr lang="fr-CA" sz="2400" dirty="0"/>
            </a:br>
            <a:r>
              <a:rPr lang="fr-CA" sz="2400" dirty="0">
                <a:solidFill>
                  <a:srgbClr val="FF0000"/>
                </a:solidFill>
              </a:rPr>
              <a:t>N’attendez pas à la dernière minute, il n’y aura pas d’extension ou de test de reprise pour les étudiants éprouvant des difficultés techniques à </a:t>
            </a:r>
            <a:r>
              <a:rPr lang="fr-CA" sz="2400" dirty="0" err="1">
                <a:solidFill>
                  <a:srgbClr val="FF0000"/>
                </a:solidFill>
              </a:rPr>
              <a:t>derni</a:t>
            </a:r>
            <a:r>
              <a:rPr lang="en-CA" sz="2400" dirty="0" err="1">
                <a:solidFill>
                  <a:srgbClr val="FF0000"/>
                </a:solidFill>
              </a:rPr>
              <a:t>ère</a:t>
            </a:r>
            <a:r>
              <a:rPr lang="en-CA" sz="2400" dirty="0">
                <a:solidFill>
                  <a:srgbClr val="FF0000"/>
                </a:solidFill>
              </a:rPr>
              <a:t> minute</a:t>
            </a:r>
            <a:r>
              <a:rPr lang="fr-CA" sz="2400" dirty="0">
                <a:solidFill>
                  <a:srgbClr val="FF0000"/>
                </a:solidFill>
              </a:rPr>
              <a:t>!! </a:t>
            </a:r>
          </a:p>
          <a:p>
            <a:endParaRPr lang="en-US" sz="22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65311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REMINDER: Exp. 0!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65311" y="1851670"/>
            <a:ext cx="334704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PR</a:t>
            </a:r>
            <a:r>
              <a:rPr lang="fr-CA" sz="3600" b="1" u="sng" dirty="0">
                <a:solidFill>
                  <a:schemeClr val="tx2"/>
                </a:solidFill>
              </a:rPr>
              <a:t>É-</a:t>
            </a:r>
            <a:r>
              <a:rPr lang="en-US" sz="3600" b="1" u="sng" dirty="0">
                <a:solidFill>
                  <a:schemeClr val="tx2"/>
                </a:solidFill>
              </a:rPr>
              <a:t>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283968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83968" y="1995686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07504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DATE DE REMISE</a:t>
            </a:r>
            <a:endParaRPr lang="en-CA" sz="36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0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MESURES SIMPLES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01038"/>
            <a:ext cx="8712968" cy="41469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CA" dirty="0"/>
              <a:t>Survol des éléments suivants:</a:t>
            </a:r>
          </a:p>
          <a:p>
            <a:r>
              <a:rPr lang="fr-CA" dirty="0"/>
              <a:t>Erreurs de calcul </a:t>
            </a:r>
          </a:p>
          <a:p>
            <a:pPr lvl="1"/>
            <a:r>
              <a:rPr lang="fr-CA" dirty="0"/>
              <a:t>Il y a un test sur les calculs d’erreurs à compléter sur le site des labos.</a:t>
            </a:r>
          </a:p>
          <a:p>
            <a:pPr lvl="1"/>
            <a:r>
              <a:rPr lang="fr-CA" dirty="0"/>
              <a:t>Vous pouvez compléter ce test  autant de fois que vous le voulez jusqu’à la date limite. Seule votre plus haute note sera conservée. </a:t>
            </a:r>
          </a:p>
          <a:p>
            <a:pPr lvl="1"/>
            <a:endParaRPr lang="fr-CA" dirty="0"/>
          </a:p>
          <a:p>
            <a:r>
              <a:rPr lang="fr-CA" dirty="0"/>
              <a:t>Utilisation des instruments de mesure suivants:</a:t>
            </a:r>
          </a:p>
          <a:p>
            <a:pPr lvl="1"/>
            <a:r>
              <a:rPr lang="fr-CA" dirty="0"/>
              <a:t>Mètre</a:t>
            </a:r>
          </a:p>
          <a:p>
            <a:pPr lvl="1"/>
            <a:r>
              <a:rPr lang="fr-CA" dirty="0"/>
              <a:t>Pied à coulisse</a:t>
            </a:r>
          </a:p>
          <a:p>
            <a:pPr lvl="1"/>
            <a:r>
              <a:rPr lang="fr-CA" dirty="0" err="1"/>
              <a:t>Micromèter</a:t>
            </a:r>
            <a:endParaRPr lang="fr-CA" dirty="0"/>
          </a:p>
          <a:p>
            <a:pPr lvl="1"/>
            <a:endParaRPr lang="fr-CA" dirty="0"/>
          </a:p>
          <a:p>
            <a:r>
              <a:rPr lang="fr-CA" dirty="0"/>
              <a:t>Arrondissement et chiffres significatifs</a:t>
            </a:r>
            <a:endParaRPr lang="fr-C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8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CALCULS D’ERREUR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4803998"/>
            <a:ext cx="4824536" cy="360040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en-US" sz="2000" i="1" dirty="0" err="1"/>
              <a:t>Voir</a:t>
            </a:r>
            <a:r>
              <a:rPr lang="en-US" sz="2000" i="1" dirty="0"/>
              <a:t> le </a:t>
            </a:r>
            <a:r>
              <a:rPr lang="en-US" sz="2000" i="1" dirty="0" err="1"/>
              <a:t>tutoriel</a:t>
            </a:r>
            <a:r>
              <a:rPr lang="en-US" sz="2000" i="1" dirty="0"/>
              <a:t> – Propagation des </a:t>
            </a:r>
            <a:r>
              <a:rPr lang="en-US" sz="2000" i="1" dirty="0" err="1"/>
              <a:t>incertitudes</a:t>
            </a:r>
            <a:r>
              <a:rPr lang="en-US" sz="2000" i="1" dirty="0"/>
              <a:t> pg. 1</a:t>
            </a:r>
          </a:p>
          <a:p>
            <a:pPr algn="ctr">
              <a:buNone/>
            </a:pP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987574"/>
                <a:ext cx="8856984" cy="416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sz="2400" b="1" dirty="0"/>
                  <a:t>Propagation des </a:t>
                </a:r>
                <a:r>
                  <a:rPr lang="en-US" sz="2400" b="1" dirty="0" err="1"/>
                  <a:t>incertitudes</a:t>
                </a:r>
                <a:r>
                  <a:rPr lang="en-US" sz="2400" b="1" dirty="0"/>
                  <a:t>: addition and </a:t>
                </a:r>
                <a:r>
                  <a:rPr lang="en-US" sz="2400" b="1" dirty="0" err="1"/>
                  <a:t>soustraction</a:t>
                </a:r>
                <a:r>
                  <a:rPr lang="en-US" sz="2400" b="1" dirty="0"/>
                  <a:t/>
                </a:r>
                <a:br>
                  <a:rPr lang="en-US" sz="2400" b="1" dirty="0"/>
                </a:br>
                <a:endParaRPr lang="en-US" sz="2400" b="1" dirty="0"/>
              </a:p>
              <a:p>
                <a:r>
                  <a:rPr lang="fr-CA" sz="2400" dirty="0"/>
                  <a:t>Si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 dirty="0"/>
                  <a:t> est obtenu à partir d’une suite d’additions et de soustractions</a:t>
                </a:r>
                <a:r>
                  <a:rPr lang="en-GB" sz="2400" dirty="0"/>
                  <a:t>:</a:t>
                </a:r>
                <a:endParaRPr lang="en-C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=± </m:t>
                      </m:r>
                      <m:r>
                        <a:rPr lang="en-GB" sz="2400" i="1">
                          <a:latin typeface="Cambria Math"/>
                        </a:rPr>
                        <m:t>𝐴𝑥</m:t>
                      </m:r>
                      <m:r>
                        <a:rPr lang="en-GB" sz="2400" i="1">
                          <a:latin typeface="Cambria Math"/>
                        </a:rPr>
                        <m:t>±</m:t>
                      </m:r>
                      <m:r>
                        <a:rPr lang="en-GB" sz="2400" i="1">
                          <a:latin typeface="Cambria Math"/>
                        </a:rPr>
                        <m:t>𝐵𝑦</m:t>
                      </m:r>
                      <m:r>
                        <a:rPr lang="en-GB" sz="2400" i="1">
                          <a:latin typeface="Cambria Math"/>
                        </a:rPr>
                        <m:t>±…   ,</m:t>
                      </m:r>
                    </m:oMath>
                  </m:oMathPara>
                </a14:m>
                <a:endParaRPr lang="en-CA" sz="2400" dirty="0"/>
              </a:p>
              <a:p>
                <a:pPr>
                  <a:buFont typeface="Arial" pitchFamily="34" charset="0"/>
                  <a:buNone/>
                </a:pPr>
                <a:r>
                  <a:rPr lang="en-GB" sz="2400" dirty="0"/>
                  <a:t/>
                </a:r>
                <a:br>
                  <a:rPr lang="en-GB" sz="2400" dirty="0"/>
                </a:br>
                <a:r>
                  <a:rPr lang="fr-CA" sz="2400" dirty="0"/>
                  <a:t>où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fr-CA" sz="2400" dirty="0"/>
                  <a:t> et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fr-CA" sz="2400" dirty="0"/>
                  <a:t> sont des constantes</a:t>
                </a:r>
                <a:r>
                  <a:rPr lang="en-GB" sz="2400" dirty="0"/>
                  <a:t>, </a:t>
                </a:r>
                <a:r>
                  <a:rPr lang="fr-CA" sz="2400" dirty="0"/>
                  <a:t>l’erreur sur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 dirty="0"/>
                  <a:t> est donnée par</a:t>
                </a:r>
                <a:r>
                  <a:rPr lang="en-GB" sz="2400" dirty="0"/>
                  <a:t>	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∆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+…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7574"/>
                <a:ext cx="8856984" cy="4167872"/>
              </a:xfrm>
              <a:prstGeom prst="rect">
                <a:avLst/>
              </a:prstGeom>
              <a:blipFill rotWithShape="1">
                <a:blip r:embed="rId2"/>
                <a:stretch>
                  <a:fillRect l="-1032" t="-11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47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CALCULS D’ERREUR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4803998"/>
            <a:ext cx="4824536" cy="360040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en-US" sz="2000" i="1" dirty="0" err="1"/>
              <a:t>Voir</a:t>
            </a:r>
            <a:r>
              <a:rPr lang="en-US" sz="2000" i="1" dirty="0"/>
              <a:t> le </a:t>
            </a:r>
            <a:r>
              <a:rPr lang="en-US" sz="2000" i="1" dirty="0" err="1"/>
              <a:t>tutoriel</a:t>
            </a:r>
            <a:r>
              <a:rPr lang="en-US" sz="2000" i="1" dirty="0"/>
              <a:t> – Propagation des </a:t>
            </a:r>
            <a:r>
              <a:rPr lang="en-US" sz="2000" i="1" dirty="0" err="1"/>
              <a:t>incertitudes</a:t>
            </a:r>
            <a:r>
              <a:rPr lang="en-US" sz="2000" i="1" dirty="0"/>
              <a:t> pg. 2</a:t>
            </a:r>
          </a:p>
          <a:p>
            <a:pPr algn="ctr">
              <a:buNone/>
            </a:pP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026810"/>
                <a:ext cx="9144000" cy="377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sz="2400" b="1" dirty="0"/>
                  <a:t>Propagation des </a:t>
                </a:r>
                <a:r>
                  <a:rPr lang="en-US" sz="2400" b="1" dirty="0" err="1"/>
                  <a:t>incertitudes</a:t>
                </a:r>
                <a:r>
                  <a:rPr lang="en-US" sz="2400" b="1" dirty="0"/>
                  <a:t>: multiplication et division</a:t>
                </a:r>
                <a:br>
                  <a:rPr lang="en-US" sz="2400" b="1" dirty="0"/>
                </a:br>
                <a:endParaRPr lang="en-US" sz="2400" b="1" dirty="0"/>
              </a:p>
              <a:p>
                <a:r>
                  <a:rPr lang="fr-CA" sz="2400" dirty="0"/>
                  <a:t>Si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 dirty="0"/>
                  <a:t> est obtenu à partir d’une série de produits</a:t>
                </a:r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𝑅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sup>
                    </m:sSup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𝐵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⋯,</m:t>
                    </m:r>
                  </m:oMath>
                </a14:m>
                <a:endParaRPr lang="en-CA" sz="2400" dirty="0"/>
              </a:p>
              <a:p>
                <a:pPr>
                  <a:buFont typeface="Arial" pitchFamily="34" charset="0"/>
                  <a:buNone/>
                </a:pPr>
                <a:r>
                  <a:rPr lang="en-GB" sz="2400" dirty="0"/>
                  <a:t/>
                </a:r>
                <a:br>
                  <a:rPr lang="en-GB" sz="2400" dirty="0"/>
                </a:br>
                <a:r>
                  <a:rPr lang="fr-CA" sz="2400" dirty="0"/>
                  <a:t>où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fr-CA" sz="2400" dirty="0"/>
                  <a:t> et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fr-CA" sz="2400" dirty="0"/>
                  <a:t> sont des constantes</a:t>
                </a:r>
                <a:r>
                  <a:rPr lang="en-GB" sz="2400" dirty="0"/>
                  <a:t>, </a:t>
                </a:r>
                <a:r>
                  <a:rPr lang="fr-CA" sz="2400" dirty="0"/>
                  <a:t>l’erreur sur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/>
                  <a:t> est donnée par </a:t>
                </a:r>
                <a:r>
                  <a:rPr lang="en-GB" sz="2400" dirty="0"/>
                  <a:t>	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∆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ad>
                        <m:radPr>
                          <m:deg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/>
                            </a:rPr>
                            <m:t>+…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6810"/>
                <a:ext cx="9144000" cy="3777188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73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MESURES RÉPÉTÉES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4803998"/>
            <a:ext cx="4824536" cy="360040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en-US" sz="2000" i="1" dirty="0" err="1"/>
              <a:t>Voir</a:t>
            </a:r>
            <a:r>
              <a:rPr lang="en-US" sz="2000" i="1" dirty="0"/>
              <a:t> le </a:t>
            </a:r>
            <a:r>
              <a:rPr lang="en-US" sz="2000" i="1" dirty="0" err="1"/>
              <a:t>tutoriel</a:t>
            </a:r>
            <a:r>
              <a:rPr lang="en-US" sz="2000" i="1" dirty="0"/>
              <a:t> – </a:t>
            </a:r>
            <a:r>
              <a:rPr lang="en-US" sz="2000" i="1" dirty="0" err="1"/>
              <a:t>Mesures</a:t>
            </a:r>
            <a:r>
              <a:rPr lang="en-US" sz="2000" i="1" dirty="0"/>
              <a:t> </a:t>
            </a:r>
            <a:r>
              <a:rPr lang="en-US" sz="2000" i="1" dirty="0" err="1"/>
              <a:t>répétées</a:t>
            </a:r>
            <a:endParaRPr lang="en-US" sz="2000" i="1" dirty="0"/>
          </a:p>
          <a:p>
            <a:pPr algn="ctr">
              <a:buNone/>
            </a:pP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771550"/>
            <a:ext cx="88569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fr-CA" sz="2400" dirty="0"/>
              <a:t>Lorsqu’on a plusieurs mesures, on utilise les quantités suivantes pour interpréter nos données : la </a:t>
            </a:r>
            <a:r>
              <a:rPr lang="fr-CA" sz="2400" b="1" dirty="0"/>
              <a:t>moyenne</a:t>
            </a:r>
            <a:r>
              <a:rPr lang="fr-CA" sz="2400" dirty="0"/>
              <a:t>, l’</a:t>
            </a:r>
            <a:r>
              <a:rPr lang="fr-CA" sz="2400" b="1" dirty="0"/>
              <a:t>écart-type</a:t>
            </a:r>
            <a:r>
              <a:rPr lang="fr-CA" sz="2400" dirty="0"/>
              <a:t> et l’</a:t>
            </a:r>
            <a:r>
              <a:rPr lang="fr-CA" sz="2400" b="1" dirty="0"/>
              <a:t>erreur standard</a:t>
            </a:r>
            <a:r>
              <a:rPr lang="fr-CA" sz="2400" dirty="0"/>
              <a:t>.</a:t>
            </a:r>
            <a:br>
              <a:rPr lang="fr-CA" sz="2400" dirty="0"/>
            </a:br>
            <a:endParaRPr lang="en-US" sz="2400" dirty="0"/>
          </a:p>
          <a:p>
            <a:pPr>
              <a:buFont typeface="Arial" pitchFamily="34" charset="0"/>
              <a:buNone/>
            </a:pPr>
            <a:r>
              <a:rPr lang="fr-FR" sz="2000" dirty="0"/>
              <a:t>- La </a:t>
            </a:r>
            <a:r>
              <a:rPr lang="fr-FR" sz="2000" b="1" dirty="0"/>
              <a:t>moyenne</a:t>
            </a:r>
            <a:r>
              <a:rPr lang="fr-FR" sz="2000" dirty="0"/>
              <a:t> est une estimation de la vraie valeur de la mesure.</a:t>
            </a:r>
            <a:br>
              <a:rPr lang="fr-FR" sz="2000" dirty="0"/>
            </a:br>
            <a:endParaRPr lang="en-US" sz="2000" dirty="0"/>
          </a:p>
          <a:p>
            <a:pPr>
              <a:buFont typeface="Arial" pitchFamily="34" charset="0"/>
              <a:buNone/>
            </a:pPr>
            <a:r>
              <a:rPr lang="en-US" sz="2000" dirty="0"/>
              <a:t>- </a:t>
            </a:r>
            <a:r>
              <a:rPr lang="fr-FR" sz="2000" b="1" dirty="0"/>
              <a:t>L’écart-type</a:t>
            </a:r>
            <a:r>
              <a:rPr lang="fr-FR" sz="2000" dirty="0"/>
              <a:t> représente la dispersion des données. Une mesure supplémentaire sera ~70% du temps à moins d’un écart-type de la moyenne.</a:t>
            </a:r>
            <a:endParaRPr lang="en-US" sz="2000" dirty="0"/>
          </a:p>
          <a:p>
            <a:pPr>
              <a:buFont typeface="Arial" pitchFamily="34" charset="0"/>
              <a:buNone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- </a:t>
            </a:r>
            <a:r>
              <a:rPr lang="fr-FR" sz="2000" b="1" dirty="0"/>
              <a:t>L’erreur standard </a:t>
            </a:r>
            <a:r>
              <a:rPr lang="fr-FR" sz="2000" dirty="0"/>
              <a:t>est une estimation de l’incertitude sur la moyenne. Si l’expérience est répétée, la moyenne sera ~70% du temps à moins d’une erreur standard de la moyenne originale.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649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INSTRUMENTS DE MESURE</a:t>
            </a:r>
            <a:endParaRPr lang="fr-CA" u="sng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7574"/>
            <a:ext cx="4984352" cy="414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87574"/>
            <a:ext cx="38884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A" sz="2800" dirty="0"/>
              <a:t>Voir le tutoriel – Techniques de mesure</a:t>
            </a:r>
            <a:br>
              <a:rPr lang="fr-CA" sz="2800" dirty="0"/>
            </a:br>
            <a:endParaRPr lang="fr-CA" sz="2800" dirty="0"/>
          </a:p>
          <a:p>
            <a:pPr>
              <a:buNone/>
            </a:pPr>
            <a:r>
              <a:rPr lang="fr-CA" sz="2800" dirty="0"/>
              <a:t>Pied à coulisse: </a:t>
            </a:r>
            <a:br>
              <a:rPr lang="fr-CA" sz="2800" dirty="0"/>
            </a:br>
            <a:r>
              <a:rPr lang="fr-CA" sz="2800" dirty="0"/>
              <a:t>pour les longueurs de</a:t>
            </a:r>
            <a:br>
              <a:rPr lang="fr-CA" sz="2800" dirty="0"/>
            </a:br>
            <a:r>
              <a:rPr lang="fr-CA" sz="2800" dirty="0"/>
              <a:t>1 cm à 10 cm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4762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INSTRUMENTS DE MESURE 3</a:t>
            </a:r>
            <a:endParaRPr lang="fr-CA" u="sng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20359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Incertitudes absolues :</a:t>
            </a:r>
            <a:br>
              <a:rPr lang="fr-CA" sz="3200" dirty="0"/>
            </a:br>
            <a:endParaRPr lang="fr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Mètre: ± 0.5 mm (par lecture)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Pied à coulisse: ± 0.05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Balance: ± 0.1 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Chronomètre: ± 0.2 – 0.5 sec</a:t>
            </a:r>
          </a:p>
        </p:txBody>
      </p:sp>
    </p:spTree>
    <p:extLst>
      <p:ext uri="{BB962C8B-B14F-4D97-AF65-F5344CB8AC3E}">
        <p14:creationId xmlns:p14="http://schemas.microsoft.com/office/powerpoint/2010/main" val="26467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4320"/>
            <a:ext cx="8568952" cy="857250"/>
          </a:xfrm>
        </p:spPr>
        <p:txBody>
          <a:bodyPr>
            <a:normAutofit fontScale="90000"/>
          </a:bodyPr>
          <a:lstStyle/>
          <a:p>
            <a:r>
              <a:rPr lang="fr-CA" sz="3600" b="1" u="sng" dirty="0">
                <a:solidFill>
                  <a:schemeClr val="tx2"/>
                </a:solidFill>
              </a:rPr>
              <a:t>ARRONDISSEMENT ET CHIFFRES SIGNIFICATIFS</a:t>
            </a:r>
            <a:endParaRPr lang="fr-CA" sz="3600" u="sng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4299942"/>
            <a:ext cx="51125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104" y="4876006"/>
            <a:ext cx="3816424" cy="3600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1800" i="1" dirty="0" err="1"/>
              <a:t>Voir</a:t>
            </a:r>
            <a:r>
              <a:rPr lang="en-US" sz="1800" i="1" dirty="0"/>
              <a:t> le </a:t>
            </a:r>
            <a:r>
              <a:rPr lang="en-US" sz="1800" i="1" dirty="0" err="1"/>
              <a:t>tutoriel</a:t>
            </a:r>
            <a:r>
              <a:rPr lang="en-US" sz="1800" i="1" dirty="0"/>
              <a:t> – </a:t>
            </a:r>
            <a:r>
              <a:rPr lang="en-US" sz="1800" i="1" dirty="0" err="1"/>
              <a:t>Erreurs</a:t>
            </a:r>
            <a:r>
              <a:rPr lang="en-US" sz="1800" i="1" dirty="0"/>
              <a:t> </a:t>
            </a:r>
            <a:r>
              <a:rPr lang="en-US" sz="1800" i="1" dirty="0" err="1"/>
              <a:t>expérimentales</a:t>
            </a:r>
            <a:r>
              <a:rPr lang="en-US" sz="1800" i="1" dirty="0"/>
              <a:t> pg. </a:t>
            </a:r>
            <a:r>
              <a:rPr lang="en-US" sz="1800" i="1"/>
              <a:t>6</a:t>
            </a:r>
            <a:endParaRPr lang="en-US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946338"/>
                <a:ext cx="87849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CA" sz="1600" b="1" dirty="0">
                    <a:solidFill>
                      <a:schemeClr val="accent2"/>
                    </a:solidFill>
                    <a:sym typeface="Wingdings"/>
                  </a:rPr>
                  <a:t></a:t>
                </a:r>
                <a:r>
                  <a:rPr lang="fr-CA" sz="1600" b="1" dirty="0">
                    <a:solidFill>
                      <a:schemeClr val="accent2"/>
                    </a:solidFill>
                  </a:rPr>
                  <a:t>  L’incertitude d’une mesure devrait avoir UN seul chiffre significatif.</a:t>
                </a:r>
                <a:endParaRPr lang="en-CA" sz="1600" b="1" dirty="0">
                  <a:solidFill>
                    <a:schemeClr val="accent2"/>
                  </a:solidFill>
                </a:endParaRPr>
              </a:p>
              <a:p>
                <a:r>
                  <a:rPr lang="fr-CA" sz="1600" dirty="0"/>
                  <a:t> </a:t>
                </a:r>
                <a:endParaRPr lang="en-CA" sz="1600" dirty="0"/>
              </a:p>
              <a:p>
                <a:r>
                  <a:rPr lang="fr-CA" sz="1600" dirty="0"/>
                  <a:t>Exemple 1: Supposez une incertitude relative de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0.5%</m:t>
                    </m:r>
                  </m:oMath>
                </a14:m>
                <a:r>
                  <a:rPr lang="fr-CA" sz="1600" dirty="0"/>
                  <a:t> sur l’accélération gravitationnelle: </a:t>
                </a:r>
                <a:br>
                  <a:rPr lang="fr-CA" sz="1600" dirty="0"/>
                </a:br>
                <a:r>
                  <a:rPr lang="fr-CA" sz="1600" dirty="0"/>
                  <a:t>	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𝑔</m:t>
                    </m:r>
                    <m:r>
                      <a:rPr lang="fr-CA" sz="1600" i="1">
                        <a:latin typeface="Cambria Math"/>
                      </a:rPr>
                      <m:t> = 978.325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± 0.5%</m:t>
                    </m:r>
                  </m:oMath>
                </a14:m>
                <a:r>
                  <a:rPr lang="fr-CA" sz="1600" dirty="0"/>
                  <a:t>.  </a:t>
                </a:r>
                <a:br>
                  <a:rPr lang="fr-CA" sz="1600" dirty="0"/>
                </a:br>
                <a:r>
                  <a:rPr lang="fr-CA" sz="1600" dirty="0"/>
                  <a:t/>
                </a:r>
                <a:br>
                  <a:rPr lang="fr-CA" sz="1600" dirty="0"/>
                </a:br>
                <a:r>
                  <a:rPr lang="fr-CA" sz="1600" dirty="0"/>
                  <a:t>Étape 1: 	Calcul de la mesure multipliée par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/>
                      </a:rPr>
                      <m:t>0.5</m:t>
                    </m:r>
                    <m:r>
                      <a:rPr lang="fr-CA" sz="1600" i="1">
                        <a:latin typeface="Cambria Math"/>
                      </a:rPr>
                      <m:t>%</m:t>
                    </m:r>
                  </m:oMath>
                </a14:m>
                <a:r>
                  <a:rPr lang="fr-CA" sz="1600" dirty="0"/>
                  <a:t>:		</a:t>
                </a:r>
                <a:br>
                  <a:rPr lang="fr-CA" sz="1600" dirty="0"/>
                </a:br>
                <a:r>
                  <a:rPr lang="fr-CA" sz="1600" dirty="0"/>
                  <a:t>	</a:t>
                </a:r>
                <a:r>
                  <a:rPr lang="fr-CA" sz="1600" dirty="0">
                    <a:sym typeface="Wingdings"/>
                  </a:rPr>
                  <a:t></a:t>
                </a:r>
                <a:r>
                  <a:rPr lang="fr-CA" sz="1600" dirty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(978.325 ± 4.891625)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.</a:t>
                </a:r>
                <a:br>
                  <a:rPr lang="fr-CA" sz="1600" dirty="0"/>
                </a:br>
                <a:r>
                  <a:rPr lang="fr-CA" sz="1600" dirty="0"/>
                  <a:t/>
                </a:r>
                <a:br>
                  <a:rPr lang="fr-CA" sz="1600" dirty="0"/>
                </a:br>
                <a:r>
                  <a:rPr lang="fr-CA" sz="1600" dirty="0"/>
                  <a:t>Étape 2: 	Ajustement de l’incertitude à </a:t>
                </a:r>
                <a:r>
                  <a:rPr lang="fr-CA" sz="1600" b="1" dirty="0"/>
                  <a:t>UN</a:t>
                </a:r>
                <a:r>
                  <a:rPr lang="fr-CA" sz="1600" dirty="0"/>
                  <a:t> chiffre significatif:</a:t>
                </a:r>
                <a:br>
                  <a:rPr lang="fr-CA" sz="1600" dirty="0"/>
                </a:br>
                <a:r>
                  <a:rPr lang="fr-CA" sz="1600" dirty="0"/>
                  <a:t>	</a:t>
                </a:r>
                <a:r>
                  <a:rPr lang="fr-CA" sz="1600" dirty="0">
                    <a:sym typeface="Wingdings"/>
                  </a:rPr>
                  <a:t></a:t>
                </a:r>
                <a:r>
                  <a:rPr lang="fr-CA" sz="1600" dirty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(978.325 ± 5)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.</a:t>
                </a:r>
                <a:br>
                  <a:rPr lang="fr-CA" sz="1600" dirty="0"/>
                </a:br>
                <a:r>
                  <a:rPr lang="fr-CA" sz="1600" dirty="0"/>
                  <a:t/>
                </a:r>
                <a:br>
                  <a:rPr lang="fr-CA" sz="1600" dirty="0"/>
                </a:br>
                <a:r>
                  <a:rPr lang="fr-CA" sz="1600" dirty="0"/>
                  <a:t>Étape 3: 	Ajustement de la mesure pour qu’elle ait le même degré de précision que l’incertitude:</a:t>
                </a:r>
                <a:br>
                  <a:rPr lang="fr-CA" sz="1600" dirty="0"/>
                </a:br>
                <a:r>
                  <a:rPr lang="fr-CA" sz="1600" dirty="0"/>
                  <a:t>	</a:t>
                </a:r>
                <a:r>
                  <a:rPr lang="fr-CA" sz="1600" dirty="0">
                    <a:sym typeface="Wingdings"/>
                  </a:rPr>
                  <a:t></a:t>
                </a:r>
                <a:r>
                  <a:rPr lang="fr-CA" sz="1600" dirty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(978 ± 5)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.  </a:t>
                </a:r>
                <a:br>
                  <a:rPr lang="fr-CA" sz="1600" dirty="0"/>
                </a:br>
                <a:r>
                  <a:rPr lang="fr-CA" sz="1600" dirty="0"/>
                  <a:t/>
                </a:r>
                <a:br>
                  <a:rPr lang="fr-CA" sz="1600" dirty="0"/>
                </a:br>
                <a:r>
                  <a:rPr lang="fr-CA" sz="1600" dirty="0"/>
                  <a:t>		La mesure ne peut jamais être plus précise que l’incertitude. </a:t>
                </a:r>
                <a:endParaRPr lang="en-CA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46338"/>
                <a:ext cx="8784976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347" t="-644" b="-11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48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LAB 1: OBJECTIFS</a:t>
            </a:r>
            <a:endParaRPr lang="fr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7534"/>
            <a:ext cx="8928992" cy="437448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fr-CA" dirty="0"/>
          </a:p>
          <a:p>
            <a:r>
              <a:rPr lang="fr-CA" dirty="0"/>
              <a:t>Partie 1: Mesure de longueur</a:t>
            </a:r>
          </a:p>
          <a:p>
            <a:pPr lvl="1"/>
            <a:r>
              <a:rPr lang="fr-CA" dirty="0"/>
              <a:t>Mesurer les dimensions d’objets afin d’en calculer le volume et la densité</a:t>
            </a:r>
          </a:p>
          <a:p>
            <a:pPr lvl="1"/>
            <a:r>
              <a:rPr lang="fr-FR" dirty="0"/>
              <a:t>Déterminer, à partir d’une table, de quel métal un objet est composé</a:t>
            </a:r>
          </a:p>
          <a:p>
            <a:pPr lvl="1"/>
            <a:r>
              <a:rPr lang="fr-CA" dirty="0"/>
              <a:t>Utiliser les incertitudes et faire des calculs d’erreur</a:t>
            </a:r>
          </a:p>
          <a:p>
            <a:endParaRPr lang="fr-CA" dirty="0"/>
          </a:p>
          <a:p>
            <a:r>
              <a:rPr lang="fr-CA" dirty="0"/>
              <a:t>Partie 2: Mesure de temps</a:t>
            </a:r>
          </a:p>
          <a:p>
            <a:pPr lvl="1"/>
            <a:r>
              <a:rPr lang="fr-FR" dirty="0"/>
              <a:t>Calculer la période d’oscillation d’un pendule</a:t>
            </a:r>
            <a:endParaRPr lang="fr-CA" dirty="0"/>
          </a:p>
          <a:p>
            <a:pPr lvl="1"/>
            <a:r>
              <a:rPr lang="fr-CA" dirty="0"/>
              <a:t>Calculer des quantités statistiques comme la moyenne, l’écart-type et l’erreur standard</a:t>
            </a:r>
            <a:br>
              <a:rPr lang="fr-CA" dirty="0"/>
            </a:br>
            <a:endParaRPr lang="fr-CA" dirty="0"/>
          </a:p>
          <a:p>
            <a:r>
              <a:rPr lang="fr-CA" dirty="0"/>
              <a:t>Partie 3: Objet en chute libre</a:t>
            </a:r>
          </a:p>
          <a:p>
            <a:pPr lvl="1"/>
            <a:r>
              <a:rPr lang="fr-FR" dirty="0"/>
              <a:t>Déterminer la valeur de la densité d’un liquide en utilisant un capteur de force pour mesurer la force de poussée subite par un objet graduellement immergé dans l’eau. </a:t>
            </a:r>
          </a:p>
          <a:p>
            <a:pPr lvl="1"/>
            <a:r>
              <a:rPr lang="fr-CA" dirty="0"/>
              <a:t>Préparer un graphique de la force de poussée vs. le volume de liquide déplacé et utiliser un outil de régression linéaire afin de déterminer la densité de l’eau.</a:t>
            </a:r>
          </a:p>
        </p:txBody>
      </p:sp>
    </p:spTree>
    <p:extLst>
      <p:ext uri="{BB962C8B-B14F-4D97-AF65-F5344CB8AC3E}">
        <p14:creationId xmlns:p14="http://schemas.microsoft.com/office/powerpoint/2010/main" val="401898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1164</Words>
  <Application>Microsoft Office PowerPoint</Application>
  <PresentationFormat>On-screen Show (16:9)</PresentationFormat>
  <Paragraphs>103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Wingdings</vt:lpstr>
      <vt:lpstr>Office Theme</vt:lpstr>
      <vt:lpstr>Mesures simples &amp;  principe d’Archimède</vt:lpstr>
      <vt:lpstr>MESURES SIMPLES</vt:lpstr>
      <vt:lpstr>CALCULS D’ERREUR</vt:lpstr>
      <vt:lpstr>CALCULS D’ERREUR</vt:lpstr>
      <vt:lpstr>MESURES RÉPÉTÉES</vt:lpstr>
      <vt:lpstr>INSTRUMENTS DE MESURE</vt:lpstr>
      <vt:lpstr>INSTRUMENTS DE MESURE 3</vt:lpstr>
      <vt:lpstr>ARRONDISSEMENT ET CHIFFRES SIGNIFICATIFS</vt:lpstr>
      <vt:lpstr>LAB 1: OBJECTIFS</vt:lpstr>
      <vt:lpstr>Partie 1 - Mesure de longueur</vt:lpstr>
      <vt:lpstr>Partie 2 – Mesure de temps</vt:lpstr>
      <vt:lpstr>PRINCIPE D’ARCHIMÈDE</vt:lpstr>
      <vt:lpstr>Partie 3 – Principe d’Archimède</vt:lpstr>
      <vt:lpstr>Principe d’Archimède (suite)</vt:lpstr>
      <vt:lpstr>NETTOYAGE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Mesures simples et principe d'archimede</dc:title>
  <dc:creator>COE Support</dc:creator>
  <cp:lastModifiedBy>Michael Wong</cp:lastModifiedBy>
  <cp:revision>151</cp:revision>
  <dcterms:created xsi:type="dcterms:W3CDTF">2013-01-04T15:12:26Z</dcterms:created>
  <dcterms:modified xsi:type="dcterms:W3CDTF">2023-01-17T15:17:48Z</dcterms:modified>
</cp:coreProperties>
</file>