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8" r:id="rId3"/>
    <p:sldId id="277" r:id="rId4"/>
    <p:sldId id="293" r:id="rId5"/>
    <p:sldId id="294" r:id="rId6"/>
    <p:sldId id="279" r:id="rId7"/>
    <p:sldId id="291" r:id="rId8"/>
    <p:sldId id="281" r:id="rId9"/>
    <p:sldId id="282" r:id="rId10"/>
    <p:sldId id="287" r:id="rId11"/>
    <p:sldId id="289" r:id="rId12"/>
    <p:sldId id="290" r:id="rId13"/>
    <p:sldId id="292" r:id="rId14"/>
    <p:sldId id="28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4142" autoAdjust="0"/>
  </p:normalViewPr>
  <p:slideViewPr>
    <p:cSldViewPr>
      <p:cViewPr varScale="1">
        <p:scale>
          <a:sx n="141" d="100"/>
          <a:sy n="141" d="100"/>
        </p:scale>
        <p:origin x="36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2023-05-23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Comments</a:t>
            </a:r>
            <a:r>
              <a:rPr lang="en-CA" baseline="0" dirty="0" smtClean="0"/>
              <a:t> for TAs: leave this slide on the TV monitors when you are not using them for teaching.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80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2023-05-23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2023-05-23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2023-05-23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ottawa.blackboard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35549"/>
            <a:ext cx="8280000" cy="1102519"/>
          </a:xfrm>
        </p:spPr>
        <p:txBody>
          <a:bodyPr>
            <a:normAutofit fontScale="90000"/>
          </a:bodyPr>
          <a:lstStyle/>
          <a:p>
            <a:r>
              <a:rPr lang="en-US" sz="4800" b="1" smtClean="0">
                <a:solidFill>
                  <a:schemeClr val="tx2"/>
                </a:solidFill>
              </a:rPr>
              <a:t>Simple </a:t>
            </a:r>
            <a:r>
              <a:rPr lang="en-US" sz="4800" b="1" dirty="0" smtClean="0">
                <a:solidFill>
                  <a:schemeClr val="tx2"/>
                </a:solidFill>
              </a:rPr>
              <a:t>Measurements </a:t>
            </a:r>
            <a:br>
              <a:rPr lang="en-US" sz="4800" b="1" dirty="0" smtClean="0">
                <a:solidFill>
                  <a:schemeClr val="tx2"/>
                </a:solidFill>
              </a:rPr>
            </a:br>
            <a:r>
              <a:rPr lang="en-US" sz="4800" b="1" dirty="0" smtClean="0">
                <a:solidFill>
                  <a:schemeClr val="tx2"/>
                </a:solidFill>
              </a:rPr>
              <a:t>&amp; Free fall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9704"/>
            <a:ext cx="6400800" cy="2089398"/>
          </a:xfrm>
        </p:spPr>
        <p:txBody>
          <a:bodyPr>
            <a:normAutofit/>
          </a:bodyPr>
          <a:lstStyle/>
          <a:p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year physics laboratories</a:t>
            </a:r>
          </a:p>
          <a:p>
            <a:endParaRPr lang="en-CA" sz="2400" dirty="0" smtClean="0"/>
          </a:p>
          <a:p>
            <a:r>
              <a:rPr lang="en-CA" sz="2400" dirty="0" smtClean="0"/>
              <a:t>University of Ottawa</a:t>
            </a:r>
          </a:p>
          <a:p>
            <a:r>
              <a:rPr lang="en-CA" sz="2400" dirty="0" smtClean="0">
                <a:hlinkClick r:id="rId2"/>
              </a:rPr>
              <a:t>https</a:t>
            </a:r>
            <a:r>
              <a:rPr lang="en-CA" sz="2400" dirty="0">
                <a:hlinkClick r:id="rId2"/>
              </a:rPr>
              <a:t>://</a:t>
            </a:r>
            <a:r>
              <a:rPr lang="en-CA" sz="2400" dirty="0" smtClean="0">
                <a:hlinkClick r:id="rId2"/>
              </a:rPr>
              <a:t>uottawa.brightspace.com/d2l/home</a:t>
            </a: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 1 - Length measurement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3935500" y="2845481"/>
            <a:ext cx="1751100" cy="342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 dirty="0">
                <a:solidFill>
                  <a:schemeClr val="lt1"/>
                </a:solidFill>
              </a:rPr>
              <a:t>Micrometer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x="2417889" y="2571750"/>
            <a:ext cx="1751100" cy="342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chemeClr val="lt1"/>
                </a:solidFill>
              </a:rPr>
              <a:t>Meter stick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678325" y="3515457"/>
            <a:ext cx="1751100" cy="342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chemeClr val="lt1"/>
                </a:solidFill>
              </a:rPr>
              <a:t>Vernier caliper 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609603" y="699542"/>
            <a:ext cx="386099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The objects and 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instruments:</a:t>
            </a:r>
          </a:p>
        </p:txBody>
      </p:sp>
      <p:sp>
        <p:nvSpPr>
          <p:cNvPr id="14" name="Shape 25"/>
          <p:cNvSpPr txBox="1"/>
          <p:nvPr/>
        </p:nvSpPr>
        <p:spPr>
          <a:xfrm>
            <a:off x="5154238" y="2499742"/>
            <a:ext cx="1447190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 dirty="0">
                <a:solidFill>
                  <a:schemeClr val="lt1"/>
                </a:solidFill>
              </a:rPr>
              <a:t>Micrometer</a:t>
            </a:r>
          </a:p>
        </p:txBody>
      </p:sp>
      <p:sp>
        <p:nvSpPr>
          <p:cNvPr id="15" name="Shape 26"/>
          <p:cNvSpPr txBox="1"/>
          <p:nvPr/>
        </p:nvSpPr>
        <p:spPr>
          <a:xfrm>
            <a:off x="3636627" y="2265907"/>
            <a:ext cx="1447190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chemeClr val="lt1"/>
                </a:solidFill>
              </a:rPr>
              <a:t>Meter stick</a:t>
            </a:r>
          </a:p>
        </p:txBody>
      </p:sp>
      <p:sp>
        <p:nvSpPr>
          <p:cNvPr id="16" name="Shape 27"/>
          <p:cNvSpPr txBox="1"/>
          <p:nvPr/>
        </p:nvSpPr>
        <p:spPr>
          <a:xfrm>
            <a:off x="3196818" y="3291830"/>
            <a:ext cx="1614232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chemeClr val="lt1"/>
                </a:solidFill>
              </a:rPr>
              <a:t>Vernier caliper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42592"/>
            <a:ext cx="7184904" cy="38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356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 2 - Time measurement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609603" y="1063231"/>
            <a:ext cx="2666253" cy="3884783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The mass-spring system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rtl="0">
              <a:buNone/>
            </a:pP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buNone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Record the period of oscillation for the 200 g mass on the spring.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44"/>
          <p:cNvSpPr/>
          <p:nvPr/>
        </p:nvSpPr>
        <p:spPr>
          <a:xfrm>
            <a:off x="3493154" y="1016267"/>
            <a:ext cx="2735030" cy="40874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" name="Shape 45"/>
          <p:cNvSpPr txBox="1"/>
          <p:nvPr/>
        </p:nvSpPr>
        <p:spPr>
          <a:xfrm>
            <a:off x="7192889" y="4370462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rgbClr val="FF0000"/>
                </a:solidFill>
              </a:rPr>
              <a:t>Stopwatch</a:t>
            </a:r>
          </a:p>
        </p:txBody>
      </p:sp>
      <p:cxnSp>
        <p:nvCxnSpPr>
          <p:cNvPr id="13" name="Shape 46"/>
          <p:cNvCxnSpPr/>
          <p:nvPr/>
        </p:nvCxnSpPr>
        <p:spPr>
          <a:xfrm flipH="1">
            <a:off x="5532399" y="4599067"/>
            <a:ext cx="1660499" cy="83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47"/>
          <p:cNvSpPr txBox="1"/>
          <p:nvPr/>
        </p:nvSpPr>
        <p:spPr>
          <a:xfrm>
            <a:off x="7192889" y="2427734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rgbClr val="FF0000"/>
                </a:solidFill>
              </a:rPr>
              <a:t>Spring</a:t>
            </a:r>
          </a:p>
        </p:txBody>
      </p:sp>
      <p:cxnSp>
        <p:nvCxnSpPr>
          <p:cNvPr id="15" name="Shape 48"/>
          <p:cNvCxnSpPr/>
          <p:nvPr/>
        </p:nvCxnSpPr>
        <p:spPr>
          <a:xfrm rot="10800000">
            <a:off x="5413289" y="2651236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49"/>
          <p:cNvSpPr txBox="1"/>
          <p:nvPr/>
        </p:nvSpPr>
        <p:spPr>
          <a:xfrm>
            <a:off x="7192889" y="3554710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rgbClr val="FF0000"/>
                </a:solidFill>
              </a:rPr>
              <a:t>Mass (200 g)</a:t>
            </a:r>
          </a:p>
        </p:txBody>
      </p:sp>
      <p:cxnSp>
        <p:nvCxnSpPr>
          <p:cNvPr id="17" name="Shape 50"/>
          <p:cNvCxnSpPr/>
          <p:nvPr/>
        </p:nvCxnSpPr>
        <p:spPr>
          <a:xfrm rot="10800000">
            <a:off x="5413289" y="3778212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5070548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 3 - Picket fence free fall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314426" y="1063231"/>
            <a:ext cx="2304256" cy="35967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The setup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rtl="0">
              <a:buNone/>
            </a:pP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buNone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Record velocity and time data for the picket fence falling through the photogate.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57"/>
          <p:cNvSpPr/>
          <p:nvPr/>
        </p:nvSpPr>
        <p:spPr>
          <a:xfrm>
            <a:off x="2917090" y="987574"/>
            <a:ext cx="2735030" cy="40874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" name="Shape 58"/>
          <p:cNvSpPr txBox="1"/>
          <p:nvPr/>
        </p:nvSpPr>
        <p:spPr>
          <a:xfrm>
            <a:off x="6495617" y="4371950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rgbClr val="FF0000"/>
                </a:solidFill>
              </a:rPr>
              <a:t>Picket fence</a:t>
            </a:r>
          </a:p>
        </p:txBody>
      </p:sp>
      <p:sp>
        <p:nvSpPr>
          <p:cNvPr id="13" name="Shape 59"/>
          <p:cNvSpPr txBox="1"/>
          <p:nvPr/>
        </p:nvSpPr>
        <p:spPr>
          <a:xfrm>
            <a:off x="6495616" y="3363838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rgbClr val="FF0000"/>
                </a:solidFill>
              </a:rPr>
              <a:t>Foam mat</a:t>
            </a:r>
          </a:p>
        </p:txBody>
      </p:sp>
      <p:sp>
        <p:nvSpPr>
          <p:cNvPr id="14" name="Shape 60"/>
          <p:cNvSpPr txBox="1"/>
          <p:nvPr/>
        </p:nvSpPr>
        <p:spPr>
          <a:xfrm>
            <a:off x="6495616" y="1419622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>
                <a:solidFill>
                  <a:srgbClr val="FF0000"/>
                </a:solidFill>
              </a:rPr>
              <a:t>Photogate</a:t>
            </a:r>
          </a:p>
        </p:txBody>
      </p:sp>
      <p:cxnSp>
        <p:nvCxnSpPr>
          <p:cNvPr id="15" name="Shape 61"/>
          <p:cNvCxnSpPr>
            <a:stCxn id="14" idx="1"/>
          </p:cNvCxnSpPr>
          <p:nvPr/>
        </p:nvCxnSpPr>
        <p:spPr>
          <a:xfrm rot="10800000">
            <a:off x="4716016" y="1643126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62"/>
          <p:cNvCxnSpPr/>
          <p:nvPr/>
        </p:nvCxnSpPr>
        <p:spPr>
          <a:xfrm rot="10800000">
            <a:off x="4716016" y="3596946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63"/>
          <p:cNvCxnSpPr/>
          <p:nvPr/>
        </p:nvCxnSpPr>
        <p:spPr>
          <a:xfrm rot="10800000">
            <a:off x="4716017" y="4595452"/>
            <a:ext cx="1779600" cy="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5737481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CLEAN UP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43558"/>
            <a:ext cx="8928992" cy="394243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Turn </a:t>
            </a:r>
            <a:r>
              <a:rPr lang="en-CA" dirty="0"/>
              <a:t>off the computer.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smtClean="0">
                <a:solidFill>
                  <a:srgbClr val="FF0000"/>
                </a:solidFill>
              </a:rPr>
              <a:t>Don’t forget to pick up your USB key if you used one!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CA" dirty="0"/>
              <a:t>Put back the objects and measuring instruments all together </a:t>
            </a:r>
            <a:r>
              <a:rPr lang="en-CA" dirty="0" smtClean="0"/>
              <a:t>neatly on </a:t>
            </a:r>
            <a:r>
              <a:rPr lang="en-CA" dirty="0"/>
              <a:t>your table. </a:t>
            </a:r>
            <a:endParaRPr lang="en-CA" dirty="0" smtClean="0"/>
          </a:p>
          <a:p>
            <a:r>
              <a:rPr lang="en-CA" dirty="0"/>
              <a:t>Recycle scrap paper and throw away any garbage. Leave your station as clean as you </a:t>
            </a:r>
            <a:r>
              <a:rPr lang="en-CA" dirty="0" smtClean="0"/>
              <a:t>can.</a:t>
            </a:r>
          </a:p>
          <a:p>
            <a:r>
              <a:rPr lang="en-CA" dirty="0"/>
              <a:t>Push back the monitor, keyboard and mouse. Also please push your chairs back under the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DUE DATE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496" y="771550"/>
            <a:ext cx="4716016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Do the 4 tests in Exp. 0 folder before the due date!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2008" y="906274"/>
            <a:ext cx="428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report is due in </a:t>
            </a:r>
            <a:r>
              <a:rPr lang="en-US" dirty="0" smtClean="0"/>
              <a:t>one </a:t>
            </a:r>
            <a:r>
              <a:rPr lang="en-US" dirty="0"/>
              <a:t>week before </a:t>
            </a:r>
            <a:r>
              <a:rPr lang="en-US" dirty="0" smtClean="0"/>
              <a:t>5 </a:t>
            </a:r>
            <a:r>
              <a:rPr lang="en-US" dirty="0" smtClean="0"/>
              <a:t>pm (for fall/winter). </a:t>
            </a:r>
            <a:r>
              <a:rPr lang="en-US" smtClean="0"/>
              <a:t>(Spring: 4:00 pm!)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Please drop off your report in the LAB </a:t>
            </a:r>
            <a:r>
              <a:rPr lang="en-US" dirty="0" err="1" smtClean="0"/>
              <a:t>dropoff</a:t>
            </a:r>
            <a:r>
              <a:rPr lang="en-US" dirty="0" smtClean="0"/>
              <a:t> box located in the central corridor of STEM 3</a:t>
            </a:r>
            <a:r>
              <a:rPr lang="en-US" baseline="30000" dirty="0" smtClean="0"/>
              <a:t>rd</a:t>
            </a:r>
            <a:r>
              <a:rPr lang="en-US" dirty="0" smtClean="0"/>
              <a:t> floor, south tower.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64496" y="2004041"/>
            <a:ext cx="4716016" cy="191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Don’t forget to do your pre-lab for Exp. 2! </a:t>
            </a:r>
            <a:br>
              <a:rPr lang="en-US" sz="2200" dirty="0" smtClean="0"/>
            </a:br>
            <a:r>
              <a:rPr lang="en-CA" sz="2200" dirty="0" smtClean="0">
                <a:solidFill>
                  <a:srgbClr val="FF0000"/>
                </a:solidFill>
              </a:rPr>
              <a:t>Don’t wait until the last  minute, there will be no extension for students experiencing technical problems a few minutes before the deadline!! </a:t>
            </a:r>
          </a:p>
          <a:p>
            <a:endParaRPr lang="en-US" sz="22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5311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REMINDER: TESTS!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5311" y="1498477"/>
            <a:ext cx="334704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PRE-LAB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83968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3968" y="1635646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3968" y="3867894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465311" y="3730724"/>
            <a:ext cx="334704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NEXT 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64496" y="4443958"/>
            <a:ext cx="4716016" cy="699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Your next lab is not a take-home! It will be due at the end of the lab session!</a:t>
            </a:r>
          </a:p>
        </p:txBody>
      </p:sp>
    </p:spTree>
    <p:extLst>
      <p:ext uri="{BB962C8B-B14F-4D97-AF65-F5344CB8AC3E}">
        <p14:creationId xmlns:p14="http://schemas.microsoft.com/office/powerpoint/2010/main" val="32227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SIMPLE MEASUREMENTS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565"/>
            <a:ext cx="8229600" cy="39964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The TA will go over the following tutorials.</a:t>
            </a:r>
          </a:p>
          <a:p>
            <a:r>
              <a:rPr lang="en-US" dirty="0" smtClean="0"/>
              <a:t>Error calculations </a:t>
            </a:r>
          </a:p>
          <a:p>
            <a:pPr lvl="1"/>
            <a:r>
              <a:rPr lang="en-US" dirty="0" smtClean="0"/>
              <a:t>There is a test on error calculations on the lab website.</a:t>
            </a:r>
          </a:p>
          <a:p>
            <a:pPr lvl="1"/>
            <a:r>
              <a:rPr lang="en-US" dirty="0" smtClean="0"/>
              <a:t>You may complete the test as many times as you want until the deadline.  </a:t>
            </a:r>
            <a:r>
              <a:rPr lang="en-US" dirty="0"/>
              <a:t>O</a:t>
            </a:r>
            <a:r>
              <a:rPr lang="en-US" dirty="0" smtClean="0"/>
              <a:t>nly your highest mark will be recorded. 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How to use the following instruments:</a:t>
            </a:r>
          </a:p>
          <a:p>
            <a:pPr lvl="1"/>
            <a:r>
              <a:rPr lang="en-US" dirty="0" smtClean="0"/>
              <a:t>Meter stick</a:t>
            </a:r>
          </a:p>
          <a:p>
            <a:pPr lvl="1"/>
            <a:r>
              <a:rPr lang="en-US" dirty="0" err="1" smtClean="0"/>
              <a:t>Vernier</a:t>
            </a:r>
            <a:r>
              <a:rPr lang="en-US" dirty="0" smtClean="0"/>
              <a:t> caliper</a:t>
            </a:r>
          </a:p>
          <a:p>
            <a:pPr lvl="1"/>
            <a:endParaRPr lang="en-US" dirty="0"/>
          </a:p>
          <a:p>
            <a:r>
              <a:rPr lang="en-US" dirty="0" smtClean="0"/>
              <a:t>Rounding and significant figures.</a:t>
            </a:r>
            <a:endParaRPr lang="en-CA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ERROR CALCULATIONS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4803998"/>
            <a:ext cx="4824536" cy="3600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000" i="1" dirty="0" smtClean="0"/>
              <a:t>See tutorial – Propagation of errors pg. 1</a:t>
            </a:r>
            <a:endParaRPr lang="en-US" sz="2000" i="1" dirty="0"/>
          </a:p>
          <a:p>
            <a:pPr algn="ctr">
              <a:buNone/>
            </a:pPr>
            <a:endParaRPr lang="en-US" sz="20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987574"/>
                <a:ext cx="8856984" cy="416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sz="2400" b="1" dirty="0" smtClean="0"/>
                  <a:t>Propagation of errors: addition and subtraction</a:t>
                </a:r>
                <a:br>
                  <a:rPr lang="en-US" sz="2400" b="1" dirty="0" smtClean="0"/>
                </a:br>
                <a:endParaRPr lang="en-US" sz="2400" b="1" dirty="0" smtClean="0"/>
              </a:p>
              <a:p>
                <a:r>
                  <a:rPr lang="en-CA" sz="2400" dirty="0"/>
                  <a:t>If the result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en-GB" sz="2400" dirty="0"/>
                  <a:t> is obtained from a series of additions and </a:t>
                </a:r>
                <a:r>
                  <a:rPr lang="en-GB" sz="2400" dirty="0" smtClean="0"/>
                  <a:t>subtractions:</a:t>
                </a:r>
                <a:br>
                  <a:rPr lang="en-GB" sz="2400" dirty="0" smtClean="0"/>
                </a:br>
                <a:endParaRPr lang="en-C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=± </m:t>
                      </m:r>
                      <m:r>
                        <a:rPr lang="en-GB" sz="2400" i="1">
                          <a:latin typeface="Cambria Math"/>
                        </a:rPr>
                        <m:t>𝐴𝑥</m:t>
                      </m:r>
                      <m:r>
                        <a:rPr lang="en-GB" sz="2400" i="1">
                          <a:latin typeface="Cambria Math"/>
                        </a:rPr>
                        <m:t>±</m:t>
                      </m:r>
                      <m:r>
                        <a:rPr lang="en-GB" sz="2400" i="1">
                          <a:latin typeface="Cambria Math"/>
                        </a:rPr>
                        <m:t>𝐵𝑦</m:t>
                      </m:r>
                      <m:r>
                        <a:rPr lang="en-GB" sz="2400" i="1">
                          <a:latin typeface="Cambria Math"/>
                        </a:rPr>
                        <m:t>±…   ,</m:t>
                      </m:r>
                    </m:oMath>
                  </m:oMathPara>
                </a14:m>
                <a:endParaRPr lang="en-CA" sz="2400" dirty="0"/>
              </a:p>
              <a:p>
                <a:pPr>
                  <a:buFont typeface="Arial" pitchFamily="34" charset="0"/>
                  <a:buNone/>
                </a:pP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en-GB" sz="2400" dirty="0"/>
                  <a:t> are constants, then </a:t>
                </a:r>
                <a:r>
                  <a:rPr lang="en-GB" sz="2400" dirty="0" smtClean="0"/>
                  <a:t>the </a:t>
                </a:r>
                <a:r>
                  <a:rPr lang="en-GB" sz="2400" dirty="0"/>
                  <a:t>error on the result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en-GB" sz="2400" dirty="0"/>
                  <a:t> is given by	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∆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+…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7574"/>
                <a:ext cx="8856984" cy="4167872"/>
              </a:xfrm>
              <a:prstGeom prst="rect">
                <a:avLst/>
              </a:prstGeom>
              <a:blipFill rotWithShape="1">
                <a:blip r:embed="rId2"/>
                <a:stretch>
                  <a:fillRect l="-1032" t="-11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5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ERROR CALCULATIONS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4803998"/>
            <a:ext cx="4824536" cy="3600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000" i="1" dirty="0" smtClean="0"/>
              <a:t>See tutorial – Propagation of errors pg. 2</a:t>
            </a:r>
            <a:endParaRPr lang="en-US" sz="2000" i="1" dirty="0"/>
          </a:p>
          <a:p>
            <a:pPr algn="ctr">
              <a:buNone/>
            </a:pPr>
            <a:endParaRPr lang="en-US" sz="20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1026810"/>
                <a:ext cx="8856984" cy="377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sz="2400" b="1" dirty="0" smtClean="0"/>
                  <a:t>Propagation of errors: multiplication and division</a:t>
                </a:r>
                <a:br>
                  <a:rPr lang="en-US" sz="2400" b="1" dirty="0" smtClean="0"/>
                </a:br>
                <a:endParaRPr lang="en-US" sz="2400" b="1" dirty="0" smtClean="0"/>
              </a:p>
              <a:p>
                <a:r>
                  <a:rPr lang="en-CA" sz="2400" dirty="0"/>
                  <a:t>If the result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en-GB" sz="2400" dirty="0"/>
                  <a:t> is obtained from a series of </a:t>
                </a:r>
                <a:r>
                  <a:rPr lang="en-GB" sz="2400" dirty="0" smtClean="0"/>
                  <a:t>products: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𝑅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𝐴</m:t>
                        </m:r>
                      </m:sup>
                    </m:sSup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𝐵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⋯,</m:t>
                    </m:r>
                  </m:oMath>
                </a14:m>
                <a:endParaRPr lang="en-CA" sz="2400" dirty="0"/>
              </a:p>
              <a:p>
                <a:pPr>
                  <a:buFont typeface="Arial" pitchFamily="34" charset="0"/>
                  <a:buNone/>
                </a:pP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en-GB" sz="2400" dirty="0"/>
                  <a:t> are constants, then </a:t>
                </a:r>
                <a:r>
                  <a:rPr lang="en-GB" sz="2400" dirty="0" smtClean="0"/>
                  <a:t>the </a:t>
                </a:r>
                <a:r>
                  <a:rPr lang="en-GB" sz="2400" dirty="0"/>
                  <a:t>error on the result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en-GB" sz="2400" dirty="0"/>
                  <a:t> is given by	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∆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latin typeface="Cambria Math"/>
                        </a:rPr>
                        <m:t>𝑅</m:t>
                      </m:r>
                      <m:rad>
                        <m:radPr>
                          <m:degHide m:val="on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/>
                            </a:rPr>
                            <m:t>+…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26810"/>
                <a:ext cx="8856984" cy="3777188"/>
              </a:xfrm>
              <a:prstGeom prst="rect">
                <a:avLst/>
              </a:prstGeom>
              <a:blipFill rotWithShape="1">
                <a:blip r:embed="rId2"/>
                <a:stretch>
                  <a:fillRect l="-1032" t="-1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6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REPEATED MEASUREMENTS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4803998"/>
            <a:ext cx="4824536" cy="3600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000" i="1" dirty="0" smtClean="0"/>
              <a:t>See tutorial – Repeated Measurements</a:t>
            </a:r>
            <a:endParaRPr lang="en-US" sz="2000" i="1" dirty="0"/>
          </a:p>
          <a:p>
            <a:pPr algn="ctr">
              <a:buNone/>
            </a:pPr>
            <a:endParaRPr lang="en-US" sz="20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9512" y="771550"/>
            <a:ext cx="88569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2200" dirty="0" smtClean="0"/>
              <a:t>When dealing with multiple measurements, we use the statistical quantities: </a:t>
            </a:r>
            <a:r>
              <a:rPr lang="en-US" sz="2200" b="1" dirty="0" smtClean="0"/>
              <a:t>mean</a:t>
            </a:r>
            <a:r>
              <a:rPr lang="en-US" sz="2200" dirty="0" smtClean="0"/>
              <a:t> (or average), </a:t>
            </a:r>
            <a:r>
              <a:rPr lang="en-US" sz="2200" b="1" dirty="0" smtClean="0"/>
              <a:t>standard deviation</a:t>
            </a:r>
            <a:r>
              <a:rPr lang="en-US" sz="2200" dirty="0" smtClean="0"/>
              <a:t>, and </a:t>
            </a:r>
            <a:r>
              <a:rPr lang="en-US" sz="2200" b="1" dirty="0" smtClean="0"/>
              <a:t>standard error</a:t>
            </a:r>
            <a:r>
              <a:rPr lang="en-US" sz="2200" dirty="0" smtClean="0"/>
              <a:t> (</a:t>
            </a:r>
            <a:r>
              <a:rPr lang="en-US" sz="2200" i="1" dirty="0" smtClean="0"/>
              <a:t>SE</a:t>
            </a:r>
            <a:r>
              <a:rPr lang="en-US" sz="2200" dirty="0" smtClean="0"/>
              <a:t>) to interpret our data.</a:t>
            </a:r>
          </a:p>
          <a:p>
            <a:pPr>
              <a:buFont typeface="Arial" pitchFamily="34" charset="0"/>
              <a:buNone/>
            </a:pPr>
            <a:endParaRPr lang="en-US" sz="2400" dirty="0"/>
          </a:p>
          <a:p>
            <a:pPr>
              <a:buFont typeface="Arial" pitchFamily="34" charset="0"/>
              <a:buNone/>
            </a:pPr>
            <a:r>
              <a:rPr lang="en-US" sz="2000" dirty="0" smtClean="0"/>
              <a:t>- The </a:t>
            </a:r>
            <a:r>
              <a:rPr lang="en-US" sz="2000" b="1" dirty="0" smtClean="0"/>
              <a:t>mean </a:t>
            </a:r>
            <a:r>
              <a:rPr lang="en-US" sz="2000" dirty="0" smtClean="0"/>
              <a:t>(or average) is an estimate of the “true” value of the measurement.</a:t>
            </a:r>
          </a:p>
          <a:p>
            <a:pPr>
              <a:buFont typeface="Arial" pitchFamily="34" charset="0"/>
              <a:buNone/>
            </a:pPr>
            <a:endParaRPr lang="en-US" sz="2000" dirty="0"/>
          </a:p>
          <a:p>
            <a:pPr>
              <a:buFont typeface="Arial" pitchFamily="34" charset="0"/>
              <a:buNone/>
            </a:pPr>
            <a:r>
              <a:rPr lang="en-US" sz="2000" dirty="0" smtClean="0"/>
              <a:t>- The </a:t>
            </a:r>
            <a:r>
              <a:rPr lang="en-US" sz="2000" b="1" dirty="0" smtClean="0"/>
              <a:t>standard deviation</a:t>
            </a:r>
            <a:r>
              <a:rPr lang="en-US" sz="2000" dirty="0" smtClean="0"/>
              <a:t> is a measurement of the “spread” in your data. If you took one more measurement, you can be ~70% sure that this value will be one standard deviation away from your mean.</a:t>
            </a:r>
          </a:p>
          <a:p>
            <a:pPr>
              <a:buFont typeface="Arial" pitchFamily="34" charset="0"/>
              <a:buNone/>
            </a:pPr>
            <a:endParaRPr lang="en-US" sz="2000" dirty="0"/>
          </a:p>
          <a:p>
            <a:pPr>
              <a:buFont typeface="Arial" pitchFamily="34" charset="0"/>
              <a:buNone/>
            </a:pPr>
            <a:r>
              <a:rPr lang="en-US" sz="2000" dirty="0" smtClean="0"/>
              <a:t>- The </a:t>
            </a:r>
            <a:r>
              <a:rPr lang="en-US" sz="2000" b="1" dirty="0" smtClean="0"/>
              <a:t>standard error</a:t>
            </a:r>
            <a:r>
              <a:rPr lang="en-US" sz="2000" dirty="0" smtClean="0"/>
              <a:t> is an estimate of the uncertainty in the mean value. If you repeated your experiment, you can be ~70% sure that the new mean will be one standard error away from your original mean.</a:t>
            </a:r>
          </a:p>
        </p:txBody>
      </p:sp>
    </p:spTree>
    <p:extLst>
      <p:ext uri="{BB962C8B-B14F-4D97-AF65-F5344CB8AC3E}">
        <p14:creationId xmlns:p14="http://schemas.microsoft.com/office/powerpoint/2010/main" val="25477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MEASURING INSTRUMENTS</a:t>
            </a:r>
            <a:endParaRPr lang="en-CA" u="sng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7574"/>
            <a:ext cx="4984352" cy="414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987574"/>
            <a:ext cx="38884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/>
              <a:t>See tutorial - Measuring </a:t>
            </a:r>
            <a:r>
              <a:rPr lang="en-US" sz="2800" dirty="0" smtClean="0"/>
              <a:t>techniques</a:t>
            </a:r>
            <a:br>
              <a:rPr lang="en-US" sz="2800" dirty="0" smtClean="0"/>
            </a:br>
            <a:endParaRPr lang="en-US" sz="2800" dirty="0"/>
          </a:p>
          <a:p>
            <a:pPr>
              <a:buNone/>
            </a:pPr>
            <a:r>
              <a:rPr lang="en-US" sz="2800" dirty="0"/>
              <a:t>Vernier caliper: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 </a:t>
            </a:r>
            <a:r>
              <a:rPr lang="en-US" sz="2800" dirty="0"/>
              <a:t>lengths between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 </a:t>
            </a:r>
            <a:r>
              <a:rPr lang="en-US" sz="2800" dirty="0"/>
              <a:t>cm and 10 cm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23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MEASURING INSTRUMENTS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20359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Absolute uncertainties:</a:t>
            </a:r>
            <a:br>
              <a:rPr lang="en-CA" sz="3200" dirty="0" smtClean="0"/>
            </a:br>
            <a:endParaRPr lang="en-C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Meter stick: ± 0.5 mm (per reading)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err="1" smtClean="0"/>
              <a:t>Vernier</a:t>
            </a:r>
            <a:r>
              <a:rPr lang="en-CA" sz="3200" dirty="0" smtClean="0"/>
              <a:t> caliper: </a:t>
            </a:r>
            <a:r>
              <a:rPr lang="en-CA" sz="3200" dirty="0"/>
              <a:t>± </a:t>
            </a:r>
            <a:r>
              <a:rPr lang="en-CA" sz="3200" dirty="0" smtClean="0"/>
              <a:t>0.05 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Balance: </a:t>
            </a:r>
            <a:r>
              <a:rPr lang="en-CA" sz="3200" dirty="0"/>
              <a:t>± </a:t>
            </a:r>
            <a:r>
              <a:rPr lang="en-CA" sz="3200" dirty="0" smtClean="0"/>
              <a:t>0.1 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Stopwatch: </a:t>
            </a:r>
            <a:r>
              <a:rPr lang="en-CA" sz="3200" dirty="0"/>
              <a:t>± </a:t>
            </a:r>
            <a:r>
              <a:rPr lang="en-CA" sz="3200" dirty="0" smtClean="0"/>
              <a:t>0.2 – 0.5 sec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646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4320"/>
            <a:ext cx="8568952" cy="85725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SIGNIFICANT FIGURES AND ROUNDING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4803998"/>
            <a:ext cx="3816424" cy="36004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1500" i="1" dirty="0" smtClean="0"/>
              <a:t>See tutorial – Experimental errors pg. 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6" y="894606"/>
            <a:ext cx="7219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1540555"/>
            <a:ext cx="8964487" cy="305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91680" y="4227934"/>
            <a:ext cx="58326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70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LAB 1: OBJECTIVES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423047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Part 1: Length measurement</a:t>
            </a:r>
          </a:p>
          <a:p>
            <a:pPr lvl="1"/>
            <a:r>
              <a:rPr lang="en-US" dirty="0" smtClean="0"/>
              <a:t>Measure dimensions of objects to calculate their volume and density</a:t>
            </a:r>
          </a:p>
          <a:p>
            <a:pPr lvl="1"/>
            <a:r>
              <a:rPr lang="en-US" dirty="0" smtClean="0"/>
              <a:t>Determine material type from a density table</a:t>
            </a:r>
          </a:p>
          <a:p>
            <a:pPr lvl="1"/>
            <a:r>
              <a:rPr lang="en-US" dirty="0" smtClean="0"/>
              <a:t>Use uncertainty and perform error calculations</a:t>
            </a:r>
          </a:p>
          <a:p>
            <a:endParaRPr lang="en-US" dirty="0"/>
          </a:p>
          <a:p>
            <a:r>
              <a:rPr lang="en-US" dirty="0" smtClean="0"/>
              <a:t>Part 2: Time measurement</a:t>
            </a:r>
          </a:p>
          <a:p>
            <a:pPr lvl="1"/>
            <a:r>
              <a:rPr lang="en-US" dirty="0" smtClean="0"/>
              <a:t>Measure the period of oscillation of a mass-spring system</a:t>
            </a:r>
          </a:p>
          <a:p>
            <a:pPr lvl="1"/>
            <a:r>
              <a:rPr lang="en-US" dirty="0" smtClean="0"/>
              <a:t>Determine statistical quantities such as average, standard deviation, and standard error</a:t>
            </a:r>
          </a:p>
          <a:p>
            <a:endParaRPr lang="en-US" dirty="0"/>
          </a:p>
          <a:p>
            <a:r>
              <a:rPr lang="en-US" dirty="0" smtClean="0"/>
              <a:t>Part 3: Picket fence free-fall</a:t>
            </a:r>
          </a:p>
          <a:p>
            <a:pPr lvl="1"/>
            <a:r>
              <a:rPr lang="en-US" dirty="0" smtClean="0"/>
              <a:t>Use automated data acquisition to determine velocity of a free-falling object.</a:t>
            </a:r>
          </a:p>
          <a:p>
            <a:pPr lvl="1"/>
            <a:r>
              <a:rPr lang="en-US" dirty="0" smtClean="0"/>
              <a:t>Generate a graph of velocity vs. time for the object and use a linear regression tool to determine the gravitational acceleration constant, </a:t>
            </a:r>
            <a:r>
              <a:rPr lang="en-US" i="1" dirty="0" smtClean="0"/>
              <a:t>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2389</TotalTime>
  <Words>891</Words>
  <Application>Microsoft Office PowerPoint</Application>
  <PresentationFormat>On-screen Show (16:9)</PresentationFormat>
  <Paragraphs>101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Simple Measurements  &amp; Free fall</vt:lpstr>
      <vt:lpstr>SIMPLE MEASUREMENTS</vt:lpstr>
      <vt:lpstr>ERROR CALCULATIONS</vt:lpstr>
      <vt:lpstr>ERROR CALCULATIONS</vt:lpstr>
      <vt:lpstr>REPEATED MEASUREMENTS</vt:lpstr>
      <vt:lpstr>MEASURING INSTRUMENTS</vt:lpstr>
      <vt:lpstr>MEASURING INSTRUMENTS</vt:lpstr>
      <vt:lpstr>SIGNIFICANT FIGURES AND ROUNDING</vt:lpstr>
      <vt:lpstr>LAB 1: OBJECTIVES</vt:lpstr>
      <vt:lpstr>Part 1 - Length measurement</vt:lpstr>
      <vt:lpstr>Part 2 - Time measurement</vt:lpstr>
      <vt:lpstr>Part 3 - Picket fence free fall</vt:lpstr>
      <vt:lpstr>CLEAN UP</vt:lpstr>
      <vt:lpstr>DUE DATE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measurements and free fall presentation</dc:title>
  <dc:creator>COE Support</dc:creator>
  <cp:lastModifiedBy>Michael Wong</cp:lastModifiedBy>
  <cp:revision>136</cp:revision>
  <dcterms:created xsi:type="dcterms:W3CDTF">2013-01-04T15:12:26Z</dcterms:created>
  <dcterms:modified xsi:type="dcterms:W3CDTF">2023-05-23T16:24:20Z</dcterms:modified>
</cp:coreProperties>
</file>