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notesMasterIdLst>
    <p:notesMasterId r:id="rId17"/>
  </p:notesMasterIdLst>
  <p:sldIdLst>
    <p:sldId id="256" r:id="rId2"/>
    <p:sldId id="258" r:id="rId3"/>
    <p:sldId id="277" r:id="rId4"/>
    <p:sldId id="295" r:id="rId5"/>
    <p:sldId id="293" r:id="rId6"/>
    <p:sldId id="294" r:id="rId7"/>
    <p:sldId id="279" r:id="rId8"/>
    <p:sldId id="291" r:id="rId9"/>
    <p:sldId id="281" r:id="rId10"/>
    <p:sldId id="282" r:id="rId11"/>
    <p:sldId id="287" r:id="rId12"/>
    <p:sldId id="289" r:id="rId13"/>
    <p:sldId id="290" r:id="rId14"/>
    <p:sldId id="292" r:id="rId15"/>
    <p:sldId id="286" r:id="rId16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EA4603F-1D65-4FE8-8A24-7D8643773D3C}" v="5" dt="2025-09-11T18:18:57.298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 horzBarState="maximized">
    <p:restoredLeft sz="15620"/>
    <p:restoredTop sz="96247" autoAdjust="0"/>
  </p:normalViewPr>
  <p:slideViewPr>
    <p:cSldViewPr>
      <p:cViewPr varScale="1">
        <p:scale>
          <a:sx n="143" d="100"/>
          <a:sy n="143" d="100"/>
        </p:scale>
        <p:origin x="168" y="198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ichael Wong" userId="2a4d4bbf-697d-4290-a306-d789f0fb44e0" providerId="ADAL" clId="{1EA4603F-1D65-4FE8-8A24-7D8643773D3C}"/>
    <pc:docChg chg="addSld modSld">
      <pc:chgData name="Michael Wong" userId="2a4d4bbf-697d-4290-a306-d789f0fb44e0" providerId="ADAL" clId="{1EA4603F-1D65-4FE8-8A24-7D8643773D3C}" dt="2025-09-11T18:18:57.298" v="23" actId="255"/>
      <pc:docMkLst>
        <pc:docMk/>
      </pc:docMkLst>
      <pc:sldChg chg="modSp mod">
        <pc:chgData name="Michael Wong" userId="2a4d4bbf-697d-4290-a306-d789f0fb44e0" providerId="ADAL" clId="{1EA4603F-1D65-4FE8-8A24-7D8643773D3C}" dt="2025-09-11T18:18:57.298" v="23" actId="255"/>
        <pc:sldMkLst>
          <pc:docMk/>
          <pc:sldMk cId="1399597757" sldId="277"/>
        </pc:sldMkLst>
        <pc:spChg chg="mod">
          <ac:chgData name="Michael Wong" userId="2a4d4bbf-697d-4290-a306-d789f0fb44e0" providerId="ADAL" clId="{1EA4603F-1D65-4FE8-8A24-7D8643773D3C}" dt="2025-09-11T18:18:57.298" v="23" actId="255"/>
          <ac:spMkLst>
            <pc:docMk/>
            <pc:sldMk cId="1399597757" sldId="277"/>
            <ac:spMk id="4" creationId="{00000000-0000-0000-0000-000000000000}"/>
          </ac:spMkLst>
        </pc:spChg>
      </pc:sldChg>
      <pc:sldChg chg="add">
        <pc:chgData name="Michael Wong" userId="2a4d4bbf-697d-4290-a306-d789f0fb44e0" providerId="ADAL" clId="{1EA4603F-1D65-4FE8-8A24-7D8643773D3C}" dt="2025-09-11T18:17:31.177" v="0" actId="2890"/>
        <pc:sldMkLst>
          <pc:docMk/>
          <pc:sldMk cId="3918439317" sldId="295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516DB97-48DA-4F3A-8836-4CA552FFA067}" type="datetimeFigureOut">
              <a:rPr lang="en-CA" smtClean="0"/>
              <a:t>2025-09-11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70D3899-6798-45C6-A645-CA873D24EFEB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5575195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hape 3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" name="Shape 3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Shape 5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" name="Shape 5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hape 6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" name="Shape 6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/>
              <a:t>Comments</a:t>
            </a:r>
            <a:r>
              <a:rPr lang="en-CA" baseline="0" dirty="0"/>
              <a:t> for TAs: leave this slide on the TV monitors when you are not using them for teaching. 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0D3899-6798-45C6-A645-CA873D24EFEB}" type="slidenum">
              <a:rPr lang="en-CA" smtClean="0"/>
              <a:t>15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969599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23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988E6C-E870-41EC-B353-395049EEC39E}" type="datetimeFigureOut">
              <a:rPr lang="en-CA" smtClean="0"/>
              <a:pPr/>
              <a:t>2025-09-11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EBC83B-905E-4D89-95F8-2C160B082C56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988E6C-E870-41EC-B353-395049EEC39E}" type="datetimeFigureOut">
              <a:rPr lang="en-CA" smtClean="0"/>
              <a:pPr/>
              <a:t>2025-09-11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EBC83B-905E-4D89-95F8-2C160B082C56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82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82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988E6C-E870-41EC-B353-395049EEC39E}" type="datetimeFigureOut">
              <a:rPr lang="en-CA" smtClean="0"/>
              <a:pPr/>
              <a:t>2025-09-11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EBC83B-905E-4D89-95F8-2C160B082C56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x" type="tx">
  <p:cSld name="tx"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body" idx="1"/>
          </p:nvPr>
        </p:nvSpPr>
        <p:spPr>
          <a:xfrm>
            <a:off x="457200" y="1200151"/>
            <a:ext cx="8229600" cy="372568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defRPr/>
            </a:lvl1pPr>
            <a:lvl2pPr marL="742950" indent="-285750" rtl="0">
              <a:defRPr/>
            </a:lvl2pPr>
            <a:lvl3pPr marL="1143000" indent="-228600" rtl="0">
              <a:defRPr/>
            </a:lvl3pPr>
            <a:lvl4pPr marL="1600200" indent="-228600" rtl="0">
              <a:defRPr/>
            </a:lvl4pPr>
            <a:lvl5pPr rtl="0">
              <a:defRPr sz="1800"/>
            </a:lvl5pPr>
            <a:lvl6pPr rtl="0">
              <a:defRPr sz="1800"/>
            </a:lvl6pPr>
            <a:lvl7pPr rtl="0">
              <a:defRPr sz="1800"/>
            </a:lvl7pPr>
            <a:lvl8pPr rtl="0">
              <a:defRPr sz="1800"/>
            </a:lvl8pPr>
            <a:lvl9pPr rtl="0">
              <a:defRPr sz="18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3958067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988E6C-E870-41EC-B353-395049EEC39E}" type="datetimeFigureOut">
              <a:rPr lang="en-CA" smtClean="0"/>
              <a:pPr/>
              <a:t>2025-09-11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EBC83B-905E-4D89-95F8-2C160B082C56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7"/>
            <a:ext cx="7772400" cy="1021557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988E6C-E870-41EC-B353-395049EEC39E}" type="datetimeFigureOut">
              <a:rPr lang="en-CA" smtClean="0"/>
              <a:pPr/>
              <a:t>2025-09-11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EBC83B-905E-4D89-95F8-2C160B082C56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988E6C-E870-41EC-B353-395049EEC39E}" type="datetimeFigureOut">
              <a:rPr lang="en-CA" smtClean="0"/>
              <a:pPr/>
              <a:t>2025-09-11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EBC83B-905E-4D89-95F8-2C160B082C56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3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3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988E6C-E870-41EC-B353-395049EEC39E}" type="datetimeFigureOut">
              <a:rPr lang="en-CA" smtClean="0"/>
              <a:pPr/>
              <a:t>2025-09-11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EBC83B-905E-4D89-95F8-2C160B082C56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988E6C-E870-41EC-B353-395049EEC39E}" type="datetimeFigureOut">
              <a:rPr lang="en-CA" smtClean="0"/>
              <a:pPr/>
              <a:t>2025-09-11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EBC83B-905E-4D89-95F8-2C160B082C56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988E6C-E870-41EC-B353-395049EEC39E}" type="datetimeFigureOut">
              <a:rPr lang="en-CA" smtClean="0"/>
              <a:pPr/>
              <a:t>2025-09-11</a:t>
            </a:fld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EBC83B-905E-4D89-95F8-2C160B082C56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9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92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9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988E6C-E870-41EC-B353-395049EEC39E}" type="datetimeFigureOut">
              <a:rPr lang="en-CA" smtClean="0"/>
              <a:pPr/>
              <a:t>2025-09-11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EBC83B-905E-4D89-95F8-2C160B082C56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6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988E6C-E870-41EC-B353-395049EEC39E}" type="datetimeFigureOut">
              <a:rPr lang="en-CA" smtClean="0"/>
              <a:pPr/>
              <a:t>2025-09-11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EBC83B-905E-4D89-95F8-2C160B082C56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6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988E6C-E870-41EC-B353-395049EEC39E}" type="datetimeFigureOut">
              <a:rPr lang="en-CA" smtClean="0"/>
              <a:pPr/>
              <a:t>2025-09-11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6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6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EBC83B-905E-4D89-95F8-2C160B082C56}" type="slidenum">
              <a:rPr lang="en-CA" smtClean="0"/>
              <a:pPr/>
              <a:t>‹#›</a:t>
            </a:fld>
            <a:endParaRPr lang="en-C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  <p:sldLayoutId id="2147483756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s://uottawa.blackboard.com/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7544" y="735549"/>
            <a:ext cx="8280000" cy="1102519"/>
          </a:xfrm>
        </p:spPr>
        <p:txBody>
          <a:bodyPr>
            <a:normAutofit fontScale="90000"/>
          </a:bodyPr>
          <a:lstStyle/>
          <a:p>
            <a:r>
              <a:rPr lang="en-US" sz="4800" b="1">
                <a:solidFill>
                  <a:schemeClr val="tx2"/>
                </a:solidFill>
              </a:rPr>
              <a:t>Simple </a:t>
            </a:r>
            <a:r>
              <a:rPr lang="en-US" sz="4800" b="1" dirty="0">
                <a:solidFill>
                  <a:schemeClr val="tx2"/>
                </a:solidFill>
              </a:rPr>
              <a:t>Measurements </a:t>
            </a:r>
            <a:br>
              <a:rPr lang="en-US" sz="4800" b="1" dirty="0">
                <a:solidFill>
                  <a:schemeClr val="tx2"/>
                </a:solidFill>
              </a:rPr>
            </a:br>
            <a:r>
              <a:rPr lang="en-US" sz="4800" b="1" dirty="0">
                <a:solidFill>
                  <a:schemeClr val="tx2"/>
                </a:solidFill>
              </a:rPr>
              <a:t>&amp; Free fall</a:t>
            </a:r>
            <a:endParaRPr lang="en-CA" sz="4800" dirty="0">
              <a:solidFill>
                <a:schemeClr val="tx2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139704"/>
            <a:ext cx="6400800" cy="2089398"/>
          </a:xfrm>
        </p:spPr>
        <p:txBody>
          <a:bodyPr>
            <a:normAutofit/>
          </a:bodyPr>
          <a:lstStyle/>
          <a:p>
            <a:r>
              <a:rPr lang="en-CA" dirty="0"/>
              <a:t>1</a:t>
            </a:r>
            <a:r>
              <a:rPr lang="en-CA" baseline="30000" dirty="0"/>
              <a:t>st</a:t>
            </a:r>
            <a:r>
              <a:rPr lang="en-CA" dirty="0"/>
              <a:t> year physics laboratories</a:t>
            </a:r>
          </a:p>
          <a:p>
            <a:endParaRPr lang="en-CA" sz="2400" dirty="0"/>
          </a:p>
          <a:p>
            <a:r>
              <a:rPr lang="en-CA" sz="2400" dirty="0"/>
              <a:t>University of Ottawa</a:t>
            </a:r>
          </a:p>
          <a:p>
            <a:r>
              <a:rPr lang="en-CA" sz="2400" dirty="0">
                <a:hlinkClick r:id="rId2"/>
              </a:rPr>
              <a:t>https://uottawa.brightspace.com/d2l/home</a:t>
            </a:r>
            <a:endParaRPr lang="en-CA" sz="2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0538"/>
            <a:ext cx="8229600" cy="857250"/>
          </a:xfrm>
        </p:spPr>
        <p:txBody>
          <a:bodyPr>
            <a:normAutofit/>
          </a:bodyPr>
          <a:lstStyle/>
          <a:p>
            <a:r>
              <a:rPr lang="en-US" b="1" u="sng" dirty="0">
                <a:solidFill>
                  <a:schemeClr val="tx2"/>
                </a:solidFill>
              </a:rPr>
              <a:t>LAB 1: OBJECTIVES</a:t>
            </a:r>
            <a:endParaRPr lang="en-CA" u="sng" dirty="0">
              <a:solidFill>
                <a:schemeClr val="tx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771550"/>
            <a:ext cx="8229600" cy="4230470"/>
          </a:xfrm>
        </p:spPr>
        <p:txBody>
          <a:bodyPr>
            <a:normAutofit fontScale="62500" lnSpcReduction="20000"/>
          </a:bodyPr>
          <a:lstStyle/>
          <a:p>
            <a:pPr>
              <a:buNone/>
            </a:pPr>
            <a:endParaRPr lang="en-US" dirty="0"/>
          </a:p>
          <a:p>
            <a:r>
              <a:rPr lang="en-US" dirty="0"/>
              <a:t>Part 1: Length measurement</a:t>
            </a:r>
          </a:p>
          <a:p>
            <a:pPr lvl="1"/>
            <a:r>
              <a:rPr lang="en-US" dirty="0"/>
              <a:t>Measure dimensions of objects to calculate their volume and density</a:t>
            </a:r>
          </a:p>
          <a:p>
            <a:pPr lvl="1"/>
            <a:r>
              <a:rPr lang="en-US" dirty="0"/>
              <a:t>Determine material type from a density table</a:t>
            </a:r>
          </a:p>
          <a:p>
            <a:pPr lvl="1"/>
            <a:r>
              <a:rPr lang="en-US" dirty="0"/>
              <a:t>Use uncertainty and perform error calculations</a:t>
            </a:r>
          </a:p>
          <a:p>
            <a:endParaRPr lang="en-US" dirty="0"/>
          </a:p>
          <a:p>
            <a:r>
              <a:rPr lang="en-US" dirty="0"/>
              <a:t>Part 2: Time measurement</a:t>
            </a:r>
          </a:p>
          <a:p>
            <a:pPr lvl="1"/>
            <a:r>
              <a:rPr lang="en-US" dirty="0"/>
              <a:t>Measure the period of oscillation of a mass-spring system</a:t>
            </a:r>
          </a:p>
          <a:p>
            <a:pPr lvl="1"/>
            <a:r>
              <a:rPr lang="en-US" dirty="0"/>
              <a:t>Determine statistical quantities such as average, standard deviation, and standard error</a:t>
            </a:r>
          </a:p>
          <a:p>
            <a:endParaRPr lang="en-US" dirty="0"/>
          </a:p>
          <a:p>
            <a:r>
              <a:rPr lang="en-US" dirty="0"/>
              <a:t>Part 3: Picket fence free-fall</a:t>
            </a:r>
          </a:p>
          <a:p>
            <a:pPr lvl="1"/>
            <a:r>
              <a:rPr lang="en-US" dirty="0"/>
              <a:t>Use automated data acquisition to determine velocity of a free-falling object.</a:t>
            </a:r>
          </a:p>
          <a:p>
            <a:pPr lvl="1"/>
            <a:r>
              <a:rPr lang="en-US" dirty="0"/>
              <a:t>Generate a graph of velocity vs. time for the object and use a linear regression tool to determine the gravitational acceleration constant, </a:t>
            </a:r>
            <a:r>
              <a:rPr lang="en-US" i="1" dirty="0"/>
              <a:t>g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01898073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Shape 23"/>
          <p:cNvSpPr txBox="1">
            <a:spLocks noGrp="1"/>
          </p:cNvSpPr>
          <p:nvPr>
            <p:ph type="title"/>
          </p:nvPr>
        </p:nvSpPr>
        <p:spPr>
          <a:xfrm>
            <a:off x="457200" y="-20538"/>
            <a:ext cx="8229600" cy="85725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buNone/>
            </a:pPr>
            <a:r>
              <a:rPr lang="en" dirty="0">
                <a:solidFill>
                  <a:srgbClr val="1155CC"/>
                </a:solidFill>
                <a:latin typeface="Calibri"/>
                <a:ea typeface="Calibri"/>
                <a:cs typeface="Calibri"/>
                <a:sym typeface="Calibri"/>
              </a:rPr>
              <a:t>Part 1 - Length measurement</a:t>
            </a:r>
          </a:p>
        </p:txBody>
      </p:sp>
      <p:sp>
        <p:nvSpPr>
          <p:cNvPr id="25" name="Shape 25"/>
          <p:cNvSpPr txBox="1"/>
          <p:nvPr/>
        </p:nvSpPr>
        <p:spPr>
          <a:xfrm>
            <a:off x="3935500" y="2845481"/>
            <a:ext cx="1751100" cy="342900"/>
          </a:xfrm>
          <a:prstGeom prst="rect">
            <a:avLst/>
          </a:prstGeom>
          <a:noFill/>
        </p:spPr>
        <p:txBody>
          <a:bodyPr lIns="91425" tIns="91425" rIns="91425" bIns="91425" anchor="t" anchorCtr="0">
            <a:noAutofit/>
          </a:bodyPr>
          <a:lstStyle/>
          <a:p>
            <a:pPr>
              <a:buNone/>
            </a:pPr>
            <a:r>
              <a:rPr lang="en" sz="1800" dirty="0">
                <a:solidFill>
                  <a:schemeClr val="lt1"/>
                </a:solidFill>
              </a:rPr>
              <a:t>Micrometer</a:t>
            </a:r>
          </a:p>
        </p:txBody>
      </p:sp>
      <p:sp>
        <p:nvSpPr>
          <p:cNvPr id="26" name="Shape 26"/>
          <p:cNvSpPr txBox="1"/>
          <p:nvPr/>
        </p:nvSpPr>
        <p:spPr>
          <a:xfrm>
            <a:off x="2417889" y="2571750"/>
            <a:ext cx="1751100" cy="342900"/>
          </a:xfrm>
          <a:prstGeom prst="rect">
            <a:avLst/>
          </a:prstGeom>
          <a:noFill/>
        </p:spPr>
        <p:txBody>
          <a:bodyPr lIns="91425" tIns="91425" rIns="91425" bIns="91425" anchor="t" anchorCtr="0">
            <a:noAutofit/>
          </a:bodyPr>
          <a:lstStyle/>
          <a:p>
            <a:pPr lvl="0" rtl="0">
              <a:buNone/>
            </a:pPr>
            <a:r>
              <a:rPr lang="en" sz="1800">
                <a:solidFill>
                  <a:schemeClr val="lt1"/>
                </a:solidFill>
              </a:rPr>
              <a:t>Meter stick</a:t>
            </a:r>
          </a:p>
        </p:txBody>
      </p:sp>
      <p:sp>
        <p:nvSpPr>
          <p:cNvPr id="27" name="Shape 27"/>
          <p:cNvSpPr txBox="1"/>
          <p:nvPr/>
        </p:nvSpPr>
        <p:spPr>
          <a:xfrm>
            <a:off x="1678325" y="3515457"/>
            <a:ext cx="1751100" cy="342900"/>
          </a:xfrm>
          <a:prstGeom prst="rect">
            <a:avLst/>
          </a:prstGeom>
          <a:noFill/>
        </p:spPr>
        <p:txBody>
          <a:bodyPr lIns="91425" tIns="91425" rIns="91425" bIns="91425" anchor="t" anchorCtr="0">
            <a:noAutofit/>
          </a:bodyPr>
          <a:lstStyle/>
          <a:p>
            <a:pPr lvl="0" rtl="0">
              <a:buNone/>
            </a:pPr>
            <a:r>
              <a:rPr lang="en" sz="1800">
                <a:solidFill>
                  <a:schemeClr val="lt1"/>
                </a:solidFill>
              </a:rPr>
              <a:t>Vernier caliper </a:t>
            </a:r>
          </a:p>
        </p:txBody>
      </p:sp>
      <p:sp>
        <p:nvSpPr>
          <p:cNvPr id="28" name="Shape 28"/>
          <p:cNvSpPr txBox="1"/>
          <p:nvPr/>
        </p:nvSpPr>
        <p:spPr>
          <a:xfrm>
            <a:off x="609603" y="699542"/>
            <a:ext cx="3860999" cy="429299"/>
          </a:xfrm>
          <a:prstGeom prst="rect">
            <a:avLst/>
          </a:prstGeom>
          <a:noFill/>
        </p:spPr>
        <p:txBody>
          <a:bodyPr lIns="91425" tIns="91425" rIns="91425" bIns="91425" anchor="t" anchorCtr="0">
            <a:noAutofit/>
          </a:bodyPr>
          <a:lstStyle/>
          <a:p>
            <a:pPr lvl="0" rtl="0">
              <a:buNone/>
            </a:pPr>
            <a:r>
              <a:rPr lang="en" sz="1800" dirty="0">
                <a:latin typeface="Calibri"/>
                <a:ea typeface="Calibri"/>
                <a:cs typeface="Calibri"/>
                <a:sym typeface="Calibri"/>
              </a:rPr>
              <a:t>The objects and instruments:</a:t>
            </a:r>
          </a:p>
        </p:txBody>
      </p:sp>
      <p:sp>
        <p:nvSpPr>
          <p:cNvPr id="14" name="Shape 25"/>
          <p:cNvSpPr txBox="1"/>
          <p:nvPr/>
        </p:nvSpPr>
        <p:spPr>
          <a:xfrm>
            <a:off x="5154238" y="2499742"/>
            <a:ext cx="1447190" cy="377851"/>
          </a:xfrm>
          <a:prstGeom prst="rect">
            <a:avLst/>
          </a:prstGeom>
          <a:noFill/>
        </p:spPr>
        <p:txBody>
          <a:bodyPr lIns="91425" tIns="91425" rIns="91425" bIns="91425" anchor="t" anchorCtr="0">
            <a:noAutofit/>
          </a:bodyPr>
          <a:lstStyle/>
          <a:p>
            <a:pPr>
              <a:buNone/>
            </a:pPr>
            <a:r>
              <a:rPr lang="en" sz="1800" dirty="0">
                <a:solidFill>
                  <a:schemeClr val="lt1"/>
                </a:solidFill>
              </a:rPr>
              <a:t>Micrometer</a:t>
            </a:r>
          </a:p>
        </p:txBody>
      </p:sp>
      <p:sp>
        <p:nvSpPr>
          <p:cNvPr id="15" name="Shape 26"/>
          <p:cNvSpPr txBox="1"/>
          <p:nvPr/>
        </p:nvSpPr>
        <p:spPr>
          <a:xfrm>
            <a:off x="3636627" y="2265907"/>
            <a:ext cx="1447190" cy="377851"/>
          </a:xfrm>
          <a:prstGeom prst="rect">
            <a:avLst/>
          </a:prstGeom>
          <a:noFill/>
        </p:spPr>
        <p:txBody>
          <a:bodyPr lIns="91425" tIns="91425" rIns="91425" bIns="91425" anchor="t" anchorCtr="0">
            <a:noAutofit/>
          </a:bodyPr>
          <a:lstStyle/>
          <a:p>
            <a:pPr lvl="0" rtl="0">
              <a:buNone/>
            </a:pPr>
            <a:r>
              <a:rPr lang="en" sz="1800" dirty="0">
                <a:solidFill>
                  <a:schemeClr val="lt1"/>
                </a:solidFill>
              </a:rPr>
              <a:t>Meter stick</a:t>
            </a:r>
          </a:p>
        </p:txBody>
      </p:sp>
      <p:sp>
        <p:nvSpPr>
          <p:cNvPr id="16" name="Shape 27"/>
          <p:cNvSpPr txBox="1"/>
          <p:nvPr/>
        </p:nvSpPr>
        <p:spPr>
          <a:xfrm>
            <a:off x="3196818" y="3291830"/>
            <a:ext cx="1614232" cy="377851"/>
          </a:xfrm>
          <a:prstGeom prst="rect">
            <a:avLst/>
          </a:prstGeom>
          <a:noFill/>
        </p:spPr>
        <p:txBody>
          <a:bodyPr lIns="91425" tIns="91425" rIns="91425" bIns="91425" anchor="t" anchorCtr="0">
            <a:noAutofit/>
          </a:bodyPr>
          <a:lstStyle/>
          <a:p>
            <a:pPr lvl="0" rtl="0">
              <a:buNone/>
            </a:pPr>
            <a:r>
              <a:rPr lang="en" sz="1800" dirty="0">
                <a:solidFill>
                  <a:schemeClr val="lt1"/>
                </a:solidFill>
              </a:rPr>
              <a:t>Vernier caliper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35696" y="1142592"/>
            <a:ext cx="7184904" cy="38713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5835690"/>
      </p:ext>
    </p:extLst>
  </p:cSld>
  <p:clrMapOvr>
    <a:masterClrMapping/>
  </p:clrMapOvr>
  <p:transition spd="slow">
    <p:cut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 txBox="1">
            <a:spLocks noGrp="1"/>
          </p:cNvSpPr>
          <p:nvPr>
            <p:ph type="title"/>
          </p:nvPr>
        </p:nvSpPr>
        <p:spPr>
          <a:xfrm>
            <a:off x="457200" y="91678"/>
            <a:ext cx="8229600" cy="85725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buNone/>
            </a:pPr>
            <a:r>
              <a:rPr lang="en">
                <a:solidFill>
                  <a:srgbClr val="1155CC"/>
                </a:solidFill>
                <a:latin typeface="Calibri"/>
                <a:ea typeface="Calibri"/>
                <a:cs typeface="Calibri"/>
                <a:sym typeface="Calibri"/>
              </a:rPr>
              <a:t>Part 2 - Time measurement</a:t>
            </a:r>
          </a:p>
        </p:txBody>
      </p:sp>
      <p:sp>
        <p:nvSpPr>
          <p:cNvPr id="43" name="Shape 43"/>
          <p:cNvSpPr txBox="1"/>
          <p:nvPr/>
        </p:nvSpPr>
        <p:spPr>
          <a:xfrm>
            <a:off x="609603" y="1063231"/>
            <a:ext cx="2666253" cy="3884783"/>
          </a:xfrm>
          <a:prstGeom prst="rect">
            <a:avLst/>
          </a:prstGeom>
          <a:noFill/>
        </p:spPr>
        <p:txBody>
          <a:bodyPr lIns="91425" tIns="91425" rIns="91425" bIns="91425" anchor="t" anchorCtr="0">
            <a:noAutofit/>
          </a:bodyPr>
          <a:lstStyle/>
          <a:p>
            <a:pPr lvl="0" rtl="0">
              <a:buNone/>
            </a:pPr>
            <a:r>
              <a:rPr lang="en" sz="1800" dirty="0">
                <a:latin typeface="Calibri"/>
                <a:ea typeface="Calibri"/>
                <a:cs typeface="Calibri"/>
                <a:sym typeface="Calibri"/>
              </a:rPr>
              <a:t>The mass-spring system:</a:t>
            </a:r>
          </a:p>
          <a:p>
            <a:pPr lvl="0" rtl="0">
              <a:buNone/>
            </a:pPr>
            <a:endParaRPr lang="en" dirty="0">
              <a:latin typeface="Calibri"/>
              <a:ea typeface="Calibri"/>
              <a:cs typeface="Calibri"/>
              <a:sym typeface="Calibri"/>
            </a:endParaRPr>
          </a:p>
          <a:p>
            <a:pPr lvl="0" rtl="0">
              <a:buNone/>
            </a:pPr>
            <a:r>
              <a:rPr lang="en" dirty="0">
                <a:latin typeface="Calibri"/>
                <a:ea typeface="Calibri"/>
                <a:cs typeface="Calibri"/>
                <a:sym typeface="Calibri"/>
              </a:rPr>
              <a:t>Record the period of oscillation for the 200 g mass on the spring.</a:t>
            </a:r>
            <a:endParaRPr lang="en" sz="1800" dirty="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" name="Shape 44"/>
          <p:cNvSpPr/>
          <p:nvPr/>
        </p:nvSpPr>
        <p:spPr>
          <a:xfrm>
            <a:off x="3493154" y="1016267"/>
            <a:ext cx="2735030" cy="4087416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en-CA"/>
          </a:p>
        </p:txBody>
      </p:sp>
      <p:sp>
        <p:nvSpPr>
          <p:cNvPr id="12" name="Shape 45"/>
          <p:cNvSpPr txBox="1"/>
          <p:nvPr/>
        </p:nvSpPr>
        <p:spPr>
          <a:xfrm>
            <a:off x="7192889" y="4370462"/>
            <a:ext cx="1751100" cy="457200"/>
          </a:xfrm>
          <a:prstGeom prst="rect">
            <a:avLst/>
          </a:prstGeom>
          <a:noFill/>
        </p:spPr>
        <p:txBody>
          <a:bodyPr lIns="91425" tIns="91425" rIns="91425" bIns="91425" anchor="t" anchorCtr="0">
            <a:noAutofit/>
          </a:bodyPr>
          <a:lstStyle/>
          <a:p>
            <a:pPr lvl="0" rtl="0">
              <a:buNone/>
            </a:pPr>
            <a:r>
              <a:rPr lang="en" sz="1800">
                <a:solidFill>
                  <a:srgbClr val="FF0000"/>
                </a:solidFill>
              </a:rPr>
              <a:t>Stopwatch</a:t>
            </a:r>
          </a:p>
        </p:txBody>
      </p:sp>
      <p:cxnSp>
        <p:nvCxnSpPr>
          <p:cNvPr id="13" name="Shape 46"/>
          <p:cNvCxnSpPr/>
          <p:nvPr/>
        </p:nvCxnSpPr>
        <p:spPr>
          <a:xfrm flipH="1">
            <a:off x="5532399" y="4599067"/>
            <a:ext cx="1660499" cy="8399"/>
          </a:xfrm>
          <a:prstGeom prst="straightConnector1">
            <a:avLst/>
          </a:prstGeom>
          <a:noFill/>
          <a:ln w="28575" cap="flat">
            <a:solidFill>
              <a:srgbClr val="FF0000"/>
            </a:solidFill>
            <a:prstDash val="solid"/>
            <a:round/>
            <a:headEnd type="none" w="lg" len="lg"/>
            <a:tailEnd type="triangle" w="lg" len="lg"/>
          </a:ln>
        </p:spPr>
      </p:cxnSp>
      <p:sp>
        <p:nvSpPr>
          <p:cNvPr id="14" name="Shape 47"/>
          <p:cNvSpPr txBox="1"/>
          <p:nvPr/>
        </p:nvSpPr>
        <p:spPr>
          <a:xfrm>
            <a:off x="7192889" y="2427734"/>
            <a:ext cx="1751100" cy="457200"/>
          </a:xfrm>
          <a:prstGeom prst="rect">
            <a:avLst/>
          </a:prstGeom>
          <a:noFill/>
        </p:spPr>
        <p:txBody>
          <a:bodyPr lIns="91425" tIns="91425" rIns="91425" bIns="91425" anchor="t" anchorCtr="0">
            <a:noAutofit/>
          </a:bodyPr>
          <a:lstStyle/>
          <a:p>
            <a:pPr lvl="0" rtl="0">
              <a:buNone/>
            </a:pPr>
            <a:r>
              <a:rPr lang="en" sz="1800" dirty="0">
                <a:solidFill>
                  <a:srgbClr val="FF0000"/>
                </a:solidFill>
              </a:rPr>
              <a:t>Spring</a:t>
            </a:r>
          </a:p>
        </p:txBody>
      </p:sp>
      <p:cxnSp>
        <p:nvCxnSpPr>
          <p:cNvPr id="15" name="Shape 48"/>
          <p:cNvCxnSpPr/>
          <p:nvPr/>
        </p:nvCxnSpPr>
        <p:spPr>
          <a:xfrm rot="10800000">
            <a:off x="5413289" y="2651236"/>
            <a:ext cx="1779600" cy="5100"/>
          </a:xfrm>
          <a:prstGeom prst="straightConnector1">
            <a:avLst/>
          </a:prstGeom>
          <a:noFill/>
          <a:ln w="28575" cap="flat">
            <a:solidFill>
              <a:srgbClr val="FF0000"/>
            </a:solidFill>
            <a:prstDash val="solid"/>
            <a:round/>
            <a:headEnd type="none" w="lg" len="lg"/>
            <a:tailEnd type="triangle" w="lg" len="lg"/>
          </a:ln>
        </p:spPr>
      </p:cxnSp>
      <p:sp>
        <p:nvSpPr>
          <p:cNvPr id="16" name="Shape 49"/>
          <p:cNvSpPr txBox="1"/>
          <p:nvPr/>
        </p:nvSpPr>
        <p:spPr>
          <a:xfrm>
            <a:off x="7192889" y="3554710"/>
            <a:ext cx="1751100" cy="457200"/>
          </a:xfrm>
          <a:prstGeom prst="rect">
            <a:avLst/>
          </a:prstGeom>
          <a:noFill/>
        </p:spPr>
        <p:txBody>
          <a:bodyPr lIns="91425" tIns="91425" rIns="91425" bIns="91425" anchor="t" anchorCtr="0">
            <a:noAutofit/>
          </a:bodyPr>
          <a:lstStyle/>
          <a:p>
            <a:pPr lvl="0" rtl="0">
              <a:buNone/>
            </a:pPr>
            <a:r>
              <a:rPr lang="en" sz="1800">
                <a:solidFill>
                  <a:srgbClr val="FF0000"/>
                </a:solidFill>
              </a:rPr>
              <a:t>Mass (200 g)</a:t>
            </a:r>
          </a:p>
        </p:txBody>
      </p:sp>
      <p:cxnSp>
        <p:nvCxnSpPr>
          <p:cNvPr id="17" name="Shape 50"/>
          <p:cNvCxnSpPr/>
          <p:nvPr/>
        </p:nvCxnSpPr>
        <p:spPr>
          <a:xfrm rot="10800000">
            <a:off x="5413289" y="3778212"/>
            <a:ext cx="1779600" cy="5100"/>
          </a:xfrm>
          <a:prstGeom prst="straightConnector1">
            <a:avLst/>
          </a:prstGeom>
          <a:noFill/>
          <a:ln w="28575" cap="flat">
            <a:solidFill>
              <a:srgbClr val="FF0000"/>
            </a:solidFill>
            <a:prstDash val="solid"/>
            <a:round/>
            <a:headEnd type="none" w="lg" len="lg"/>
            <a:tailEnd type="triangle" w="lg" len="lg"/>
          </a:ln>
        </p:spPr>
      </p:cxnSp>
    </p:spTree>
    <p:extLst>
      <p:ext uri="{BB962C8B-B14F-4D97-AF65-F5344CB8AC3E}">
        <p14:creationId xmlns:p14="http://schemas.microsoft.com/office/powerpoint/2010/main" val="507054859"/>
      </p:ext>
    </p:extLst>
  </p:cSld>
  <p:clrMapOvr>
    <a:masterClrMapping/>
  </p:clrMapOvr>
  <p:transition spd="slow">
    <p:cut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Shape 55"/>
          <p:cNvSpPr txBox="1">
            <a:spLocks noGrp="1"/>
          </p:cNvSpPr>
          <p:nvPr>
            <p:ph type="title"/>
          </p:nvPr>
        </p:nvSpPr>
        <p:spPr>
          <a:xfrm>
            <a:off x="457200" y="91678"/>
            <a:ext cx="8229600" cy="85725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buNone/>
            </a:pPr>
            <a:r>
              <a:rPr lang="en">
                <a:solidFill>
                  <a:srgbClr val="1155CC"/>
                </a:solidFill>
                <a:latin typeface="Calibri"/>
                <a:ea typeface="Calibri"/>
                <a:cs typeface="Calibri"/>
                <a:sym typeface="Calibri"/>
              </a:rPr>
              <a:t>Part 3 - Picket fence free fall</a:t>
            </a:r>
          </a:p>
        </p:txBody>
      </p:sp>
      <p:sp>
        <p:nvSpPr>
          <p:cNvPr id="56" name="Shape 56"/>
          <p:cNvSpPr txBox="1"/>
          <p:nvPr/>
        </p:nvSpPr>
        <p:spPr>
          <a:xfrm>
            <a:off x="314426" y="1063231"/>
            <a:ext cx="2304256" cy="3596751"/>
          </a:xfrm>
          <a:prstGeom prst="rect">
            <a:avLst/>
          </a:prstGeom>
          <a:noFill/>
        </p:spPr>
        <p:txBody>
          <a:bodyPr lIns="91425" tIns="91425" rIns="91425" bIns="91425" anchor="t" anchorCtr="0">
            <a:noAutofit/>
          </a:bodyPr>
          <a:lstStyle/>
          <a:p>
            <a:pPr lvl="0" rtl="0">
              <a:buNone/>
            </a:pPr>
            <a:r>
              <a:rPr lang="en" sz="1800" dirty="0">
                <a:latin typeface="Calibri"/>
                <a:ea typeface="Calibri"/>
                <a:cs typeface="Calibri"/>
                <a:sym typeface="Calibri"/>
              </a:rPr>
              <a:t>The setup:</a:t>
            </a:r>
          </a:p>
          <a:p>
            <a:pPr lvl="0" rtl="0">
              <a:buNone/>
            </a:pPr>
            <a:endParaRPr lang="en" dirty="0">
              <a:latin typeface="Calibri"/>
              <a:ea typeface="Calibri"/>
              <a:cs typeface="Calibri"/>
              <a:sym typeface="Calibri"/>
            </a:endParaRPr>
          </a:p>
          <a:p>
            <a:pPr lvl="0" rtl="0">
              <a:buNone/>
            </a:pPr>
            <a:r>
              <a:rPr lang="en" dirty="0">
                <a:latin typeface="Calibri"/>
                <a:ea typeface="Calibri"/>
                <a:cs typeface="Calibri"/>
                <a:sym typeface="Calibri"/>
              </a:rPr>
              <a:t>Record velocity and time data for the picket fence falling through the photogate.</a:t>
            </a:r>
            <a:endParaRPr lang="en" sz="1800" dirty="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" name="Shape 57"/>
          <p:cNvSpPr/>
          <p:nvPr/>
        </p:nvSpPr>
        <p:spPr>
          <a:xfrm>
            <a:off x="2917090" y="987574"/>
            <a:ext cx="2735030" cy="4087416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en-CA"/>
          </a:p>
        </p:txBody>
      </p:sp>
      <p:sp>
        <p:nvSpPr>
          <p:cNvPr id="12" name="Shape 58"/>
          <p:cNvSpPr txBox="1"/>
          <p:nvPr/>
        </p:nvSpPr>
        <p:spPr>
          <a:xfrm>
            <a:off x="6495617" y="4371950"/>
            <a:ext cx="1751100" cy="457200"/>
          </a:xfrm>
          <a:prstGeom prst="rect">
            <a:avLst/>
          </a:prstGeom>
          <a:noFill/>
        </p:spPr>
        <p:txBody>
          <a:bodyPr lIns="91425" tIns="91425" rIns="91425" bIns="91425" anchor="t" anchorCtr="0">
            <a:noAutofit/>
          </a:bodyPr>
          <a:lstStyle/>
          <a:p>
            <a:pPr lvl="0" rtl="0">
              <a:buNone/>
            </a:pPr>
            <a:r>
              <a:rPr lang="en" sz="1800" dirty="0">
                <a:solidFill>
                  <a:srgbClr val="FF0000"/>
                </a:solidFill>
              </a:rPr>
              <a:t>Picket fence</a:t>
            </a:r>
          </a:p>
        </p:txBody>
      </p:sp>
      <p:sp>
        <p:nvSpPr>
          <p:cNvPr id="13" name="Shape 59"/>
          <p:cNvSpPr txBox="1"/>
          <p:nvPr/>
        </p:nvSpPr>
        <p:spPr>
          <a:xfrm>
            <a:off x="6495616" y="3363838"/>
            <a:ext cx="1751100" cy="457200"/>
          </a:xfrm>
          <a:prstGeom prst="rect">
            <a:avLst/>
          </a:prstGeom>
          <a:noFill/>
        </p:spPr>
        <p:txBody>
          <a:bodyPr lIns="91425" tIns="91425" rIns="91425" bIns="91425" anchor="t" anchorCtr="0">
            <a:noAutofit/>
          </a:bodyPr>
          <a:lstStyle/>
          <a:p>
            <a:pPr lvl="0" rtl="0">
              <a:buNone/>
            </a:pPr>
            <a:r>
              <a:rPr lang="en" sz="1800">
                <a:solidFill>
                  <a:srgbClr val="FF0000"/>
                </a:solidFill>
              </a:rPr>
              <a:t>Foam mat</a:t>
            </a:r>
          </a:p>
        </p:txBody>
      </p:sp>
      <p:sp>
        <p:nvSpPr>
          <p:cNvPr id="14" name="Shape 60"/>
          <p:cNvSpPr txBox="1"/>
          <p:nvPr/>
        </p:nvSpPr>
        <p:spPr>
          <a:xfrm>
            <a:off x="6495616" y="1419622"/>
            <a:ext cx="1751100" cy="457200"/>
          </a:xfrm>
          <a:prstGeom prst="rect">
            <a:avLst/>
          </a:prstGeom>
          <a:noFill/>
        </p:spPr>
        <p:txBody>
          <a:bodyPr lIns="91425" tIns="91425" rIns="91425" bIns="91425" anchor="t" anchorCtr="0">
            <a:noAutofit/>
          </a:bodyPr>
          <a:lstStyle/>
          <a:p>
            <a:pPr lvl="0" rtl="0">
              <a:buNone/>
            </a:pPr>
            <a:r>
              <a:rPr lang="en" sz="1800" dirty="0">
                <a:solidFill>
                  <a:srgbClr val="FF0000"/>
                </a:solidFill>
              </a:rPr>
              <a:t>Photogate</a:t>
            </a:r>
          </a:p>
        </p:txBody>
      </p:sp>
      <p:cxnSp>
        <p:nvCxnSpPr>
          <p:cNvPr id="15" name="Shape 61"/>
          <p:cNvCxnSpPr>
            <a:stCxn id="14" idx="1"/>
          </p:cNvCxnSpPr>
          <p:nvPr/>
        </p:nvCxnSpPr>
        <p:spPr>
          <a:xfrm rot="10800000">
            <a:off x="4716016" y="1643126"/>
            <a:ext cx="1779600" cy="5100"/>
          </a:xfrm>
          <a:prstGeom prst="straightConnector1">
            <a:avLst/>
          </a:prstGeom>
          <a:noFill/>
          <a:ln w="28575" cap="flat">
            <a:solidFill>
              <a:srgbClr val="FF0000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16" name="Shape 62"/>
          <p:cNvCxnSpPr/>
          <p:nvPr/>
        </p:nvCxnSpPr>
        <p:spPr>
          <a:xfrm rot="10800000">
            <a:off x="4716016" y="3596946"/>
            <a:ext cx="1779600" cy="5100"/>
          </a:xfrm>
          <a:prstGeom prst="straightConnector1">
            <a:avLst/>
          </a:prstGeom>
          <a:noFill/>
          <a:ln w="28575" cap="flat">
            <a:solidFill>
              <a:srgbClr val="FF0000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17" name="Shape 63"/>
          <p:cNvCxnSpPr/>
          <p:nvPr/>
        </p:nvCxnSpPr>
        <p:spPr>
          <a:xfrm rot="10800000">
            <a:off x="4716017" y="4595452"/>
            <a:ext cx="1779600" cy="5100"/>
          </a:xfrm>
          <a:prstGeom prst="straightConnector1">
            <a:avLst/>
          </a:prstGeom>
          <a:noFill/>
          <a:ln w="28575" cap="flat">
            <a:solidFill>
              <a:srgbClr val="FF0000"/>
            </a:solidFill>
            <a:prstDash val="solid"/>
            <a:round/>
            <a:headEnd type="none" w="lg" len="lg"/>
            <a:tailEnd type="triangle" w="lg" len="lg"/>
          </a:ln>
        </p:spPr>
      </p:cxnSp>
    </p:spTree>
    <p:extLst>
      <p:ext uri="{BB962C8B-B14F-4D97-AF65-F5344CB8AC3E}">
        <p14:creationId xmlns:p14="http://schemas.microsoft.com/office/powerpoint/2010/main" val="573748118"/>
      </p:ext>
    </p:extLst>
  </p:cSld>
  <p:clrMapOvr>
    <a:masterClrMapping/>
  </p:clrMapOvr>
  <p:transition spd="slow">
    <p:cut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0538"/>
            <a:ext cx="8229600" cy="857250"/>
          </a:xfrm>
        </p:spPr>
        <p:txBody>
          <a:bodyPr>
            <a:normAutofit/>
          </a:bodyPr>
          <a:lstStyle/>
          <a:p>
            <a:r>
              <a:rPr lang="en-US" b="1" u="sng" dirty="0">
                <a:solidFill>
                  <a:schemeClr val="tx2"/>
                </a:solidFill>
              </a:rPr>
              <a:t>CLEAN UP</a:t>
            </a:r>
            <a:endParaRPr lang="en-CA" u="sng" dirty="0">
              <a:solidFill>
                <a:schemeClr val="tx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504" y="843558"/>
            <a:ext cx="8928992" cy="3942438"/>
          </a:xfrm>
        </p:spPr>
        <p:txBody>
          <a:bodyPr>
            <a:normAutofit fontScale="92500" lnSpcReduction="10000"/>
          </a:bodyPr>
          <a:lstStyle/>
          <a:p>
            <a:r>
              <a:rPr lang="en-CA" dirty="0"/>
              <a:t>Turn off the computer. </a:t>
            </a:r>
            <a:br>
              <a:rPr lang="en-CA" dirty="0"/>
            </a:br>
            <a:r>
              <a:rPr lang="en-CA" b="1" dirty="0">
                <a:solidFill>
                  <a:srgbClr val="FF0000"/>
                </a:solidFill>
              </a:rPr>
              <a:t>Don’t forget to pick up your USB key if you used one!</a:t>
            </a:r>
            <a:endParaRPr lang="en-US" b="1" dirty="0">
              <a:solidFill>
                <a:srgbClr val="FF0000"/>
              </a:solidFill>
            </a:endParaRPr>
          </a:p>
          <a:p>
            <a:r>
              <a:rPr lang="en-CA" dirty="0"/>
              <a:t>Put back the objects and measuring instruments all together neatly on your table. </a:t>
            </a:r>
          </a:p>
          <a:p>
            <a:r>
              <a:rPr lang="en-CA" dirty="0"/>
              <a:t>Recycle scrap paper and throw away any garbage. Leave your station as clean as you can.</a:t>
            </a:r>
          </a:p>
          <a:p>
            <a:r>
              <a:rPr lang="en-CA" dirty="0"/>
              <a:t>Push back the monitor, keyboard and mouse. Also please push your chairs back under the table.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978663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831" y="-20538"/>
            <a:ext cx="3347049" cy="857250"/>
          </a:xfrm>
        </p:spPr>
        <p:txBody>
          <a:bodyPr>
            <a:normAutofit/>
          </a:bodyPr>
          <a:lstStyle/>
          <a:p>
            <a:pPr algn="l"/>
            <a:r>
              <a:rPr lang="en-US" sz="3600" b="1" u="sng" dirty="0">
                <a:solidFill>
                  <a:schemeClr val="tx2"/>
                </a:solidFill>
              </a:rPr>
              <a:t>DUE DATE</a:t>
            </a:r>
            <a:endParaRPr lang="en-CA" sz="3600" u="sng" dirty="0">
              <a:solidFill>
                <a:schemeClr val="tx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64496" y="771550"/>
            <a:ext cx="4716016" cy="93610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200" dirty="0"/>
              <a:t>Do the 4 tests in Exp. 0 folder before the due date!</a:t>
            </a:r>
            <a:endParaRPr lang="en-US" sz="1800" dirty="0"/>
          </a:p>
        </p:txBody>
      </p:sp>
      <p:sp>
        <p:nvSpPr>
          <p:cNvPr id="4" name="TextBox 3"/>
          <p:cNvSpPr txBox="1"/>
          <p:nvPr/>
        </p:nvSpPr>
        <p:spPr>
          <a:xfrm>
            <a:off x="72008" y="906274"/>
            <a:ext cx="428396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The report is due in one week before 5 pm (for fall/winter). </a:t>
            </a:r>
            <a:r>
              <a:rPr lang="en-US"/>
              <a:t>(Spring: 4:00 pm!)</a:t>
            </a:r>
            <a:endParaRPr lang="en-US" dirty="0"/>
          </a:p>
          <a:p>
            <a:endParaRPr lang="en-US" dirty="0"/>
          </a:p>
          <a:p>
            <a:r>
              <a:rPr lang="en-US" dirty="0"/>
              <a:t>Please drop off your report in the LAB </a:t>
            </a:r>
            <a:r>
              <a:rPr lang="en-US" dirty="0" err="1"/>
              <a:t>dropoff</a:t>
            </a:r>
            <a:r>
              <a:rPr lang="en-US" dirty="0"/>
              <a:t> box located in the central corridor of STEM 3</a:t>
            </a:r>
            <a:r>
              <a:rPr lang="en-US" baseline="30000" dirty="0"/>
              <a:t>rd</a:t>
            </a:r>
            <a:r>
              <a:rPr lang="en-US" dirty="0"/>
              <a:t> floor, south tower.</a:t>
            </a: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4464496" y="2004041"/>
            <a:ext cx="4716016" cy="1913944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1" indent="0">
              <a:buFont typeface="Arial" pitchFamily="34" charset="0"/>
              <a:buNone/>
            </a:pPr>
            <a:endParaRPr lang="en-US" sz="2200" dirty="0"/>
          </a:p>
          <a:p>
            <a:pPr marL="0" indent="0">
              <a:buNone/>
            </a:pPr>
            <a:r>
              <a:rPr lang="en-US" sz="2200" dirty="0"/>
              <a:t>Don’t forget to do your pre-lab for Exp. 2! </a:t>
            </a:r>
            <a:br>
              <a:rPr lang="en-US" sz="2200" dirty="0"/>
            </a:br>
            <a:r>
              <a:rPr lang="en-CA" sz="2200" dirty="0">
                <a:solidFill>
                  <a:srgbClr val="FF0000"/>
                </a:solidFill>
              </a:rPr>
              <a:t>Don’t wait until the last  minute, there will be no extension for students experiencing technical problems a few minutes before the deadline!! </a:t>
            </a:r>
          </a:p>
          <a:p>
            <a:endParaRPr lang="en-US" sz="2200" dirty="0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4465311" y="-20538"/>
            <a:ext cx="4355161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600" b="1" u="sng" dirty="0">
                <a:solidFill>
                  <a:schemeClr val="tx2"/>
                </a:solidFill>
              </a:rPr>
              <a:t>REMINDER: TESTS!</a:t>
            </a:r>
            <a:endParaRPr lang="en-CA" sz="3600" u="sng" dirty="0">
              <a:solidFill>
                <a:schemeClr val="tx2"/>
              </a:solidFill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4465311" y="1498477"/>
            <a:ext cx="3347049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600" b="1" u="sng" dirty="0">
                <a:solidFill>
                  <a:schemeClr val="tx2"/>
                </a:solidFill>
              </a:rPr>
              <a:t>PRE-LAB</a:t>
            </a:r>
            <a:endParaRPr lang="en-CA" sz="3600" u="sng" dirty="0">
              <a:solidFill>
                <a:schemeClr val="tx2"/>
              </a:solidFill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4283968" y="0"/>
            <a:ext cx="0" cy="514350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4283968" y="1635646"/>
            <a:ext cx="4860032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4283968" y="3867894"/>
            <a:ext cx="4860032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itle 1"/>
          <p:cNvSpPr txBox="1">
            <a:spLocks/>
          </p:cNvSpPr>
          <p:nvPr/>
        </p:nvSpPr>
        <p:spPr>
          <a:xfrm>
            <a:off x="4465311" y="3730724"/>
            <a:ext cx="3347049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600" b="1" u="sng" dirty="0">
                <a:solidFill>
                  <a:schemeClr val="tx2"/>
                </a:solidFill>
              </a:rPr>
              <a:t>NEXT LAB</a:t>
            </a:r>
            <a:endParaRPr lang="en-CA" sz="3600" u="sng" dirty="0">
              <a:solidFill>
                <a:schemeClr val="tx2"/>
              </a:solidFill>
            </a:endParaRPr>
          </a:p>
        </p:txBody>
      </p:sp>
      <p:sp>
        <p:nvSpPr>
          <p:cNvPr id="14" name="Content Placeholder 2"/>
          <p:cNvSpPr txBox="1">
            <a:spLocks/>
          </p:cNvSpPr>
          <p:nvPr/>
        </p:nvSpPr>
        <p:spPr>
          <a:xfrm>
            <a:off x="4464496" y="4443958"/>
            <a:ext cx="4716016" cy="69954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800" dirty="0"/>
              <a:t>Your next lab is not a take-home! It will be due at the end of the lab session!</a:t>
            </a:r>
          </a:p>
        </p:txBody>
      </p:sp>
    </p:spTree>
    <p:extLst>
      <p:ext uri="{BB962C8B-B14F-4D97-AF65-F5344CB8AC3E}">
        <p14:creationId xmlns:p14="http://schemas.microsoft.com/office/powerpoint/2010/main" val="32227900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0538"/>
            <a:ext cx="8229600" cy="857250"/>
          </a:xfrm>
        </p:spPr>
        <p:txBody>
          <a:bodyPr>
            <a:normAutofit/>
          </a:bodyPr>
          <a:lstStyle/>
          <a:p>
            <a:r>
              <a:rPr lang="en-US" b="1" u="sng" dirty="0">
                <a:solidFill>
                  <a:schemeClr val="tx2"/>
                </a:solidFill>
              </a:rPr>
              <a:t>SIMPLE MEASUREMENTS</a:t>
            </a:r>
            <a:endParaRPr lang="en-CA" u="sng" dirty="0">
              <a:solidFill>
                <a:schemeClr val="tx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97565"/>
            <a:ext cx="8229600" cy="3996444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en-US" dirty="0"/>
              <a:t>The TA will go over the following tutorials.</a:t>
            </a:r>
          </a:p>
          <a:p>
            <a:r>
              <a:rPr lang="en-US" dirty="0"/>
              <a:t>Error calculations </a:t>
            </a:r>
          </a:p>
          <a:p>
            <a:pPr lvl="1"/>
            <a:r>
              <a:rPr lang="en-US" dirty="0"/>
              <a:t>There is a test on error calculations on the lab website.</a:t>
            </a:r>
          </a:p>
          <a:p>
            <a:pPr lvl="1"/>
            <a:r>
              <a:rPr lang="en-US" dirty="0"/>
              <a:t>You may complete the test as many times as you want until the deadline.  Only your highest mark will be recorded. </a:t>
            </a:r>
          </a:p>
          <a:p>
            <a:pPr lvl="1"/>
            <a:endParaRPr lang="en-US" dirty="0"/>
          </a:p>
          <a:p>
            <a:r>
              <a:rPr lang="en-US" dirty="0"/>
              <a:t>How to use the following instruments:</a:t>
            </a:r>
          </a:p>
          <a:p>
            <a:pPr lvl="1"/>
            <a:r>
              <a:rPr lang="en-US" dirty="0"/>
              <a:t>Meter stick</a:t>
            </a:r>
          </a:p>
          <a:p>
            <a:pPr lvl="1"/>
            <a:r>
              <a:rPr lang="en-US" dirty="0" err="1"/>
              <a:t>Vernier</a:t>
            </a:r>
            <a:r>
              <a:rPr lang="en-US" dirty="0"/>
              <a:t> caliper</a:t>
            </a:r>
          </a:p>
          <a:p>
            <a:pPr lvl="1"/>
            <a:endParaRPr lang="en-US" dirty="0"/>
          </a:p>
          <a:p>
            <a:r>
              <a:rPr lang="en-US" dirty="0"/>
              <a:t>Rounding and significant figures.</a:t>
            </a:r>
            <a:endParaRPr lang="en-CA" dirty="0">
              <a:solidFill>
                <a:schemeClr val="accent2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0538"/>
            <a:ext cx="8229600" cy="857250"/>
          </a:xfrm>
        </p:spPr>
        <p:txBody>
          <a:bodyPr>
            <a:normAutofit/>
          </a:bodyPr>
          <a:lstStyle/>
          <a:p>
            <a:r>
              <a:rPr lang="en-US" b="1" u="sng" dirty="0">
                <a:solidFill>
                  <a:schemeClr val="tx2"/>
                </a:solidFill>
              </a:rPr>
              <a:t>ERROR CALCULATIONS</a:t>
            </a:r>
            <a:endParaRPr lang="en-CA" u="sng" dirty="0">
              <a:solidFill>
                <a:schemeClr val="tx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4008" y="4803998"/>
            <a:ext cx="4824536" cy="360040"/>
          </a:xfrm>
        </p:spPr>
        <p:txBody>
          <a:bodyPr>
            <a:normAutofit fontScale="92500" lnSpcReduction="10000"/>
          </a:bodyPr>
          <a:lstStyle/>
          <a:p>
            <a:pPr algn="ctr">
              <a:buNone/>
            </a:pPr>
            <a:r>
              <a:rPr lang="en-US" sz="2000" i="1" dirty="0"/>
              <a:t>See tutorial – Propagation of errors pg. 1</a:t>
            </a:r>
          </a:p>
          <a:p>
            <a:pPr algn="ctr">
              <a:buNone/>
            </a:pPr>
            <a:endParaRPr lang="en-US" sz="2000" i="1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TextBox 3"/>
              <p:cNvSpPr txBox="1"/>
              <p:nvPr/>
            </p:nvSpPr>
            <p:spPr>
              <a:xfrm>
                <a:off x="179512" y="987574"/>
                <a:ext cx="8856984" cy="307565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buFont typeface="Arial" pitchFamily="34" charset="0"/>
                  <a:buNone/>
                </a:pPr>
                <a:r>
                  <a:rPr lang="en-US" sz="2400" b="1" dirty="0"/>
                  <a:t>Propagation of errors: General formula</a:t>
                </a:r>
                <a:br>
                  <a:rPr lang="en-US" sz="2400" b="1" dirty="0"/>
                </a:br>
                <a:endParaRPr lang="en-US" sz="2400" b="1" dirty="0"/>
              </a:p>
              <a:p>
                <a:r>
                  <a:rPr lang="en-GB" sz="2400" dirty="0"/>
                  <a:t>If the result </a:t>
                </a:r>
                <a14:m>
                  <m:oMath xmlns:m="http://schemas.openxmlformats.org/officeDocument/2006/math">
                    <m:r>
                      <a:rPr lang="en-GB" sz="2400" i="1"/>
                      <m:t>𝑅</m:t>
                    </m:r>
                  </m:oMath>
                </a14:m>
                <a:r>
                  <a:rPr lang="en-GB" sz="2400" dirty="0"/>
                  <a:t> is a function of measurements </a:t>
                </a:r>
                <a14:m>
                  <m:oMath xmlns:m="http://schemas.openxmlformats.org/officeDocument/2006/math">
                    <m:r>
                      <a:rPr lang="en-GB" sz="2400" i="1"/>
                      <m:t>𝑥</m:t>
                    </m:r>
                    <m:r>
                      <a:rPr lang="en-GB" sz="2400" i="1"/>
                      <m:t>,</m:t>
                    </m:r>
                    <m:r>
                      <a:rPr lang="en-GB" sz="2400" i="1"/>
                      <m:t>𝑦</m:t>
                    </m:r>
                    <m:r>
                      <a:rPr lang="en-GB" sz="2400" i="1"/>
                      <m:t>, …</m:t>
                    </m:r>
                  </m:oMath>
                </a14:m>
                <a:r>
                  <a:rPr lang="en-GB" sz="2400" dirty="0"/>
                  <a:t> where </a:t>
                </a:r>
                <a:br>
                  <a:rPr lang="en-GB" sz="2400" dirty="0"/>
                </a:br>
                <a14:m>
                  <m:oMath xmlns:m="http://schemas.openxmlformats.org/officeDocument/2006/math">
                    <m:r>
                      <a:rPr lang="en-GB" sz="2400" i="1"/>
                      <m:t>𝑅</m:t>
                    </m:r>
                    <m:r>
                      <a:rPr lang="en-GB" sz="2400" i="1"/>
                      <m:t>=</m:t>
                    </m:r>
                    <m:r>
                      <a:rPr lang="en-GB" sz="2400" i="1"/>
                      <m:t>𝑓</m:t>
                    </m:r>
                    <m:d>
                      <m:dPr>
                        <m:ctrlPr>
                          <a:rPr lang="en-CA" sz="2400" i="1"/>
                        </m:ctrlPr>
                      </m:dPr>
                      <m:e>
                        <m:r>
                          <a:rPr lang="en-GB" sz="2400" i="1"/>
                          <m:t>𝑥</m:t>
                        </m:r>
                        <m:r>
                          <a:rPr lang="en-GB" sz="2400" i="1"/>
                          <m:t>, </m:t>
                        </m:r>
                        <m:r>
                          <a:rPr lang="en-GB" sz="2400" i="1"/>
                          <m:t>𝑦</m:t>
                        </m:r>
                        <m:r>
                          <a:rPr lang="en-GB" sz="2400" i="1"/>
                          <m:t>,…</m:t>
                        </m:r>
                      </m:e>
                    </m:d>
                  </m:oMath>
                </a14:m>
                <a:r>
                  <a:rPr lang="en-GB" sz="2400" dirty="0"/>
                  <a:t> the general formula for the propagation of errors is :</a:t>
                </a:r>
                <a:br>
                  <a:rPr lang="en-GB" sz="2400" dirty="0"/>
                </a:br>
                <a:endParaRPr lang="en-CA" sz="240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500" i="1"/>
                        <m:t>∆</m:t>
                      </m:r>
                      <m:r>
                        <a:rPr lang="en-GB" sz="2500" i="1"/>
                        <m:t>𝑅</m:t>
                      </m:r>
                      <m:r>
                        <a:rPr lang="en-GB" sz="2500" i="1"/>
                        <m:t>=</m:t>
                      </m:r>
                      <m:rad>
                        <m:radPr>
                          <m:degHide m:val="on"/>
                          <m:ctrlPr>
                            <a:rPr lang="en-CA" sz="2500" i="1"/>
                          </m:ctrlPr>
                        </m:radPr>
                        <m:deg/>
                        <m:e>
                          <m:sSup>
                            <m:sSupPr>
                              <m:ctrlPr>
                                <a:rPr lang="en-CA" sz="2500" i="1"/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CA" sz="2500" i="1"/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en-CA" sz="2500" i="1"/>
                                      </m:ctrlPr>
                                    </m:fPr>
                                    <m:num>
                                      <m:r>
                                        <a:rPr lang="en-GB" sz="2500" i="1"/>
                                        <m:t>𝜕</m:t>
                                      </m:r>
                                      <m:r>
                                        <a:rPr lang="en-GB" sz="2500" i="1"/>
                                        <m:t>𝑅</m:t>
                                      </m:r>
                                    </m:num>
                                    <m:den>
                                      <m:r>
                                        <a:rPr lang="en-GB" sz="2500" i="1"/>
                                        <m:t>𝜕</m:t>
                                      </m:r>
                                      <m:r>
                                        <a:rPr lang="en-GB" sz="2500" i="1"/>
                                        <m:t>𝑥</m:t>
                                      </m:r>
                                    </m:den>
                                  </m:f>
                                </m:e>
                              </m:d>
                            </m:e>
                            <m:sup>
                              <m:r>
                                <a:rPr lang="en-GB" sz="2500" i="1"/>
                                <m:t>2</m:t>
                              </m:r>
                            </m:sup>
                          </m:sSup>
                          <m:sSup>
                            <m:sSupPr>
                              <m:ctrlPr>
                                <a:rPr lang="en-CA" sz="2500" i="1"/>
                              </m:ctrlPr>
                            </m:sSupPr>
                            <m:e>
                              <m:r>
                                <a:rPr lang="en-GB" sz="2500" i="1"/>
                                <m:t>∆</m:t>
                              </m:r>
                              <m:r>
                                <a:rPr lang="en-GB" sz="2500" i="1"/>
                                <m:t>𝑥</m:t>
                              </m:r>
                            </m:e>
                            <m:sup>
                              <m:r>
                                <a:rPr lang="en-GB" sz="2500" i="1"/>
                                <m:t>2</m:t>
                              </m:r>
                            </m:sup>
                          </m:sSup>
                          <m:r>
                            <a:rPr lang="en-GB" sz="2500" i="1"/>
                            <m:t>+</m:t>
                          </m:r>
                          <m:sSup>
                            <m:sSupPr>
                              <m:ctrlPr>
                                <a:rPr lang="en-CA" sz="2500" i="1"/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CA" sz="2500" i="1"/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en-CA" sz="2500" i="1"/>
                                      </m:ctrlPr>
                                    </m:fPr>
                                    <m:num>
                                      <m:r>
                                        <a:rPr lang="en-GB" sz="2500" i="1"/>
                                        <m:t>𝜕</m:t>
                                      </m:r>
                                      <m:r>
                                        <a:rPr lang="en-GB" sz="2500" i="1"/>
                                        <m:t>𝑅</m:t>
                                      </m:r>
                                    </m:num>
                                    <m:den>
                                      <m:r>
                                        <a:rPr lang="en-GB" sz="2500" i="1"/>
                                        <m:t>𝜕</m:t>
                                      </m:r>
                                      <m:r>
                                        <a:rPr lang="en-GB" sz="2500" i="1"/>
                                        <m:t>𝑦</m:t>
                                      </m:r>
                                    </m:den>
                                  </m:f>
                                </m:e>
                              </m:d>
                            </m:e>
                            <m:sup>
                              <m:r>
                                <a:rPr lang="en-GB" sz="2500" i="1"/>
                                <m:t>2</m:t>
                              </m:r>
                            </m:sup>
                          </m:sSup>
                          <m:sSup>
                            <m:sSupPr>
                              <m:ctrlPr>
                                <a:rPr lang="en-CA" sz="2500" i="1"/>
                              </m:ctrlPr>
                            </m:sSupPr>
                            <m:e>
                              <m:r>
                                <a:rPr lang="en-GB" sz="2500" i="1"/>
                                <m:t>∆</m:t>
                              </m:r>
                              <m:r>
                                <a:rPr lang="en-GB" sz="2500" i="1"/>
                                <m:t>𝑦</m:t>
                              </m:r>
                            </m:e>
                            <m:sup>
                              <m:r>
                                <a:rPr lang="en-GB" sz="2500" i="1"/>
                                <m:t>2</m:t>
                              </m:r>
                            </m:sup>
                          </m:sSup>
                          <m:r>
                            <a:rPr lang="en-GB" sz="2500" i="1"/>
                            <m:t>+…</m:t>
                          </m:r>
                        </m:e>
                      </m:rad>
                      <m:r>
                        <a:rPr lang="en-GB" sz="2500" i="1"/>
                        <m:t>   ,</m:t>
                      </m:r>
                    </m:oMath>
                  </m:oMathPara>
                </a14:m>
                <a:endParaRPr lang="en-CA" sz="2500" dirty="0"/>
              </a:p>
            </p:txBody>
          </p:sp>
        </mc:Choice>
        <mc:Fallback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9512" y="987574"/>
                <a:ext cx="8856984" cy="3075650"/>
              </a:xfrm>
              <a:prstGeom prst="rect">
                <a:avLst/>
              </a:prstGeom>
              <a:blipFill>
                <a:blip r:embed="rId2"/>
                <a:stretch>
                  <a:fillRect l="-1032" t="-1584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995977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39691B8-3CAC-BB54-F00D-028FCCB4A69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E6FB36-2954-E22B-392A-5BE9AD9BC1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-20538"/>
            <a:ext cx="8229600" cy="857250"/>
          </a:xfrm>
        </p:spPr>
        <p:txBody>
          <a:bodyPr>
            <a:normAutofit/>
          </a:bodyPr>
          <a:lstStyle/>
          <a:p>
            <a:r>
              <a:rPr lang="en-US" b="1" u="sng" dirty="0">
                <a:solidFill>
                  <a:schemeClr val="tx2"/>
                </a:solidFill>
              </a:rPr>
              <a:t>ERROR CALCULATIONS</a:t>
            </a:r>
            <a:endParaRPr lang="en-CA" u="sng" dirty="0">
              <a:solidFill>
                <a:schemeClr val="tx2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007DE6-094E-D602-63CB-B1443CA645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44008" y="4803998"/>
            <a:ext cx="4824536" cy="360040"/>
          </a:xfrm>
        </p:spPr>
        <p:txBody>
          <a:bodyPr>
            <a:normAutofit fontScale="92500" lnSpcReduction="10000"/>
          </a:bodyPr>
          <a:lstStyle/>
          <a:p>
            <a:pPr algn="ctr">
              <a:buNone/>
            </a:pPr>
            <a:r>
              <a:rPr lang="en-US" sz="2000" i="1" dirty="0"/>
              <a:t>See tutorial – Propagation of errors pg. 1</a:t>
            </a:r>
          </a:p>
          <a:p>
            <a:pPr algn="ctr">
              <a:buNone/>
            </a:pPr>
            <a:endParaRPr lang="en-US" sz="2000" i="1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BAE21718-B946-0C8F-9A1E-2992C3D6BB2A}"/>
                  </a:ext>
                </a:extLst>
              </p:cNvPr>
              <p:cNvSpPr txBox="1"/>
              <p:nvPr/>
            </p:nvSpPr>
            <p:spPr>
              <a:xfrm>
                <a:off x="179512" y="987574"/>
                <a:ext cx="8856984" cy="416787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buFont typeface="Arial" pitchFamily="34" charset="0"/>
                  <a:buNone/>
                </a:pPr>
                <a:r>
                  <a:rPr lang="en-US" sz="2400" b="1" dirty="0"/>
                  <a:t>Propagation of errors: addition and subtraction</a:t>
                </a:r>
                <a:br>
                  <a:rPr lang="en-US" sz="2400" b="1" dirty="0"/>
                </a:br>
                <a:endParaRPr lang="en-US" sz="2400" b="1" dirty="0"/>
              </a:p>
              <a:p>
                <a:r>
                  <a:rPr lang="en-CA" sz="2400" dirty="0"/>
                  <a:t>If the result </a:t>
                </a:r>
                <a14:m>
                  <m:oMath xmlns:m="http://schemas.openxmlformats.org/officeDocument/2006/math">
                    <m:r>
                      <a:rPr lang="en-GB" sz="2400" i="1">
                        <a:latin typeface="Cambria Math"/>
                      </a:rPr>
                      <m:t>𝑅</m:t>
                    </m:r>
                  </m:oMath>
                </a14:m>
                <a:r>
                  <a:rPr lang="en-GB" sz="2400" dirty="0"/>
                  <a:t> is obtained from a series of additions and subtractions:</a:t>
                </a:r>
                <a:br>
                  <a:rPr lang="en-GB" sz="2400" dirty="0"/>
                </a:br>
                <a:endParaRPr lang="en-CA" sz="240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i="1">
                          <a:latin typeface="Cambria Math"/>
                        </a:rPr>
                        <m:t>𝑅</m:t>
                      </m:r>
                      <m:r>
                        <a:rPr lang="en-GB" sz="2400" i="1">
                          <a:latin typeface="Cambria Math"/>
                        </a:rPr>
                        <m:t>=± </m:t>
                      </m:r>
                      <m:r>
                        <a:rPr lang="en-GB" sz="2400" i="1">
                          <a:latin typeface="Cambria Math"/>
                        </a:rPr>
                        <m:t>𝐴𝑥</m:t>
                      </m:r>
                      <m:r>
                        <a:rPr lang="en-GB" sz="2400" i="1">
                          <a:latin typeface="Cambria Math"/>
                        </a:rPr>
                        <m:t>±</m:t>
                      </m:r>
                      <m:r>
                        <a:rPr lang="en-GB" sz="2400" i="1">
                          <a:latin typeface="Cambria Math"/>
                        </a:rPr>
                        <m:t>𝐵𝑦</m:t>
                      </m:r>
                      <m:r>
                        <a:rPr lang="en-GB" sz="2400" i="1">
                          <a:latin typeface="Cambria Math"/>
                        </a:rPr>
                        <m:t>±…   ,</m:t>
                      </m:r>
                    </m:oMath>
                  </m:oMathPara>
                </a14:m>
                <a:endParaRPr lang="en-CA" sz="2400" dirty="0"/>
              </a:p>
              <a:p>
                <a:pPr>
                  <a:buFont typeface="Arial" pitchFamily="34" charset="0"/>
                  <a:buNone/>
                </a:pPr>
                <a:br>
                  <a:rPr lang="en-GB" sz="2400" dirty="0"/>
                </a:br>
                <a:r>
                  <a:rPr lang="en-GB" sz="2400" dirty="0"/>
                  <a:t>where </a:t>
                </a:r>
                <a14:m>
                  <m:oMath xmlns:m="http://schemas.openxmlformats.org/officeDocument/2006/math">
                    <m:r>
                      <a:rPr lang="en-GB" sz="2400" i="1">
                        <a:latin typeface="Cambria Math"/>
                      </a:rPr>
                      <m:t>𝐴</m:t>
                    </m:r>
                  </m:oMath>
                </a14:m>
                <a:r>
                  <a:rPr lang="en-GB" sz="2400" dirty="0"/>
                  <a:t> and </a:t>
                </a:r>
                <a14:m>
                  <m:oMath xmlns:m="http://schemas.openxmlformats.org/officeDocument/2006/math">
                    <m:r>
                      <a:rPr lang="en-GB" sz="2400" i="1">
                        <a:latin typeface="Cambria Math"/>
                      </a:rPr>
                      <m:t>𝐵</m:t>
                    </m:r>
                  </m:oMath>
                </a14:m>
                <a:r>
                  <a:rPr lang="en-GB" sz="2400" dirty="0"/>
                  <a:t> are constants, then the error on the result </a:t>
                </a:r>
                <a14:m>
                  <m:oMath xmlns:m="http://schemas.openxmlformats.org/officeDocument/2006/math">
                    <m:r>
                      <a:rPr lang="en-GB" sz="2400" i="1">
                        <a:latin typeface="Cambria Math"/>
                      </a:rPr>
                      <m:t>𝑅</m:t>
                    </m:r>
                  </m:oMath>
                </a14:m>
                <a:r>
                  <a:rPr lang="en-GB" sz="2400" dirty="0"/>
                  <a:t> is given by	</a:t>
                </a:r>
                <a:br>
                  <a:rPr lang="en-GB" sz="2400" dirty="0"/>
                </a:b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i="1">
                          <a:latin typeface="Cambria Math"/>
                        </a:rPr>
                        <m:t>∆</m:t>
                      </m:r>
                      <m:r>
                        <a:rPr lang="en-GB" sz="2400" i="1">
                          <a:latin typeface="Cambria Math"/>
                        </a:rPr>
                        <m:t>𝑅</m:t>
                      </m:r>
                      <m:r>
                        <a:rPr lang="en-GB" sz="2400" i="1">
                          <a:latin typeface="Cambria Math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CA" sz="2400" i="1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sSup>
                            <m:sSupPr>
                              <m:ctrlPr>
                                <a:rPr lang="en-CA" sz="2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2400" i="1">
                                  <a:latin typeface="Cambria Math"/>
                                </a:rPr>
                                <m:t>𝐴</m:t>
                              </m:r>
                            </m:e>
                            <m:sup>
                              <m:r>
                                <a:rPr lang="en-GB" sz="2400" i="1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sSup>
                            <m:sSupPr>
                              <m:ctrlPr>
                                <a:rPr lang="en-CA" sz="2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2400" i="1">
                                  <a:latin typeface="Cambria Math"/>
                                </a:rPr>
                                <m:t>∆</m:t>
                              </m:r>
                              <m:r>
                                <a:rPr lang="en-GB" sz="2400" i="1">
                                  <a:latin typeface="Cambria Math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GB" sz="2400" i="1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a:rPr lang="en-GB" sz="2400" i="1">
                              <a:latin typeface="Cambria Math"/>
                            </a:rPr>
                            <m:t>+</m:t>
                          </m:r>
                          <m:sSup>
                            <m:sSupPr>
                              <m:ctrlPr>
                                <a:rPr lang="en-CA" sz="2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2400" i="1">
                                  <a:latin typeface="Cambria Math"/>
                                </a:rPr>
                                <m:t>𝐵</m:t>
                              </m:r>
                            </m:e>
                            <m:sup>
                              <m:r>
                                <a:rPr lang="en-GB" sz="2400" i="1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sSup>
                            <m:sSupPr>
                              <m:ctrlPr>
                                <a:rPr lang="en-CA" sz="2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2400" i="1">
                                  <a:latin typeface="Cambria Math"/>
                                </a:rPr>
                                <m:t>∆</m:t>
                              </m:r>
                              <m:r>
                                <a:rPr lang="en-GB" sz="2400" i="1">
                                  <a:latin typeface="Cambria Math"/>
                                </a:rPr>
                                <m:t>𝑦</m:t>
                              </m:r>
                            </m:e>
                            <m:sup>
                              <m:r>
                                <a:rPr lang="en-GB" sz="2400" i="1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a:rPr lang="en-GB" sz="2400" i="1">
                              <a:latin typeface="Cambria Math"/>
                            </a:rPr>
                            <m:t>+…</m:t>
                          </m:r>
                        </m:e>
                      </m:rad>
                    </m:oMath>
                  </m:oMathPara>
                </a14:m>
                <a:endParaRPr lang="en-US" sz="2400" dirty="0"/>
              </a:p>
              <a:p>
                <a:endParaRPr lang="en-CA" sz="2400" dirty="0"/>
              </a:p>
            </p:txBody>
          </p:sp>
        </mc:Choice>
        <mc:Fallback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BAE21718-B946-0C8F-9A1E-2992C3D6BB2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9512" y="987574"/>
                <a:ext cx="8856984" cy="4167872"/>
              </a:xfrm>
              <a:prstGeom prst="rect">
                <a:avLst/>
              </a:prstGeom>
              <a:blipFill>
                <a:blip r:embed="rId2"/>
                <a:stretch>
                  <a:fillRect l="-1032" t="-1170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184393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0538"/>
            <a:ext cx="8229600" cy="857250"/>
          </a:xfrm>
        </p:spPr>
        <p:txBody>
          <a:bodyPr>
            <a:normAutofit/>
          </a:bodyPr>
          <a:lstStyle/>
          <a:p>
            <a:r>
              <a:rPr lang="en-US" b="1" u="sng" dirty="0">
                <a:solidFill>
                  <a:schemeClr val="tx2"/>
                </a:solidFill>
              </a:rPr>
              <a:t>ERROR CALCULATIONS</a:t>
            </a:r>
            <a:endParaRPr lang="en-CA" u="sng" dirty="0">
              <a:solidFill>
                <a:schemeClr val="tx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4008" y="4803998"/>
            <a:ext cx="4824536" cy="360040"/>
          </a:xfrm>
        </p:spPr>
        <p:txBody>
          <a:bodyPr>
            <a:normAutofit fontScale="92500" lnSpcReduction="10000"/>
          </a:bodyPr>
          <a:lstStyle/>
          <a:p>
            <a:pPr algn="ctr">
              <a:buNone/>
            </a:pPr>
            <a:r>
              <a:rPr lang="en-US" sz="2000" i="1" dirty="0"/>
              <a:t>See tutorial – Propagation of errors pg. 2</a:t>
            </a:r>
          </a:p>
          <a:p>
            <a:pPr algn="ctr">
              <a:buNone/>
            </a:pPr>
            <a:endParaRPr lang="en-US" sz="2000" i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179512" y="1026810"/>
                <a:ext cx="8856984" cy="37771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buFont typeface="Arial" pitchFamily="34" charset="0"/>
                  <a:buNone/>
                </a:pPr>
                <a:r>
                  <a:rPr lang="en-US" sz="2400" b="1" dirty="0"/>
                  <a:t>Propagation of errors: multiplication and division</a:t>
                </a:r>
                <a:br>
                  <a:rPr lang="en-US" sz="2400" b="1" dirty="0"/>
                </a:br>
                <a:endParaRPr lang="en-US" sz="2400" b="1" dirty="0"/>
              </a:p>
              <a:p>
                <a:r>
                  <a:rPr lang="en-CA" sz="2400" dirty="0"/>
                  <a:t>If the result </a:t>
                </a:r>
                <a14:m>
                  <m:oMath xmlns:m="http://schemas.openxmlformats.org/officeDocument/2006/math">
                    <m:r>
                      <a:rPr lang="en-GB" sz="2400" i="1">
                        <a:latin typeface="Cambria Math"/>
                      </a:rPr>
                      <m:t>𝑅</m:t>
                    </m:r>
                  </m:oMath>
                </a14:m>
                <a:r>
                  <a:rPr lang="en-GB" sz="2400" dirty="0"/>
                  <a:t> is obtained from a series of products:   </a:t>
                </a:r>
                <a14:m>
                  <m:oMath xmlns:m="http://schemas.openxmlformats.org/officeDocument/2006/math">
                    <m:r>
                      <a:rPr lang="en-GB" sz="2400" i="1">
                        <a:latin typeface="Cambria Math"/>
                      </a:rPr>
                      <m:t>𝑅</m:t>
                    </m:r>
                    <m:r>
                      <a:rPr lang="en-GB" sz="2400" i="1"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CA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400" i="1"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en-GB" sz="2400" i="1">
                            <a:latin typeface="Cambria Math"/>
                          </a:rPr>
                          <m:t>𝐴</m:t>
                        </m:r>
                      </m:sup>
                    </m:sSup>
                    <m:sSup>
                      <m:sSupPr>
                        <m:ctrlPr>
                          <a:rPr lang="en-CA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400" i="1">
                            <a:latin typeface="Cambria Math"/>
                          </a:rPr>
                          <m:t>𝑦</m:t>
                        </m:r>
                      </m:e>
                      <m:sup>
                        <m:r>
                          <a:rPr lang="en-GB" sz="2400" i="1">
                            <a:latin typeface="Cambria Math"/>
                          </a:rPr>
                          <m:t>𝐵</m:t>
                        </m:r>
                      </m:sup>
                    </m:sSup>
                    <m:r>
                      <a:rPr lang="en-GB" sz="2400" i="1">
                        <a:latin typeface="Cambria Math"/>
                      </a:rPr>
                      <m:t>⋯,</m:t>
                    </m:r>
                  </m:oMath>
                </a14:m>
                <a:endParaRPr lang="en-CA" sz="2400" dirty="0"/>
              </a:p>
              <a:p>
                <a:pPr>
                  <a:buFont typeface="Arial" pitchFamily="34" charset="0"/>
                  <a:buNone/>
                </a:pPr>
                <a:br>
                  <a:rPr lang="en-GB" sz="2400" dirty="0"/>
                </a:br>
                <a:r>
                  <a:rPr lang="en-GB" sz="2400" dirty="0"/>
                  <a:t>where </a:t>
                </a:r>
                <a14:m>
                  <m:oMath xmlns:m="http://schemas.openxmlformats.org/officeDocument/2006/math">
                    <m:r>
                      <a:rPr lang="en-GB" sz="2400" i="1">
                        <a:latin typeface="Cambria Math"/>
                      </a:rPr>
                      <m:t>𝐴</m:t>
                    </m:r>
                  </m:oMath>
                </a14:m>
                <a:r>
                  <a:rPr lang="en-GB" sz="2400" dirty="0"/>
                  <a:t> and </a:t>
                </a:r>
                <a14:m>
                  <m:oMath xmlns:m="http://schemas.openxmlformats.org/officeDocument/2006/math">
                    <m:r>
                      <a:rPr lang="en-GB" sz="2400" i="1">
                        <a:latin typeface="Cambria Math"/>
                      </a:rPr>
                      <m:t>𝐵</m:t>
                    </m:r>
                  </m:oMath>
                </a14:m>
                <a:r>
                  <a:rPr lang="en-GB" sz="2400" dirty="0"/>
                  <a:t> are constants, then the error on the result </a:t>
                </a:r>
                <a14:m>
                  <m:oMath xmlns:m="http://schemas.openxmlformats.org/officeDocument/2006/math">
                    <m:r>
                      <a:rPr lang="en-GB" sz="2400" i="1">
                        <a:latin typeface="Cambria Math"/>
                      </a:rPr>
                      <m:t>𝑅</m:t>
                    </m:r>
                  </m:oMath>
                </a14:m>
                <a:r>
                  <a:rPr lang="en-GB" sz="2400" dirty="0"/>
                  <a:t> is given by	</a:t>
                </a:r>
                <a:br>
                  <a:rPr lang="en-GB" sz="2400" dirty="0"/>
                </a:b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i="1">
                          <a:latin typeface="Cambria Math"/>
                        </a:rPr>
                        <m:t>∆</m:t>
                      </m:r>
                      <m:r>
                        <a:rPr lang="en-GB" sz="2400" i="1">
                          <a:latin typeface="Cambria Math"/>
                        </a:rPr>
                        <m:t>𝑅</m:t>
                      </m:r>
                      <m:r>
                        <a:rPr lang="en-GB" sz="2400" i="1">
                          <a:latin typeface="Cambria Math"/>
                        </a:rPr>
                        <m:t>=</m:t>
                      </m:r>
                      <m:r>
                        <a:rPr lang="en-GB" sz="2400" i="1">
                          <a:latin typeface="Cambria Math"/>
                        </a:rPr>
                        <m:t>𝑅</m:t>
                      </m:r>
                      <m:rad>
                        <m:radPr>
                          <m:degHide m:val="on"/>
                          <m:ctrlPr>
                            <a:rPr lang="en-CA" sz="2400" i="1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sSup>
                            <m:sSupPr>
                              <m:ctrlPr>
                                <a:rPr lang="en-CA" sz="2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2400" i="1">
                                  <a:latin typeface="Cambria Math"/>
                                </a:rPr>
                                <m:t>𝐴</m:t>
                              </m:r>
                            </m:e>
                            <m:sup>
                              <m:r>
                                <a:rPr lang="en-GB" sz="2400" i="1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f>
                            <m:fPr>
                              <m:ctrlPr>
                                <a:rPr lang="en-CA" sz="24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CA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2400" i="1">
                                      <a:latin typeface="Cambria Math"/>
                                    </a:rPr>
                                    <m:t>∆</m:t>
                                  </m:r>
                                  <m:r>
                                    <a:rPr lang="en-GB" sz="2400" i="1"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GB" sz="2400" i="1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</m:num>
                            <m:den>
                              <m:sSup>
                                <m:sSupPr>
                                  <m:ctrlPr>
                                    <a:rPr lang="en-CA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2400" i="1"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GB" sz="2400" i="1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</m:den>
                          </m:f>
                          <m:r>
                            <a:rPr lang="en-GB" sz="2400" i="1">
                              <a:latin typeface="Cambria Math"/>
                            </a:rPr>
                            <m:t>+</m:t>
                          </m:r>
                          <m:sSup>
                            <m:sSupPr>
                              <m:ctrlPr>
                                <a:rPr lang="en-CA" sz="2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2400" i="1">
                                  <a:latin typeface="Cambria Math"/>
                                </a:rPr>
                                <m:t>𝐵</m:t>
                              </m:r>
                            </m:e>
                            <m:sup>
                              <m:r>
                                <a:rPr lang="en-GB" sz="2400" i="1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f>
                            <m:fPr>
                              <m:ctrlPr>
                                <a:rPr lang="en-CA" sz="24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CA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2400" i="1">
                                      <a:latin typeface="Cambria Math"/>
                                    </a:rPr>
                                    <m:t>∆</m:t>
                                  </m:r>
                                  <m:r>
                                    <a:rPr lang="en-GB" sz="2400" i="1">
                                      <a:latin typeface="Cambria Math"/>
                                    </a:rPr>
                                    <m:t>𝑦</m:t>
                                  </m:r>
                                </m:e>
                                <m:sup>
                                  <m:r>
                                    <a:rPr lang="en-GB" sz="2400" i="1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</m:num>
                            <m:den>
                              <m:sSup>
                                <m:sSupPr>
                                  <m:ctrlPr>
                                    <a:rPr lang="en-CA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2400" i="1">
                                      <a:latin typeface="Cambria Math"/>
                                    </a:rPr>
                                    <m:t>𝑦</m:t>
                                  </m:r>
                                </m:e>
                                <m:sup>
                                  <m:r>
                                    <a:rPr lang="en-GB" sz="2400" i="1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</m:den>
                          </m:f>
                          <m:r>
                            <a:rPr lang="en-GB" sz="2400" i="1">
                              <a:latin typeface="Cambria Math"/>
                            </a:rPr>
                            <m:t>+…</m:t>
                          </m:r>
                        </m:e>
                      </m:rad>
                    </m:oMath>
                  </m:oMathPara>
                </a14:m>
                <a:endParaRPr lang="en-US" sz="2400" dirty="0"/>
              </a:p>
              <a:p>
                <a:endParaRPr lang="en-CA" sz="2400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9512" y="1026810"/>
                <a:ext cx="8856984" cy="3777188"/>
              </a:xfrm>
              <a:prstGeom prst="rect">
                <a:avLst/>
              </a:prstGeom>
              <a:blipFill rotWithShape="1">
                <a:blip r:embed="rId2"/>
                <a:stretch>
                  <a:fillRect l="-1032" t="-1290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426802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0538"/>
            <a:ext cx="8229600" cy="857250"/>
          </a:xfrm>
        </p:spPr>
        <p:txBody>
          <a:bodyPr>
            <a:normAutofit/>
          </a:bodyPr>
          <a:lstStyle/>
          <a:p>
            <a:r>
              <a:rPr lang="en-US" b="1" u="sng" dirty="0">
                <a:solidFill>
                  <a:schemeClr val="tx2"/>
                </a:solidFill>
              </a:rPr>
              <a:t>REPEATED MEASUREMENTS</a:t>
            </a:r>
            <a:endParaRPr lang="en-CA" u="sng" dirty="0">
              <a:solidFill>
                <a:schemeClr val="tx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4008" y="4803998"/>
            <a:ext cx="4824536" cy="360040"/>
          </a:xfrm>
        </p:spPr>
        <p:txBody>
          <a:bodyPr>
            <a:normAutofit fontScale="92500" lnSpcReduction="10000"/>
          </a:bodyPr>
          <a:lstStyle/>
          <a:p>
            <a:pPr algn="ctr">
              <a:buNone/>
            </a:pPr>
            <a:r>
              <a:rPr lang="en-US" sz="2000" i="1" dirty="0"/>
              <a:t>See tutorial – Repeated Measurements</a:t>
            </a:r>
          </a:p>
          <a:p>
            <a:pPr algn="ctr">
              <a:buNone/>
            </a:pPr>
            <a:endParaRPr lang="en-US" sz="2000" i="1" dirty="0"/>
          </a:p>
        </p:txBody>
      </p:sp>
      <p:sp>
        <p:nvSpPr>
          <p:cNvPr id="4" name="TextBox 3"/>
          <p:cNvSpPr txBox="1"/>
          <p:nvPr/>
        </p:nvSpPr>
        <p:spPr>
          <a:xfrm>
            <a:off x="179512" y="771550"/>
            <a:ext cx="8856984" cy="4339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None/>
            </a:pPr>
            <a:r>
              <a:rPr lang="en-US" sz="2200" dirty="0"/>
              <a:t>When dealing with multiple measurements, we use the statistical quantities: </a:t>
            </a:r>
            <a:r>
              <a:rPr lang="en-US" sz="2200" b="1" dirty="0"/>
              <a:t>mean</a:t>
            </a:r>
            <a:r>
              <a:rPr lang="en-US" sz="2200" dirty="0"/>
              <a:t> (or average), </a:t>
            </a:r>
            <a:r>
              <a:rPr lang="en-US" sz="2200" b="1" dirty="0"/>
              <a:t>standard deviation</a:t>
            </a:r>
            <a:r>
              <a:rPr lang="en-US" sz="2200" dirty="0"/>
              <a:t>, and </a:t>
            </a:r>
            <a:r>
              <a:rPr lang="en-US" sz="2200" b="1" dirty="0"/>
              <a:t>standard error</a:t>
            </a:r>
            <a:r>
              <a:rPr lang="en-US" sz="2200" dirty="0"/>
              <a:t> (</a:t>
            </a:r>
            <a:r>
              <a:rPr lang="en-US" sz="2200" i="1" dirty="0"/>
              <a:t>SE</a:t>
            </a:r>
            <a:r>
              <a:rPr lang="en-US" sz="2200" dirty="0"/>
              <a:t>) to interpret our data.</a:t>
            </a:r>
          </a:p>
          <a:p>
            <a:pPr>
              <a:buFont typeface="Arial" pitchFamily="34" charset="0"/>
              <a:buNone/>
            </a:pPr>
            <a:endParaRPr lang="en-US" sz="2400" dirty="0"/>
          </a:p>
          <a:p>
            <a:pPr>
              <a:buFont typeface="Arial" pitchFamily="34" charset="0"/>
              <a:buNone/>
            </a:pPr>
            <a:r>
              <a:rPr lang="en-US" sz="2000" dirty="0"/>
              <a:t>- The </a:t>
            </a:r>
            <a:r>
              <a:rPr lang="en-US" sz="2000" b="1" dirty="0"/>
              <a:t>mean </a:t>
            </a:r>
            <a:r>
              <a:rPr lang="en-US" sz="2000" dirty="0"/>
              <a:t>(or average) is an estimate of the “true” value of the measurement.</a:t>
            </a:r>
          </a:p>
          <a:p>
            <a:pPr>
              <a:buFont typeface="Arial" pitchFamily="34" charset="0"/>
              <a:buNone/>
            </a:pPr>
            <a:endParaRPr lang="en-US" sz="2000" dirty="0"/>
          </a:p>
          <a:p>
            <a:pPr>
              <a:buFont typeface="Arial" pitchFamily="34" charset="0"/>
              <a:buNone/>
            </a:pPr>
            <a:r>
              <a:rPr lang="en-US" sz="2000" dirty="0"/>
              <a:t>- The </a:t>
            </a:r>
            <a:r>
              <a:rPr lang="en-US" sz="2000" b="1" dirty="0"/>
              <a:t>standard deviation</a:t>
            </a:r>
            <a:r>
              <a:rPr lang="en-US" sz="2000" dirty="0"/>
              <a:t> is a measurement of the “spread” in your data. If you took one more measurement, you can be ~70% sure that this value will be one standard deviation away from your mean.</a:t>
            </a:r>
          </a:p>
          <a:p>
            <a:pPr>
              <a:buFont typeface="Arial" pitchFamily="34" charset="0"/>
              <a:buNone/>
            </a:pPr>
            <a:endParaRPr lang="en-US" sz="2000" dirty="0"/>
          </a:p>
          <a:p>
            <a:pPr>
              <a:buFont typeface="Arial" pitchFamily="34" charset="0"/>
              <a:buNone/>
            </a:pPr>
            <a:r>
              <a:rPr lang="en-US" sz="2000" dirty="0"/>
              <a:t>- The </a:t>
            </a:r>
            <a:r>
              <a:rPr lang="en-US" sz="2000" b="1" dirty="0"/>
              <a:t>standard error</a:t>
            </a:r>
            <a:r>
              <a:rPr lang="en-US" sz="2000" dirty="0"/>
              <a:t> is an estimate of the uncertainty in the mean value. If you repeated your experiment, you can be ~70% sure that the new mean will be one standard error away from your original mean.</a:t>
            </a:r>
          </a:p>
        </p:txBody>
      </p:sp>
    </p:spTree>
    <p:extLst>
      <p:ext uri="{BB962C8B-B14F-4D97-AF65-F5344CB8AC3E}">
        <p14:creationId xmlns:p14="http://schemas.microsoft.com/office/powerpoint/2010/main" val="25477159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0538"/>
            <a:ext cx="8229600" cy="857250"/>
          </a:xfrm>
        </p:spPr>
        <p:txBody>
          <a:bodyPr>
            <a:normAutofit/>
          </a:bodyPr>
          <a:lstStyle/>
          <a:p>
            <a:r>
              <a:rPr lang="en-US" b="1" u="sng" dirty="0">
                <a:solidFill>
                  <a:schemeClr val="tx2"/>
                </a:solidFill>
              </a:rPr>
              <a:t>MEASURING INSTRUMENTS</a:t>
            </a:r>
            <a:endParaRPr lang="en-CA" u="sng" dirty="0">
              <a:solidFill>
                <a:schemeClr val="tx2"/>
              </a:solidFill>
            </a:endParaRP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987574"/>
            <a:ext cx="4984352" cy="41437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51520" y="987574"/>
            <a:ext cx="3888432" cy="2954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2800" dirty="0"/>
              <a:t>See tutorial - Measuring techniques</a:t>
            </a:r>
            <a:br>
              <a:rPr lang="en-US" sz="2800" dirty="0"/>
            </a:br>
            <a:endParaRPr lang="en-US" sz="2800" dirty="0"/>
          </a:p>
          <a:p>
            <a:pPr>
              <a:buNone/>
            </a:pPr>
            <a:r>
              <a:rPr lang="en-US" sz="2800" dirty="0"/>
              <a:t>Vernier caliper: </a:t>
            </a:r>
            <a:br>
              <a:rPr lang="en-US" sz="2800" dirty="0"/>
            </a:br>
            <a:r>
              <a:rPr lang="en-US" sz="2800" dirty="0"/>
              <a:t>for lengths between </a:t>
            </a:r>
            <a:br>
              <a:rPr lang="en-US" sz="2800" dirty="0"/>
            </a:br>
            <a:r>
              <a:rPr lang="en-US" sz="2800" dirty="0"/>
              <a:t>1 cm and 10 cm</a:t>
            </a:r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00234162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0538"/>
            <a:ext cx="8229600" cy="857250"/>
          </a:xfrm>
        </p:spPr>
        <p:txBody>
          <a:bodyPr>
            <a:normAutofit/>
          </a:bodyPr>
          <a:lstStyle/>
          <a:p>
            <a:r>
              <a:rPr lang="en-US" b="1" u="sng" dirty="0">
                <a:solidFill>
                  <a:schemeClr val="tx2"/>
                </a:solidFill>
              </a:rPr>
              <a:t>MEASURING INSTRUMENTS</a:t>
            </a:r>
            <a:endParaRPr lang="en-CA" u="sng" dirty="0">
              <a:solidFill>
                <a:schemeClr val="tx2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39552" y="1203598"/>
            <a:ext cx="8064896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3200" dirty="0"/>
              <a:t>Absolute uncertainties:</a:t>
            </a:r>
            <a:br>
              <a:rPr lang="en-CA" sz="3200" dirty="0"/>
            </a:br>
            <a:endParaRPr lang="en-CA" sz="32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CA" sz="3200" dirty="0"/>
              <a:t>Meter stick: ± 0.5 mm (per reading)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CA" sz="3200" dirty="0" err="1"/>
              <a:t>Vernier</a:t>
            </a:r>
            <a:r>
              <a:rPr lang="en-CA" sz="3200" dirty="0"/>
              <a:t> caliper: ± 0.05 mm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CA" sz="3200" dirty="0"/>
              <a:t>Balance: ± 0.1 g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CA" sz="3200" dirty="0"/>
              <a:t>Stopwatch: ± 0.2 – 0.5 sec</a:t>
            </a:r>
          </a:p>
        </p:txBody>
      </p:sp>
    </p:spTree>
    <p:extLst>
      <p:ext uri="{BB962C8B-B14F-4D97-AF65-F5344CB8AC3E}">
        <p14:creationId xmlns:p14="http://schemas.microsoft.com/office/powerpoint/2010/main" val="26467106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94320"/>
            <a:ext cx="8568952" cy="857250"/>
          </a:xfrm>
        </p:spPr>
        <p:txBody>
          <a:bodyPr>
            <a:normAutofit fontScale="90000"/>
          </a:bodyPr>
          <a:lstStyle/>
          <a:p>
            <a:r>
              <a:rPr lang="en-US" b="1" u="sng" dirty="0">
                <a:solidFill>
                  <a:schemeClr val="tx2"/>
                </a:solidFill>
              </a:rPr>
              <a:t>SIGNIFICANT FIGURES AND ROUNDING</a:t>
            </a:r>
            <a:endParaRPr lang="en-CA" u="sng" dirty="0">
              <a:solidFill>
                <a:schemeClr val="tx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64088" y="4803998"/>
            <a:ext cx="3816424" cy="360040"/>
          </a:xfrm>
        </p:spPr>
        <p:txBody>
          <a:bodyPr>
            <a:normAutofit/>
          </a:bodyPr>
          <a:lstStyle/>
          <a:p>
            <a:pPr algn="r">
              <a:buNone/>
            </a:pPr>
            <a:r>
              <a:rPr lang="en-US" sz="1500" i="1" dirty="0"/>
              <a:t>See tutorial – Experimental errors pg. 6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426" y="894606"/>
            <a:ext cx="721995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017" y="1540555"/>
            <a:ext cx="8964487" cy="30552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9"/>
          <p:cNvSpPr/>
          <p:nvPr/>
        </p:nvSpPr>
        <p:spPr>
          <a:xfrm>
            <a:off x="1691680" y="4227934"/>
            <a:ext cx="5832648" cy="43204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60707136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2390</TotalTime>
  <Words>879</Words>
  <Application>Microsoft Office PowerPoint</Application>
  <PresentationFormat>On-screen Show (16:9)</PresentationFormat>
  <Paragraphs>106</Paragraphs>
  <Slides>15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9" baseType="lpstr">
      <vt:lpstr>Arial</vt:lpstr>
      <vt:lpstr>Calibri</vt:lpstr>
      <vt:lpstr>Cambria Math</vt:lpstr>
      <vt:lpstr>Office Theme</vt:lpstr>
      <vt:lpstr>Simple Measurements  &amp; Free fall</vt:lpstr>
      <vt:lpstr>SIMPLE MEASUREMENTS</vt:lpstr>
      <vt:lpstr>ERROR CALCULATIONS</vt:lpstr>
      <vt:lpstr>ERROR CALCULATIONS</vt:lpstr>
      <vt:lpstr>ERROR CALCULATIONS</vt:lpstr>
      <vt:lpstr>REPEATED MEASUREMENTS</vt:lpstr>
      <vt:lpstr>MEASURING INSTRUMENTS</vt:lpstr>
      <vt:lpstr>MEASURING INSTRUMENTS</vt:lpstr>
      <vt:lpstr>SIGNIFICANT FIGURES AND ROUNDING</vt:lpstr>
      <vt:lpstr>LAB 1: OBJECTIVES</vt:lpstr>
      <vt:lpstr>Part 1 - Length measurement</vt:lpstr>
      <vt:lpstr>Part 2 - Time measurement</vt:lpstr>
      <vt:lpstr>Part 3 - Picket fence free fall</vt:lpstr>
      <vt:lpstr>CLEAN UP</vt:lpstr>
      <vt:lpstr>DUE DATE</vt:lpstr>
    </vt:vector>
  </TitlesOfParts>
  <Company>University of Ottawa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Simple measurements and free fall presentation</dc:title>
  <dc:creator>COE Support</dc:creator>
  <cp:lastModifiedBy>Michael Wong</cp:lastModifiedBy>
  <cp:revision>136</cp:revision>
  <dcterms:created xsi:type="dcterms:W3CDTF">2013-01-04T15:12:26Z</dcterms:created>
  <dcterms:modified xsi:type="dcterms:W3CDTF">2025-09-11T18:19:04Z</dcterms:modified>
</cp:coreProperties>
</file>