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8" r:id="rId3"/>
    <p:sldId id="296" r:id="rId4"/>
    <p:sldId id="299" r:id="rId5"/>
    <p:sldId id="297" r:id="rId6"/>
    <p:sldId id="298" r:id="rId7"/>
    <p:sldId id="279" r:id="rId8"/>
    <p:sldId id="291" r:id="rId9"/>
    <p:sldId id="281" r:id="rId10"/>
    <p:sldId id="282" r:id="rId11"/>
    <p:sldId id="288" r:id="rId12"/>
    <p:sldId id="289" r:id="rId13"/>
    <p:sldId id="290" r:id="rId14"/>
    <p:sldId id="293" r:id="rId15"/>
    <p:sldId id="29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5B7D6-4404-4FCC-8210-34BB0BECE577}" v="64" dt="2025-09-11T18:24:51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67" autoAdjust="0"/>
    <p:restoredTop sz="85089" autoAdjust="0"/>
  </p:normalViewPr>
  <p:slideViewPr>
    <p:cSldViewPr>
      <p:cViewPr varScale="1">
        <p:scale>
          <a:sx n="124" d="100"/>
          <a:sy n="124" d="100"/>
        </p:scale>
        <p:origin x="82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Wong" userId="2a4d4bbf-697d-4290-a306-d789f0fb44e0" providerId="ADAL" clId="{04A5B7D6-4404-4FCC-8210-34BB0BECE577}"/>
    <pc:docChg chg="addSld modSld">
      <pc:chgData name="Michael Wong" userId="2a4d4bbf-697d-4290-a306-d789f0fb44e0" providerId="ADAL" clId="{04A5B7D6-4404-4FCC-8210-34BB0BECE577}" dt="2025-09-11T18:24:51.249" v="85" actId="20577"/>
      <pc:docMkLst>
        <pc:docMk/>
      </pc:docMkLst>
      <pc:sldChg chg="modSp mod">
        <pc:chgData name="Michael Wong" userId="2a4d4bbf-697d-4290-a306-d789f0fb44e0" providerId="ADAL" clId="{04A5B7D6-4404-4FCC-8210-34BB0BECE577}" dt="2025-09-11T18:24:51.249" v="85" actId="20577"/>
        <pc:sldMkLst>
          <pc:docMk/>
          <pc:sldMk cId="4165608533" sldId="296"/>
        </pc:sldMkLst>
        <pc:spChg chg="mod">
          <ac:chgData name="Michael Wong" userId="2a4d4bbf-697d-4290-a306-d789f0fb44e0" providerId="ADAL" clId="{04A5B7D6-4404-4FCC-8210-34BB0BECE577}" dt="2025-09-11T18:24:51.249" v="85" actId="20577"/>
          <ac:spMkLst>
            <pc:docMk/>
            <pc:sldMk cId="4165608533" sldId="296"/>
            <ac:spMk id="4" creationId="{00000000-0000-0000-0000-000000000000}"/>
          </ac:spMkLst>
        </pc:spChg>
      </pc:sldChg>
      <pc:sldChg chg="add">
        <pc:chgData name="Michael Wong" userId="2a4d4bbf-697d-4290-a306-d789f0fb44e0" providerId="ADAL" clId="{04A5B7D6-4404-4FCC-8210-34BB0BECE577}" dt="2025-09-11T18:22:32.157" v="0" actId="2890"/>
        <pc:sldMkLst>
          <pc:docMk/>
          <pc:sldMk cId="3825048633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2025-09-11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80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735549"/>
            <a:ext cx="8280000" cy="1102519"/>
          </a:xfrm>
        </p:spPr>
        <p:txBody>
          <a:bodyPr>
            <a:normAutofit fontScale="90000"/>
          </a:bodyPr>
          <a:lstStyle/>
          <a:p>
            <a:r>
              <a:rPr lang="fr-CA" sz="4800" b="1">
                <a:solidFill>
                  <a:schemeClr val="tx2"/>
                </a:solidFill>
              </a:rPr>
              <a:t>Mesures simples &amp; </a:t>
            </a:r>
            <a:br>
              <a:rPr lang="fr-CA" sz="4800" b="1">
                <a:solidFill>
                  <a:schemeClr val="tx2"/>
                </a:solidFill>
              </a:rPr>
            </a:br>
            <a:r>
              <a:rPr lang="fr-CA" sz="4800" b="1">
                <a:solidFill>
                  <a:schemeClr val="tx2"/>
                </a:solidFill>
              </a:rPr>
              <a:t>Objet </a:t>
            </a:r>
            <a:r>
              <a:rPr lang="fr-CA" sz="4800" b="1" dirty="0">
                <a:solidFill>
                  <a:schemeClr val="tx2"/>
                </a:solidFill>
              </a:rPr>
              <a:t>en chute libre</a:t>
            </a:r>
            <a:endParaRPr lang="fr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9704"/>
            <a:ext cx="6400800" cy="2089398"/>
          </a:xfrm>
        </p:spPr>
        <p:txBody>
          <a:bodyPr>
            <a:normAutofit fontScale="92500"/>
          </a:bodyPr>
          <a:lstStyle/>
          <a:p>
            <a:r>
              <a:rPr lang="fr-CA" dirty="0"/>
              <a:t>Laboratoires de physique de 1</a:t>
            </a:r>
            <a:r>
              <a:rPr lang="fr-CA" baseline="30000" dirty="0"/>
              <a:t>ère</a:t>
            </a:r>
            <a:r>
              <a:rPr lang="fr-CA" dirty="0"/>
              <a:t> année</a:t>
            </a:r>
          </a:p>
          <a:p>
            <a:endParaRPr lang="fr-CA" dirty="0"/>
          </a:p>
          <a:p>
            <a:r>
              <a:rPr lang="fr-CA" sz="2400" dirty="0"/>
              <a:t>Université d’Ottawa - </a:t>
            </a:r>
            <a:r>
              <a:rPr lang="fr-CA" sz="2400" dirty="0" err="1"/>
              <a:t>Brightspace</a:t>
            </a:r>
            <a:endParaRPr lang="fr-CA" sz="2400" dirty="0"/>
          </a:p>
          <a:p>
            <a:r>
              <a:rPr lang="en-CA" sz="2400" u="sng" dirty="0">
                <a:hlinkClick r:id="rId2"/>
              </a:rPr>
              <a:t>https://uottawa.brightspace.com/d2l/home</a:t>
            </a:r>
            <a:endParaRPr lang="en-CA" sz="2400" dirty="0"/>
          </a:p>
          <a:p>
            <a:endParaRPr lang="fr-CA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LAB 1: OBJECTIFS</a:t>
            </a:r>
            <a:endParaRPr lang="fr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423047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r-CA" dirty="0"/>
          </a:p>
          <a:p>
            <a:r>
              <a:rPr lang="fr-CA" dirty="0"/>
              <a:t>Partie 1: Mesure de longueur</a:t>
            </a:r>
          </a:p>
          <a:p>
            <a:pPr lvl="1"/>
            <a:r>
              <a:rPr lang="fr-CA" dirty="0"/>
              <a:t>Mesurer les dimensions d’objets afin d’en calculer le volume et la densité</a:t>
            </a:r>
          </a:p>
          <a:p>
            <a:pPr lvl="1"/>
            <a:r>
              <a:rPr lang="fr-FR" dirty="0"/>
              <a:t>Déterminer, à partir d’une table, de quel métal un objet est composé</a:t>
            </a:r>
          </a:p>
          <a:p>
            <a:pPr lvl="1"/>
            <a:r>
              <a:rPr lang="fr-CA" dirty="0"/>
              <a:t>Utiliser les incertitudes et faire des calculs d’erreur</a:t>
            </a:r>
          </a:p>
          <a:p>
            <a:endParaRPr lang="fr-CA" dirty="0"/>
          </a:p>
          <a:p>
            <a:r>
              <a:rPr lang="fr-CA" dirty="0"/>
              <a:t>Partie 2: Mesure de temps</a:t>
            </a:r>
          </a:p>
          <a:p>
            <a:pPr lvl="1"/>
            <a:r>
              <a:rPr lang="fr-CA" dirty="0"/>
              <a:t>Mesurer la période d’oscillation d’un système masse-ressort</a:t>
            </a:r>
          </a:p>
          <a:p>
            <a:pPr lvl="1"/>
            <a:r>
              <a:rPr lang="fr-CA" dirty="0"/>
              <a:t>Calculer des quantités statistiques comme la moyenne, l’écart-type et l’erreur standard</a:t>
            </a:r>
            <a:br>
              <a:rPr lang="fr-CA" dirty="0"/>
            </a:br>
            <a:endParaRPr lang="fr-CA" dirty="0"/>
          </a:p>
          <a:p>
            <a:r>
              <a:rPr lang="fr-CA" dirty="0"/>
              <a:t>Partie 3: Objet en chute libre</a:t>
            </a:r>
          </a:p>
          <a:p>
            <a:pPr lvl="1"/>
            <a:r>
              <a:rPr lang="fr-CA" dirty="0"/>
              <a:t>Utiliser un système d’acquisition de données afin de mesurer la vitesse d’un objet en chute libre.</a:t>
            </a:r>
          </a:p>
          <a:p>
            <a:pPr lvl="1"/>
            <a:r>
              <a:rPr lang="fr-CA" dirty="0"/>
              <a:t>Préparer  un graphique de la vitesse vs. temps pour une objet en chute libre et utiliser un outil de régression linéaire afin de déterminer l’accélération gravitationnelle, </a:t>
            </a:r>
            <a:r>
              <a:rPr lang="fr-CA" i="1" dirty="0"/>
              <a:t>g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898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Partie 1 - Mesure de longueur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611560" y="862743"/>
            <a:ext cx="3860999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-CA" sz="1800" dirty="0">
                <a:latin typeface="Calibri"/>
                <a:ea typeface="Calibri"/>
                <a:cs typeface="Calibri"/>
                <a:sym typeface="Calibri"/>
              </a:rPr>
              <a:t>Les objets et instruments:</a:t>
            </a:r>
          </a:p>
        </p:txBody>
      </p:sp>
      <p:sp>
        <p:nvSpPr>
          <p:cNvPr id="8" name="Shape 36"/>
          <p:cNvSpPr txBox="1"/>
          <p:nvPr/>
        </p:nvSpPr>
        <p:spPr>
          <a:xfrm>
            <a:off x="5436096" y="4011910"/>
            <a:ext cx="1447190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fr-CA" sz="1800" dirty="0">
                <a:solidFill>
                  <a:schemeClr val="lt1"/>
                </a:solidFill>
              </a:rPr>
              <a:t>Cylindre creux</a:t>
            </a:r>
          </a:p>
        </p:txBody>
      </p:sp>
      <p:sp>
        <p:nvSpPr>
          <p:cNvPr id="9" name="Shape 37"/>
          <p:cNvSpPr txBox="1"/>
          <p:nvPr/>
        </p:nvSpPr>
        <p:spPr>
          <a:xfrm>
            <a:off x="3131840" y="4011910"/>
            <a:ext cx="1944216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fr-CA" sz="1800" dirty="0">
                <a:solidFill>
                  <a:schemeClr val="lt1"/>
                </a:solidFill>
              </a:rPr>
              <a:t>Cube </a:t>
            </a:r>
          </a:p>
          <a:p>
            <a:pPr lvl="0" algn="ctr"/>
            <a:r>
              <a:rPr lang="fr-CA" sz="1800" dirty="0">
                <a:solidFill>
                  <a:schemeClr val="lt1"/>
                </a:solidFill>
              </a:rPr>
              <a:t>(</a:t>
            </a:r>
            <a:r>
              <a:rPr lang="fr-CA" dirty="0">
                <a:solidFill>
                  <a:schemeClr val="lt1"/>
                </a:solidFill>
              </a:rPr>
              <a:t>parallélépipède</a:t>
            </a:r>
            <a:r>
              <a:rPr lang="fr-CA" sz="1800" dirty="0">
                <a:solidFill>
                  <a:schemeClr val="lt1"/>
                </a:solidFill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347614"/>
            <a:ext cx="7128792" cy="37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60514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Partie 2 – Mesure de temps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609603" y="1063231"/>
            <a:ext cx="3860999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Le système masse-ressort:</a:t>
            </a:r>
          </a:p>
        </p:txBody>
      </p:sp>
      <p:sp>
        <p:nvSpPr>
          <p:cNvPr id="11" name="Shape 44"/>
          <p:cNvSpPr/>
          <p:nvPr/>
        </p:nvSpPr>
        <p:spPr>
          <a:xfrm>
            <a:off x="3493154" y="1016267"/>
            <a:ext cx="2735030" cy="40874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2" name="Shape 45"/>
          <p:cNvSpPr txBox="1"/>
          <p:nvPr/>
        </p:nvSpPr>
        <p:spPr>
          <a:xfrm>
            <a:off x="7192889" y="4370462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rgbClr val="FF0000"/>
                </a:solidFill>
              </a:rPr>
              <a:t>Chronomètre</a:t>
            </a:r>
          </a:p>
        </p:txBody>
      </p:sp>
      <p:cxnSp>
        <p:nvCxnSpPr>
          <p:cNvPr id="13" name="Shape 46"/>
          <p:cNvCxnSpPr/>
          <p:nvPr/>
        </p:nvCxnSpPr>
        <p:spPr>
          <a:xfrm flipH="1">
            <a:off x="5532399" y="4599067"/>
            <a:ext cx="1660499" cy="83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47"/>
          <p:cNvSpPr txBox="1"/>
          <p:nvPr/>
        </p:nvSpPr>
        <p:spPr>
          <a:xfrm>
            <a:off x="7192889" y="2427734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rgbClr val="FF0000"/>
                </a:solidFill>
              </a:rPr>
              <a:t>Ressort</a:t>
            </a:r>
          </a:p>
        </p:txBody>
      </p:sp>
      <p:cxnSp>
        <p:nvCxnSpPr>
          <p:cNvPr id="15" name="Shape 48"/>
          <p:cNvCxnSpPr/>
          <p:nvPr/>
        </p:nvCxnSpPr>
        <p:spPr>
          <a:xfrm rot="10800000">
            <a:off x="5413289" y="2651236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49"/>
          <p:cNvSpPr txBox="1"/>
          <p:nvPr/>
        </p:nvSpPr>
        <p:spPr>
          <a:xfrm>
            <a:off x="7192889" y="3554710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rgbClr val="FF0000"/>
                </a:solidFill>
              </a:rPr>
              <a:t>Masse (200 g)</a:t>
            </a:r>
          </a:p>
        </p:txBody>
      </p:sp>
      <p:cxnSp>
        <p:nvCxnSpPr>
          <p:cNvPr id="17" name="Shape 50"/>
          <p:cNvCxnSpPr/>
          <p:nvPr/>
        </p:nvCxnSpPr>
        <p:spPr>
          <a:xfrm rot="10800000">
            <a:off x="5413289" y="3778212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507054859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Partie </a:t>
            </a: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3 – Objet en chute libre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1390814" y="1063231"/>
            <a:ext cx="3860999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Le montage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sp>
        <p:nvSpPr>
          <p:cNvPr id="11" name="Shape 57"/>
          <p:cNvSpPr/>
          <p:nvPr/>
        </p:nvSpPr>
        <p:spPr>
          <a:xfrm>
            <a:off x="2917090" y="987574"/>
            <a:ext cx="2735030" cy="40874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2" name="Shape 58"/>
          <p:cNvSpPr txBox="1"/>
          <p:nvPr/>
        </p:nvSpPr>
        <p:spPr>
          <a:xfrm>
            <a:off x="6495616" y="4227934"/>
            <a:ext cx="2396863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rgbClr val="FF0000"/>
                </a:solidFill>
              </a:rPr>
              <a:t>Bande de plastique à bandes transparentes</a:t>
            </a:r>
          </a:p>
        </p:txBody>
      </p:sp>
      <p:sp>
        <p:nvSpPr>
          <p:cNvPr id="13" name="Shape 59"/>
          <p:cNvSpPr txBox="1"/>
          <p:nvPr/>
        </p:nvSpPr>
        <p:spPr>
          <a:xfrm>
            <a:off x="6495616" y="3363838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>
                <a:solidFill>
                  <a:srgbClr val="FF0000"/>
                </a:solidFill>
              </a:rPr>
              <a:t>Tapis en mousse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14" name="Shape 60"/>
          <p:cNvSpPr txBox="1"/>
          <p:nvPr/>
        </p:nvSpPr>
        <p:spPr>
          <a:xfrm>
            <a:off x="6495616" y="1419622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rgbClr val="FF0000"/>
                </a:solidFill>
              </a:rPr>
              <a:t>Barrière optique</a:t>
            </a:r>
          </a:p>
        </p:txBody>
      </p:sp>
      <p:cxnSp>
        <p:nvCxnSpPr>
          <p:cNvPr id="15" name="Shape 61"/>
          <p:cNvCxnSpPr>
            <a:stCxn id="14" idx="1"/>
          </p:cNvCxnSpPr>
          <p:nvPr/>
        </p:nvCxnSpPr>
        <p:spPr>
          <a:xfrm rot="10800000">
            <a:off x="4716016" y="1643126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62"/>
          <p:cNvCxnSpPr/>
          <p:nvPr/>
        </p:nvCxnSpPr>
        <p:spPr>
          <a:xfrm rot="10800000">
            <a:off x="4716016" y="3596946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63"/>
          <p:cNvCxnSpPr/>
          <p:nvPr/>
        </p:nvCxnSpPr>
        <p:spPr>
          <a:xfrm rot="10800000">
            <a:off x="4716017" y="4595452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573748118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NETTOYAGE</a:t>
            </a:r>
            <a:endParaRPr lang="fr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71550"/>
            <a:ext cx="8928992" cy="4230470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Éteignez votre ordinateur. </a:t>
            </a:r>
            <a:br>
              <a:rPr lang="fr-CA" dirty="0"/>
            </a:br>
            <a:r>
              <a:rPr lang="fr-CA" b="1" dirty="0">
                <a:solidFill>
                  <a:srgbClr val="FF0000"/>
                </a:solidFill>
              </a:rPr>
              <a:t>Récupérez votre clé USB si vous en avez utilisé une.</a:t>
            </a:r>
          </a:p>
          <a:p>
            <a:r>
              <a:rPr lang="fr-CA" dirty="0"/>
              <a:t>Rassemblez les objets et les instruments de mesure sur votre table.</a:t>
            </a:r>
          </a:p>
          <a:p>
            <a:r>
              <a:rPr lang="fr-CA" dirty="0"/>
              <a:t>Recyclez vos papiers brouillons et disposez de vos déchets. Laissez votre poste de travail aussi propre que possible. </a:t>
            </a:r>
          </a:p>
          <a:p>
            <a:r>
              <a:rPr lang="fr-CA" dirty="0"/>
              <a:t>Replacez votre moniteur, clavier et souris. SVP replacez votre chaise sous la table avant de quitter.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131772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4427984" y="699542"/>
            <a:ext cx="4716016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200" dirty="0"/>
              <a:t>Complétez les 4 tests dans le fichier </a:t>
            </a:r>
            <a:r>
              <a:rPr lang="fr-CA" sz="2200" dirty="0" err="1"/>
              <a:t>Exp</a:t>
            </a:r>
            <a:r>
              <a:rPr lang="fr-CA" sz="2200" dirty="0"/>
              <a:t>. 0 avant la date limite.!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97828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 rapport est du dans 1 </a:t>
            </a:r>
            <a:r>
              <a:rPr lang="en-CA" dirty="0" err="1"/>
              <a:t>semaine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/>
              <a:t>Les </a:t>
            </a:r>
            <a:r>
              <a:rPr lang="en-CA" dirty="0" err="1"/>
              <a:t>casiers</a:t>
            </a:r>
            <a:r>
              <a:rPr lang="en-CA" dirty="0"/>
              <a:t> de remise des rapports </a:t>
            </a:r>
            <a:r>
              <a:rPr lang="en-CA" dirty="0" err="1"/>
              <a:t>sonts</a:t>
            </a:r>
            <a:r>
              <a:rPr lang="en-CA" dirty="0"/>
              <a:t> </a:t>
            </a:r>
            <a:r>
              <a:rPr lang="en-CA" dirty="0" err="1"/>
              <a:t>situés</a:t>
            </a:r>
            <a:r>
              <a:rPr lang="en-CA" dirty="0"/>
              <a:t> </a:t>
            </a:r>
            <a:r>
              <a:rPr lang="en-CA" dirty="0" err="1"/>
              <a:t>dans</a:t>
            </a:r>
            <a:r>
              <a:rPr lang="en-CA" dirty="0"/>
              <a:t> le couloir central de la tour </a:t>
            </a:r>
            <a:r>
              <a:rPr lang="en-CA" dirty="0" err="1"/>
              <a:t>sud</a:t>
            </a:r>
            <a:r>
              <a:rPr lang="en-CA" dirty="0"/>
              <a:t> du 3ième </a:t>
            </a:r>
            <a:r>
              <a:rPr lang="en-CA" dirty="0" err="1"/>
              <a:t>étage</a:t>
            </a:r>
            <a:r>
              <a:rPr lang="en-CA" dirty="0"/>
              <a:t> du </a:t>
            </a:r>
            <a:r>
              <a:rPr lang="en-CA" dirty="0" err="1"/>
              <a:t>pavillon</a:t>
            </a:r>
            <a:r>
              <a:rPr lang="en-CA"/>
              <a:t> STEM.</a:t>
            </a:r>
            <a:endParaRPr lang="en-CA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27984" y="1992263"/>
            <a:ext cx="4716016" cy="1875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/>
          </a:p>
          <a:p>
            <a:pPr marL="0" indent="0">
              <a:buNone/>
            </a:pPr>
            <a:r>
              <a:rPr lang="fr-CA" sz="2400" dirty="0"/>
              <a:t>N’oubliez pas de faire votre test pré-</a:t>
            </a:r>
            <a:r>
              <a:rPr lang="fr-CA" sz="2400" dirty="0" err="1"/>
              <a:t>lab</a:t>
            </a:r>
            <a:r>
              <a:rPr lang="fr-CA" sz="2400" dirty="0"/>
              <a:t> pour l’</a:t>
            </a:r>
            <a:r>
              <a:rPr lang="fr-CA" sz="2400" dirty="0" err="1"/>
              <a:t>Exp</a:t>
            </a:r>
            <a:r>
              <a:rPr lang="fr-CA" sz="2400" dirty="0"/>
              <a:t>. 2! </a:t>
            </a:r>
            <a:br>
              <a:rPr lang="fr-CA" sz="2400" dirty="0"/>
            </a:br>
            <a:r>
              <a:rPr lang="fr-CA" sz="2400" dirty="0">
                <a:solidFill>
                  <a:srgbClr val="FF0000"/>
                </a:solidFill>
              </a:rPr>
              <a:t>N’attendez pas à la dernière minute, il n’y aura pas d’extension ou de test de reprise pour les étudiants éprouvant des difficultés techniques à </a:t>
            </a:r>
            <a:r>
              <a:rPr lang="fr-CA" sz="2400" dirty="0" err="1">
                <a:solidFill>
                  <a:srgbClr val="FF0000"/>
                </a:solidFill>
              </a:rPr>
              <a:t>derni</a:t>
            </a:r>
            <a:r>
              <a:rPr lang="en-CA" sz="2400" dirty="0" err="1">
                <a:solidFill>
                  <a:srgbClr val="FF0000"/>
                </a:solidFill>
              </a:rPr>
              <a:t>ère</a:t>
            </a:r>
            <a:r>
              <a:rPr lang="en-CA" sz="2400" dirty="0">
                <a:solidFill>
                  <a:srgbClr val="FF0000"/>
                </a:solidFill>
              </a:rPr>
              <a:t> minute</a:t>
            </a:r>
            <a:r>
              <a:rPr lang="fr-CA" sz="2400" dirty="0">
                <a:solidFill>
                  <a:srgbClr val="FF0000"/>
                </a:solidFill>
              </a:rPr>
              <a:t>!! </a:t>
            </a:r>
          </a:p>
          <a:p>
            <a:endParaRPr lang="en-US" sz="22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65311" y="-20538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REMINDER: TESTS!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465311" y="1491630"/>
            <a:ext cx="334704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PR</a:t>
            </a:r>
            <a:r>
              <a:rPr lang="fr-CA" sz="3600" b="1" u="sng" dirty="0">
                <a:solidFill>
                  <a:schemeClr val="tx2"/>
                </a:solidFill>
              </a:rPr>
              <a:t>É-</a:t>
            </a:r>
            <a:r>
              <a:rPr lang="en-US" sz="3600" b="1" u="sng" dirty="0">
                <a:solidFill>
                  <a:schemeClr val="tx2"/>
                </a:solidFill>
              </a:rPr>
              <a:t>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283968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83968" y="1635646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07504" y="-20538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DATE DE REMISE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283968" y="3867894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4465311" y="3730724"/>
            <a:ext cx="334704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PROCHAIN 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427984" y="4443958"/>
            <a:ext cx="471601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Ne sera pas </a:t>
            </a:r>
            <a:r>
              <a:rPr lang="en-US" sz="1800" dirty="0" err="1"/>
              <a:t>termi</a:t>
            </a:r>
            <a:r>
              <a:rPr lang="fr-CA" sz="1800" dirty="0"/>
              <a:t>né à la maison</a:t>
            </a:r>
            <a:r>
              <a:rPr lang="en-US" sz="1800" dirty="0"/>
              <a:t>! Le prochain rapport sera du à la fin de la séance de lab de 3h!</a:t>
            </a:r>
          </a:p>
        </p:txBody>
      </p:sp>
    </p:spTree>
    <p:extLst>
      <p:ext uri="{BB962C8B-B14F-4D97-AF65-F5344CB8AC3E}">
        <p14:creationId xmlns:p14="http://schemas.microsoft.com/office/powerpoint/2010/main" val="239594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MESURES SIMPLES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565"/>
            <a:ext cx="8229600" cy="39964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CA" dirty="0"/>
              <a:t>Survol des éléments suivants:</a:t>
            </a:r>
          </a:p>
          <a:p>
            <a:r>
              <a:rPr lang="fr-CA" dirty="0"/>
              <a:t>Erreurs de calcul </a:t>
            </a:r>
          </a:p>
          <a:p>
            <a:pPr lvl="1"/>
            <a:r>
              <a:rPr lang="fr-CA" dirty="0"/>
              <a:t>Il y a un test sur les calculs d’erreurs à compléter sur le site des labos.</a:t>
            </a:r>
          </a:p>
          <a:p>
            <a:pPr lvl="1"/>
            <a:r>
              <a:rPr lang="fr-CA" dirty="0"/>
              <a:t>Vous pouvez compléter ce test  autant de fois que vous le voulez jusqu’à la date limite. Seule votre plus haute note sera conservée. </a:t>
            </a:r>
          </a:p>
          <a:p>
            <a:pPr lvl="1"/>
            <a:endParaRPr lang="fr-CA" dirty="0"/>
          </a:p>
          <a:p>
            <a:r>
              <a:rPr lang="fr-CA" dirty="0"/>
              <a:t>Utilisation des instruments de mesure suivants:</a:t>
            </a:r>
          </a:p>
          <a:p>
            <a:pPr lvl="1"/>
            <a:r>
              <a:rPr lang="fr-CA" dirty="0"/>
              <a:t>Mètre</a:t>
            </a:r>
          </a:p>
          <a:p>
            <a:pPr lvl="1"/>
            <a:r>
              <a:rPr lang="fr-CA" dirty="0"/>
              <a:t>Pied à coulisse</a:t>
            </a:r>
          </a:p>
          <a:p>
            <a:pPr lvl="1"/>
            <a:endParaRPr lang="fr-CA" dirty="0"/>
          </a:p>
          <a:p>
            <a:r>
              <a:rPr lang="fr-CA" dirty="0"/>
              <a:t>Arrondissement et chiffres significatifs</a:t>
            </a:r>
            <a:endParaRPr lang="fr-CA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CALCULS D’ERREUR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4803998"/>
            <a:ext cx="4824536" cy="360040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en-US" sz="2000" i="1" dirty="0" err="1"/>
              <a:t>Voir</a:t>
            </a:r>
            <a:r>
              <a:rPr lang="en-US" sz="2000" i="1" dirty="0"/>
              <a:t> le </a:t>
            </a:r>
            <a:r>
              <a:rPr lang="en-US" sz="2000" i="1" dirty="0" err="1"/>
              <a:t>tutoriel</a:t>
            </a:r>
            <a:r>
              <a:rPr lang="en-US" sz="2000" i="1" dirty="0"/>
              <a:t> – Propagation des </a:t>
            </a:r>
            <a:r>
              <a:rPr lang="en-US" sz="2000" i="1" dirty="0" err="1"/>
              <a:t>incertitudes</a:t>
            </a:r>
            <a:r>
              <a:rPr lang="en-US" sz="2000" i="1" dirty="0"/>
              <a:t> pg. 1</a:t>
            </a:r>
          </a:p>
          <a:p>
            <a:pPr algn="ctr">
              <a:buNone/>
            </a:pPr>
            <a:endParaRPr lang="en-US" sz="20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9512" y="987574"/>
                <a:ext cx="8856984" cy="344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sz="2400" b="1" dirty="0"/>
                  <a:t>Propagation des </a:t>
                </a:r>
                <a:r>
                  <a:rPr lang="en-US" sz="2400" b="1" dirty="0" err="1"/>
                  <a:t>incertitudes</a:t>
                </a:r>
                <a:r>
                  <a:rPr lang="en-US" sz="2400" b="1" dirty="0"/>
                  <a:t>: </a:t>
                </a:r>
                <a:r>
                  <a:rPr lang="en-US" sz="2400" b="1" dirty="0" err="1"/>
                  <a:t>Formule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générale</a:t>
                </a:r>
                <a:br>
                  <a:rPr lang="en-US" sz="2400" b="1" dirty="0"/>
                </a:br>
                <a:endParaRPr lang="en-US" sz="2400" b="1" dirty="0"/>
              </a:p>
              <a:p>
                <a:r>
                  <a:rPr lang="fr-CA" sz="2400" dirty="0"/>
                  <a:t>Si le résultat </a:t>
                </a:r>
                <a14:m>
                  <m:oMath xmlns:m="http://schemas.openxmlformats.org/officeDocument/2006/math">
                    <m:r>
                      <a:rPr lang="fr-CA" sz="2400" i="1"/>
                      <m:t>𝑅</m:t>
                    </m:r>
                  </m:oMath>
                </a14:m>
                <a:r>
                  <a:rPr lang="fr-CA" sz="2400" dirty="0"/>
                  <a:t> est fonction des mesures </a:t>
                </a:r>
                <a14:m>
                  <m:oMath xmlns:m="http://schemas.openxmlformats.org/officeDocument/2006/math">
                    <m:r>
                      <a:rPr lang="fr-CA" sz="2400" i="1"/>
                      <m:t>𝑥</m:t>
                    </m:r>
                    <m:r>
                      <a:rPr lang="fr-CA" sz="2400" i="1"/>
                      <m:t>, </m:t>
                    </m:r>
                    <m:r>
                      <a:rPr lang="fr-CA" sz="2400" i="1"/>
                      <m:t>𝑦</m:t>
                    </m:r>
                    <m:r>
                      <a:rPr lang="fr-CA" sz="2400" i="1"/>
                      <m:t>, …</m:t>
                    </m:r>
                  </m:oMath>
                </a14:m>
                <a:r>
                  <a:rPr lang="fr-CA" sz="2400" dirty="0"/>
                  <a:t> où </a:t>
                </a:r>
                <a14:m>
                  <m:oMath xmlns:m="http://schemas.openxmlformats.org/officeDocument/2006/math">
                    <m:r>
                      <a:rPr lang="fr-CA" sz="2400" i="1"/>
                      <m:t>𝑅</m:t>
                    </m:r>
                    <m:r>
                      <a:rPr lang="fr-CA" sz="2400" i="1"/>
                      <m:t>=</m:t>
                    </m:r>
                    <m:r>
                      <a:rPr lang="fr-CA" sz="2400" i="1"/>
                      <m:t>𝑓</m:t>
                    </m:r>
                    <m:d>
                      <m:dPr>
                        <m:ctrlPr>
                          <a:rPr lang="en-CA" sz="2400" i="1"/>
                        </m:ctrlPr>
                      </m:dPr>
                      <m:e>
                        <m:r>
                          <a:rPr lang="fr-CA" sz="2400" i="1"/>
                          <m:t>𝑥</m:t>
                        </m:r>
                        <m:r>
                          <a:rPr lang="fr-CA" sz="2400" i="1"/>
                          <m:t>,</m:t>
                        </m:r>
                        <m:r>
                          <a:rPr lang="fr-CA" sz="2400" i="1"/>
                          <m:t>𝑦</m:t>
                        </m:r>
                        <m:r>
                          <a:rPr lang="fr-CA" sz="2400" i="1"/>
                          <m:t>, …</m:t>
                        </m:r>
                      </m:e>
                    </m:d>
                  </m:oMath>
                </a14:m>
                <a:r>
                  <a:rPr lang="fr-CA" sz="2400" dirty="0"/>
                  <a:t> alors on utilise la formule</a:t>
                </a:r>
                <a:r>
                  <a:rPr lang="en-GB" sz="2400"/>
                  <a:t>:</a:t>
                </a:r>
                <a:br>
                  <a:rPr lang="en-GB" sz="2400"/>
                </a:br>
                <a:endParaRPr lang="en-C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500" i="1"/>
                        <m:t>∆</m:t>
                      </m:r>
                      <m:r>
                        <a:rPr lang="fr-CA" sz="2500" i="1"/>
                        <m:t>𝑅</m:t>
                      </m:r>
                      <m:r>
                        <a:rPr lang="fr-CA" sz="2500" i="1"/>
                        <m:t>=</m:t>
                      </m:r>
                      <m:rad>
                        <m:radPr>
                          <m:degHide m:val="on"/>
                          <m:ctrlPr>
                            <a:rPr lang="en-CA" sz="2500" i="1"/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CA" sz="25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sz="2500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sz="2500" i="1"/>
                                      </m:ctrlPr>
                                    </m:fPr>
                                    <m:num>
                                      <m:r>
                                        <a:rPr lang="fr-CA" sz="2500" i="1"/>
                                        <m:t>𝜕</m:t>
                                      </m:r>
                                      <m:r>
                                        <a:rPr lang="fr-CA" sz="2500" i="1"/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fr-CA" sz="2500" i="1"/>
                                        <m:t>𝜕</m:t>
                                      </m:r>
                                      <m:r>
                                        <a:rPr lang="fr-CA" sz="2500" i="1"/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CA" sz="2500" i="1"/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500" i="1"/>
                              </m:ctrlPr>
                            </m:sSupPr>
                            <m:e>
                              <m:r>
                                <a:rPr lang="fr-CA" sz="2500" i="1"/>
                                <m:t>∆</m:t>
                              </m:r>
                              <m:r>
                                <a:rPr lang="fr-CA" sz="2500" i="1"/>
                                <m:t>𝑥</m:t>
                              </m:r>
                            </m:e>
                            <m:sup>
                              <m:r>
                                <a:rPr lang="fr-CA" sz="2500" i="1"/>
                                <m:t>2</m:t>
                              </m:r>
                            </m:sup>
                          </m:sSup>
                          <m:r>
                            <a:rPr lang="fr-CA" sz="2500" i="1"/>
                            <m:t>+</m:t>
                          </m:r>
                          <m:sSup>
                            <m:sSupPr>
                              <m:ctrlPr>
                                <a:rPr lang="en-CA" sz="25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sz="2500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sz="2500" i="1"/>
                                      </m:ctrlPr>
                                    </m:fPr>
                                    <m:num>
                                      <m:r>
                                        <a:rPr lang="fr-CA" sz="2500" i="1"/>
                                        <m:t>𝜕</m:t>
                                      </m:r>
                                      <m:r>
                                        <a:rPr lang="fr-CA" sz="2500" i="1"/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fr-CA" sz="2500" i="1"/>
                                        <m:t>𝜕</m:t>
                                      </m:r>
                                      <m:r>
                                        <a:rPr lang="fr-CA" sz="2500" i="1"/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CA" sz="2500" i="1"/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500" i="1"/>
                              </m:ctrlPr>
                            </m:sSupPr>
                            <m:e>
                              <m:r>
                                <a:rPr lang="fr-CA" sz="2500" i="1"/>
                                <m:t>∆</m:t>
                              </m:r>
                              <m:r>
                                <a:rPr lang="fr-CA" sz="2500" i="1"/>
                                <m:t>𝑦</m:t>
                              </m:r>
                            </m:e>
                            <m:sup>
                              <m:r>
                                <a:rPr lang="fr-CA" sz="2500" i="1"/>
                                <m:t>2</m:t>
                              </m:r>
                            </m:sup>
                          </m:sSup>
                          <m:r>
                            <a:rPr lang="fr-CA" sz="2500" i="1"/>
                            <m:t>+…</m:t>
                          </m:r>
                        </m:e>
                      </m:rad>
                      <m:r>
                        <a:rPr lang="fr-CA" sz="2500" i="1"/>
                        <m:t>   ,</m:t>
                      </m:r>
                    </m:oMath>
                  </m:oMathPara>
                </a14:m>
                <a:endParaRPr lang="en-US" sz="2500" dirty="0"/>
              </a:p>
              <a:p>
                <a:endParaRPr lang="en-CA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7574"/>
                <a:ext cx="8856984" cy="3444982"/>
              </a:xfrm>
              <a:prstGeom prst="rect">
                <a:avLst/>
              </a:prstGeom>
              <a:blipFill>
                <a:blip r:embed="rId2"/>
                <a:stretch>
                  <a:fillRect l="-1032" t="-14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60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7131F-2303-14B4-0785-A5215CE54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D775-9911-2E87-4E08-EE2455AC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CALCULS D’ERREUR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3655-2291-B840-0819-867C6807E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4803998"/>
            <a:ext cx="4824536" cy="360040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en-US" sz="2000" i="1" dirty="0" err="1"/>
              <a:t>Voir</a:t>
            </a:r>
            <a:r>
              <a:rPr lang="en-US" sz="2000" i="1" dirty="0"/>
              <a:t> le </a:t>
            </a:r>
            <a:r>
              <a:rPr lang="en-US" sz="2000" i="1" dirty="0" err="1"/>
              <a:t>tutoriel</a:t>
            </a:r>
            <a:r>
              <a:rPr lang="en-US" sz="2000" i="1" dirty="0"/>
              <a:t> – Propagation des </a:t>
            </a:r>
            <a:r>
              <a:rPr lang="en-US" sz="2000" i="1" dirty="0" err="1"/>
              <a:t>incertitudes</a:t>
            </a:r>
            <a:r>
              <a:rPr lang="en-US" sz="2000" i="1" dirty="0"/>
              <a:t> pg. 1</a:t>
            </a:r>
          </a:p>
          <a:p>
            <a:pPr algn="ctr">
              <a:buNone/>
            </a:pPr>
            <a:endParaRPr lang="en-US" sz="20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502A7A-8615-CC94-AA7F-B2C334010884}"/>
                  </a:ext>
                </a:extLst>
              </p:cNvPr>
              <p:cNvSpPr txBox="1"/>
              <p:nvPr/>
            </p:nvSpPr>
            <p:spPr>
              <a:xfrm>
                <a:off x="179512" y="987574"/>
                <a:ext cx="8856984" cy="416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sz="2400" b="1" dirty="0"/>
                  <a:t>Propagation des </a:t>
                </a:r>
                <a:r>
                  <a:rPr lang="en-US" sz="2400" b="1" dirty="0" err="1"/>
                  <a:t>incertitudes</a:t>
                </a:r>
                <a:r>
                  <a:rPr lang="en-US" sz="2400" b="1" dirty="0"/>
                  <a:t>: addition and </a:t>
                </a:r>
                <a:r>
                  <a:rPr lang="en-US" sz="2400" b="1" dirty="0" err="1"/>
                  <a:t>soustraction</a:t>
                </a:r>
                <a:br>
                  <a:rPr lang="en-US" sz="2400" b="1" dirty="0"/>
                </a:br>
                <a:endParaRPr lang="en-US" sz="2400" b="1" dirty="0"/>
              </a:p>
              <a:p>
                <a:r>
                  <a:rPr lang="fr-CA" sz="2400" dirty="0"/>
                  <a:t>Si le résultat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fr-CA" sz="2400" dirty="0"/>
                  <a:t> est obtenu à partir d’une suite d’additions et de soustractions</a:t>
                </a:r>
                <a:r>
                  <a:rPr lang="en-GB" sz="2400" dirty="0"/>
                  <a:t>:</a:t>
                </a:r>
                <a:endParaRPr lang="en-C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=± </m:t>
                      </m:r>
                      <m:r>
                        <a:rPr lang="en-GB" sz="2400" i="1">
                          <a:latin typeface="Cambria Math"/>
                        </a:rPr>
                        <m:t>𝐴𝑥</m:t>
                      </m:r>
                      <m:r>
                        <a:rPr lang="en-GB" sz="2400" i="1">
                          <a:latin typeface="Cambria Math"/>
                        </a:rPr>
                        <m:t>±</m:t>
                      </m:r>
                      <m:r>
                        <a:rPr lang="en-GB" sz="2400" i="1">
                          <a:latin typeface="Cambria Math"/>
                        </a:rPr>
                        <m:t>𝐵𝑦</m:t>
                      </m:r>
                      <m:r>
                        <a:rPr lang="en-GB" sz="2400" i="1">
                          <a:latin typeface="Cambria Math"/>
                        </a:rPr>
                        <m:t>±…   ,</m:t>
                      </m:r>
                    </m:oMath>
                  </m:oMathPara>
                </a14:m>
                <a:endParaRPr lang="en-CA" sz="2400" dirty="0"/>
              </a:p>
              <a:p>
                <a:pPr>
                  <a:buFont typeface="Arial" pitchFamily="34" charset="0"/>
                  <a:buNone/>
                </a:pPr>
                <a:br>
                  <a:rPr lang="en-GB" sz="2400" dirty="0"/>
                </a:br>
                <a:r>
                  <a:rPr lang="fr-CA" sz="2400" dirty="0"/>
                  <a:t>où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fr-CA" sz="2400" dirty="0"/>
                  <a:t> et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fr-CA" sz="2400" dirty="0"/>
                  <a:t> sont des constantes</a:t>
                </a:r>
                <a:r>
                  <a:rPr lang="en-GB" sz="2400" dirty="0"/>
                  <a:t>, </a:t>
                </a:r>
                <a:r>
                  <a:rPr lang="fr-CA" sz="2400" dirty="0"/>
                  <a:t>l’erreur sur le résultat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fr-CA" sz="2400" dirty="0"/>
                  <a:t> est donnée par</a:t>
                </a:r>
                <a:r>
                  <a:rPr lang="en-GB" sz="2400" dirty="0"/>
                  <a:t>	</a:t>
                </a:r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∆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+…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  <a:p>
                <a:endParaRPr lang="en-CA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502A7A-8615-CC94-AA7F-B2C334010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7574"/>
                <a:ext cx="8856984" cy="4167872"/>
              </a:xfrm>
              <a:prstGeom prst="rect">
                <a:avLst/>
              </a:prstGeom>
              <a:blipFill>
                <a:blip r:embed="rId2"/>
                <a:stretch>
                  <a:fillRect l="-1032" t="-11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04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CALCULS D’ERREUR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4803998"/>
            <a:ext cx="4824536" cy="360040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en-US" sz="2000" i="1" dirty="0" err="1"/>
              <a:t>Voir</a:t>
            </a:r>
            <a:r>
              <a:rPr lang="en-US" sz="2000" i="1" dirty="0"/>
              <a:t> le </a:t>
            </a:r>
            <a:r>
              <a:rPr lang="en-US" sz="2000" i="1" dirty="0" err="1"/>
              <a:t>tutoriel</a:t>
            </a:r>
            <a:r>
              <a:rPr lang="en-US" sz="2000" i="1" dirty="0"/>
              <a:t> – Propagation des </a:t>
            </a:r>
            <a:r>
              <a:rPr lang="en-US" sz="2000" i="1" dirty="0" err="1"/>
              <a:t>incertitudes</a:t>
            </a:r>
            <a:r>
              <a:rPr lang="en-US" sz="2000" i="1" dirty="0"/>
              <a:t> pg. 2</a:t>
            </a:r>
          </a:p>
          <a:p>
            <a:pPr algn="ctr">
              <a:buNone/>
            </a:pP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026810"/>
                <a:ext cx="9144000" cy="3777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sz="2400" b="1" dirty="0"/>
                  <a:t>Propagation des </a:t>
                </a:r>
                <a:r>
                  <a:rPr lang="en-US" sz="2400" b="1" dirty="0" err="1"/>
                  <a:t>incertitudes</a:t>
                </a:r>
                <a:r>
                  <a:rPr lang="en-US" sz="2400" b="1" dirty="0"/>
                  <a:t>: multiplication et division</a:t>
                </a:r>
                <a:br>
                  <a:rPr lang="en-US" sz="2400" b="1" dirty="0"/>
                </a:br>
                <a:endParaRPr lang="en-US" sz="2400" b="1" dirty="0"/>
              </a:p>
              <a:p>
                <a:r>
                  <a:rPr lang="fr-CA" sz="2400" dirty="0"/>
                  <a:t>Si le résultat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fr-CA" sz="2400" dirty="0"/>
                  <a:t> est obtenu à partir d’une série de produits</a:t>
                </a:r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𝑅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𝐴</m:t>
                        </m:r>
                      </m:sup>
                    </m:sSup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𝐵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⋯,</m:t>
                    </m:r>
                  </m:oMath>
                </a14:m>
                <a:endParaRPr lang="en-CA" sz="2400" dirty="0"/>
              </a:p>
              <a:p>
                <a:pPr>
                  <a:buFont typeface="Arial" pitchFamily="34" charset="0"/>
                  <a:buNone/>
                </a:pPr>
                <a:br>
                  <a:rPr lang="en-GB" sz="2400" dirty="0"/>
                </a:br>
                <a:r>
                  <a:rPr lang="fr-CA" sz="2400" dirty="0"/>
                  <a:t>où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fr-CA" sz="2400" dirty="0"/>
                  <a:t> et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fr-CA" sz="2400" dirty="0"/>
                  <a:t> sont des constantes</a:t>
                </a:r>
                <a:r>
                  <a:rPr lang="en-GB" sz="2400" dirty="0"/>
                  <a:t>, </a:t>
                </a:r>
                <a:r>
                  <a:rPr lang="fr-CA" sz="2400" dirty="0"/>
                  <a:t>l’erreur sur le résultat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fr-CA" sz="2400"/>
                  <a:t> est donnée par </a:t>
                </a:r>
                <a:r>
                  <a:rPr lang="en-GB" sz="2400" dirty="0"/>
                  <a:t>	</a:t>
                </a:r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∆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ad>
                        <m:radPr>
                          <m:degHide m:val="on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/>
                            </a:rPr>
                            <m:t>+…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26810"/>
                <a:ext cx="9144000" cy="3777188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2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39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MESURES RÉPÉTÉES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4803998"/>
            <a:ext cx="4824536" cy="360040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en-US" sz="2000" i="1" dirty="0" err="1"/>
              <a:t>Voir</a:t>
            </a:r>
            <a:r>
              <a:rPr lang="en-US" sz="2000" i="1" dirty="0"/>
              <a:t> le </a:t>
            </a:r>
            <a:r>
              <a:rPr lang="en-US" sz="2000" i="1" dirty="0" err="1"/>
              <a:t>tutoriel</a:t>
            </a:r>
            <a:r>
              <a:rPr lang="en-US" sz="2000" i="1" dirty="0"/>
              <a:t> – </a:t>
            </a:r>
            <a:r>
              <a:rPr lang="en-US" sz="2000" i="1" dirty="0" err="1"/>
              <a:t>Mesures</a:t>
            </a:r>
            <a:r>
              <a:rPr lang="en-US" sz="2000" i="1" dirty="0"/>
              <a:t> </a:t>
            </a:r>
            <a:r>
              <a:rPr lang="en-US" sz="2000" i="1" dirty="0" err="1"/>
              <a:t>répétées</a:t>
            </a:r>
            <a:endParaRPr lang="en-US" sz="2000" i="1" dirty="0"/>
          </a:p>
          <a:p>
            <a:pPr algn="ctr">
              <a:buNone/>
            </a:pP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771550"/>
            <a:ext cx="88569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fr-CA" sz="2400" dirty="0"/>
              <a:t>Lorsqu’on a plusieurs mesures, on utilise les quantités suivantes pour interpréter nos données : la </a:t>
            </a:r>
            <a:r>
              <a:rPr lang="fr-CA" sz="2400" b="1" dirty="0"/>
              <a:t>moyenne</a:t>
            </a:r>
            <a:r>
              <a:rPr lang="fr-CA" sz="2400" dirty="0"/>
              <a:t>, l’</a:t>
            </a:r>
            <a:r>
              <a:rPr lang="fr-CA" sz="2400" b="1" dirty="0"/>
              <a:t>écart-type</a:t>
            </a:r>
            <a:r>
              <a:rPr lang="fr-CA" sz="2400" dirty="0"/>
              <a:t> et l’</a:t>
            </a:r>
            <a:r>
              <a:rPr lang="fr-CA" sz="2400" b="1" dirty="0"/>
              <a:t>erreur standard</a:t>
            </a:r>
            <a:r>
              <a:rPr lang="fr-CA" sz="2400" dirty="0"/>
              <a:t>.</a:t>
            </a:r>
            <a:br>
              <a:rPr lang="fr-CA" sz="2400" dirty="0"/>
            </a:br>
            <a:endParaRPr lang="en-US" sz="2400" dirty="0"/>
          </a:p>
          <a:p>
            <a:pPr>
              <a:buFont typeface="Arial" pitchFamily="34" charset="0"/>
              <a:buNone/>
            </a:pPr>
            <a:r>
              <a:rPr lang="fr-FR" sz="2000" dirty="0"/>
              <a:t>- La </a:t>
            </a:r>
            <a:r>
              <a:rPr lang="fr-FR" sz="2000" b="1" dirty="0"/>
              <a:t>moyenne</a:t>
            </a:r>
            <a:r>
              <a:rPr lang="fr-FR" sz="2000" dirty="0"/>
              <a:t> est une estimation de la vraie valeur de la mesure.</a:t>
            </a:r>
            <a:br>
              <a:rPr lang="fr-FR" sz="2000" dirty="0"/>
            </a:br>
            <a:endParaRPr lang="en-US" sz="2000" dirty="0"/>
          </a:p>
          <a:p>
            <a:pPr>
              <a:buFont typeface="Arial" pitchFamily="34" charset="0"/>
              <a:buNone/>
            </a:pPr>
            <a:r>
              <a:rPr lang="en-US" sz="2000" dirty="0"/>
              <a:t>- </a:t>
            </a:r>
            <a:r>
              <a:rPr lang="fr-FR" sz="2000" b="1" dirty="0"/>
              <a:t>L’écart-type</a:t>
            </a:r>
            <a:r>
              <a:rPr lang="fr-FR" sz="2000" dirty="0"/>
              <a:t> représente la dispersion des données. Une mesure supplémentaire sera ~70% du temps à moins d’un écart-type de la moyenne.</a:t>
            </a:r>
            <a:endParaRPr lang="en-US" sz="2000" dirty="0"/>
          </a:p>
          <a:p>
            <a:pPr>
              <a:buFont typeface="Arial" pitchFamily="34" charset="0"/>
              <a:buNone/>
            </a:pPr>
            <a:br>
              <a:rPr lang="fr-FR" sz="2000" dirty="0"/>
            </a:br>
            <a:r>
              <a:rPr lang="fr-FR" sz="2000" dirty="0"/>
              <a:t>- </a:t>
            </a:r>
            <a:r>
              <a:rPr lang="fr-FR" sz="2000" b="1" dirty="0"/>
              <a:t>L’erreur standard </a:t>
            </a:r>
            <a:r>
              <a:rPr lang="fr-FR" sz="2000" dirty="0"/>
              <a:t>est une estimation de l’incertitude sur la moyenne. Si l’expérience est répétée, la moyenne sera ~70% du temps à moins d’une erreur standard de la moyenne originale.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573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INSTRUMENTS DE MESURE</a:t>
            </a:r>
            <a:endParaRPr lang="fr-CA" u="sng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7574"/>
            <a:ext cx="4984352" cy="414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987574"/>
            <a:ext cx="38884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A" sz="2800" dirty="0"/>
              <a:t>Voir le tutoriel – Techniques de mesure</a:t>
            </a:r>
            <a:br>
              <a:rPr lang="fr-CA" sz="2800" dirty="0"/>
            </a:br>
            <a:endParaRPr lang="fr-CA" sz="2800" dirty="0"/>
          </a:p>
          <a:p>
            <a:pPr>
              <a:buNone/>
            </a:pPr>
            <a:r>
              <a:rPr lang="fr-CA" sz="2800" dirty="0"/>
              <a:t>Pied à coulisse: </a:t>
            </a:r>
            <a:br>
              <a:rPr lang="fr-CA" sz="2800" dirty="0"/>
            </a:br>
            <a:r>
              <a:rPr lang="fr-CA" sz="2800" dirty="0"/>
              <a:t>pour les longueurs de</a:t>
            </a:r>
            <a:br>
              <a:rPr lang="fr-CA" sz="2800" dirty="0"/>
            </a:br>
            <a:r>
              <a:rPr lang="fr-CA" sz="2800" dirty="0"/>
              <a:t>1 cm à 10 cm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0234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INSTRUMENTS </a:t>
            </a:r>
            <a:r>
              <a:rPr lang="fr-CA" b="1" u="sng">
                <a:solidFill>
                  <a:schemeClr val="tx2"/>
                </a:solidFill>
              </a:rPr>
              <a:t>DE MESURE</a:t>
            </a:r>
            <a:endParaRPr lang="fr-CA" u="sng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20359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Incertitudes absolues :</a:t>
            </a:r>
            <a:br>
              <a:rPr lang="fr-CA" sz="3200" dirty="0"/>
            </a:br>
            <a:endParaRPr lang="fr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Mètre: ± 0.5 mm (par lecture)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Pied à coulisse: ± 0.05 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Balance: ± 0.1 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Chronomètre: ± 0.2 – 0.5 sec</a:t>
            </a:r>
          </a:p>
        </p:txBody>
      </p:sp>
    </p:spTree>
    <p:extLst>
      <p:ext uri="{BB962C8B-B14F-4D97-AF65-F5344CB8AC3E}">
        <p14:creationId xmlns:p14="http://schemas.microsoft.com/office/powerpoint/2010/main" val="26467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4320"/>
            <a:ext cx="8568952" cy="857250"/>
          </a:xfrm>
        </p:spPr>
        <p:txBody>
          <a:bodyPr>
            <a:normAutofit fontScale="90000"/>
          </a:bodyPr>
          <a:lstStyle/>
          <a:p>
            <a:r>
              <a:rPr lang="fr-CA" sz="3600" b="1" u="sng" dirty="0">
                <a:solidFill>
                  <a:schemeClr val="tx2"/>
                </a:solidFill>
              </a:rPr>
              <a:t>ARRONDISSEMENT ET CHIFFRES SIGNIFICATIFS</a:t>
            </a:r>
            <a:endParaRPr lang="fr-CA" sz="3600" u="sng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4299942"/>
            <a:ext cx="51125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104" y="4876006"/>
            <a:ext cx="3816424" cy="3600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1800" i="1" dirty="0" err="1"/>
              <a:t>Voir</a:t>
            </a:r>
            <a:r>
              <a:rPr lang="en-US" sz="1800" i="1" dirty="0"/>
              <a:t> le </a:t>
            </a:r>
            <a:r>
              <a:rPr lang="en-US" sz="1800" i="1" dirty="0" err="1"/>
              <a:t>tutoriel</a:t>
            </a:r>
            <a:r>
              <a:rPr lang="en-US" sz="1800" i="1" dirty="0"/>
              <a:t> – </a:t>
            </a:r>
            <a:r>
              <a:rPr lang="en-US" sz="1800" i="1" dirty="0" err="1"/>
              <a:t>Erreurs</a:t>
            </a:r>
            <a:r>
              <a:rPr lang="en-US" sz="1800" i="1" dirty="0"/>
              <a:t> </a:t>
            </a:r>
            <a:r>
              <a:rPr lang="en-US" sz="1800" i="1" dirty="0" err="1"/>
              <a:t>expérimentales</a:t>
            </a:r>
            <a:r>
              <a:rPr lang="en-US" sz="1800" i="1" dirty="0"/>
              <a:t> pg. </a:t>
            </a:r>
            <a:r>
              <a:rPr lang="en-US" sz="1800" i="1"/>
              <a:t>6</a:t>
            </a:r>
            <a:endParaRPr lang="en-US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946338"/>
                <a:ext cx="878497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CA" sz="1600" b="1" dirty="0">
                    <a:solidFill>
                      <a:schemeClr val="accent2"/>
                    </a:solidFill>
                    <a:sym typeface="Wingdings"/>
                  </a:rPr>
                  <a:t></a:t>
                </a:r>
                <a:r>
                  <a:rPr lang="fr-CA" sz="1600" b="1" dirty="0">
                    <a:solidFill>
                      <a:schemeClr val="accent2"/>
                    </a:solidFill>
                  </a:rPr>
                  <a:t>  L’incertitude d’une mesure devrait avoir UN seul chiffre significatif.</a:t>
                </a:r>
                <a:endParaRPr lang="en-CA" sz="1600" b="1" dirty="0">
                  <a:solidFill>
                    <a:schemeClr val="accent2"/>
                  </a:solidFill>
                </a:endParaRPr>
              </a:p>
              <a:p>
                <a:r>
                  <a:rPr lang="fr-CA" sz="1600" dirty="0"/>
                  <a:t> </a:t>
                </a:r>
                <a:endParaRPr lang="en-CA" sz="1600" dirty="0"/>
              </a:p>
              <a:p>
                <a:r>
                  <a:rPr lang="fr-CA" sz="1600" dirty="0"/>
                  <a:t>Exemple 1: Supposez une incertitude relative de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0.5%</m:t>
                    </m:r>
                  </m:oMath>
                </a14:m>
                <a:r>
                  <a:rPr lang="fr-CA" sz="1600" dirty="0"/>
                  <a:t> sur l’accélération gravitationnelle: </a:t>
                </a:r>
                <a:br>
                  <a:rPr lang="fr-CA" sz="1600" dirty="0"/>
                </a:br>
                <a:r>
                  <a:rPr lang="fr-CA" sz="1600" dirty="0"/>
                  <a:t>	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𝑔</m:t>
                    </m:r>
                    <m:r>
                      <a:rPr lang="fr-CA" sz="1600" i="1">
                        <a:latin typeface="Cambria Math"/>
                      </a:rPr>
                      <m:t> = 978.325</m:t>
                    </m:r>
                  </m:oMath>
                </a14:m>
                <a:r>
                  <a:rPr lang="fr-CA" sz="1600" dirty="0"/>
                  <a:t>cm/s</a:t>
                </a:r>
                <a:r>
                  <a:rPr lang="fr-CA" sz="1600" baseline="30000" dirty="0"/>
                  <a:t>2</a:t>
                </a:r>
                <a:r>
                  <a:rPr lang="fr-CA" sz="1600" dirty="0"/>
                  <a:t>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± 0.5%</m:t>
                    </m:r>
                  </m:oMath>
                </a14:m>
                <a:r>
                  <a:rPr lang="fr-CA" sz="1600" dirty="0"/>
                  <a:t>.  </a:t>
                </a:r>
                <a:br>
                  <a:rPr lang="fr-CA" sz="1600" dirty="0"/>
                </a:br>
                <a:br>
                  <a:rPr lang="fr-CA" sz="1600" dirty="0"/>
                </a:br>
                <a:r>
                  <a:rPr lang="fr-CA" sz="1600" dirty="0"/>
                  <a:t>Étape 1: 	Calcul de la mesure multipliée par 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/>
                      </a:rPr>
                      <m:t>0.5</m:t>
                    </m:r>
                    <m:r>
                      <a:rPr lang="fr-CA" sz="1600" i="1">
                        <a:latin typeface="Cambria Math"/>
                      </a:rPr>
                      <m:t>%</m:t>
                    </m:r>
                  </m:oMath>
                </a14:m>
                <a:r>
                  <a:rPr lang="fr-CA" sz="1600" dirty="0"/>
                  <a:t>:		</a:t>
                </a:r>
                <a:br>
                  <a:rPr lang="fr-CA" sz="1600" dirty="0"/>
                </a:br>
                <a:r>
                  <a:rPr lang="fr-CA" sz="1600" dirty="0"/>
                  <a:t>	</a:t>
                </a:r>
                <a:r>
                  <a:rPr lang="fr-CA" sz="1600" dirty="0">
                    <a:sym typeface="Wingdings"/>
                  </a:rPr>
                  <a:t></a:t>
                </a:r>
                <a:r>
                  <a:rPr lang="fr-CA" sz="1600" dirty="0"/>
                  <a:t>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(978.325 ± 4.891625)</m:t>
                    </m:r>
                  </m:oMath>
                </a14:m>
                <a:r>
                  <a:rPr lang="fr-CA" sz="1600" dirty="0"/>
                  <a:t>cm/s</a:t>
                </a:r>
                <a:r>
                  <a:rPr lang="fr-CA" sz="1600" baseline="30000" dirty="0"/>
                  <a:t>2</a:t>
                </a:r>
                <a:r>
                  <a:rPr lang="fr-CA" sz="1600" dirty="0"/>
                  <a:t>.</a:t>
                </a:r>
                <a:br>
                  <a:rPr lang="fr-CA" sz="1600" dirty="0"/>
                </a:br>
                <a:br>
                  <a:rPr lang="fr-CA" sz="1600" dirty="0"/>
                </a:br>
                <a:r>
                  <a:rPr lang="fr-CA" sz="1600" dirty="0"/>
                  <a:t>Étape 2: 	Ajustement de l’incertitude à </a:t>
                </a:r>
                <a:r>
                  <a:rPr lang="fr-CA" sz="1600" b="1" dirty="0"/>
                  <a:t>UN</a:t>
                </a:r>
                <a:r>
                  <a:rPr lang="fr-CA" sz="1600" dirty="0"/>
                  <a:t> chiffre significatif:</a:t>
                </a:r>
                <a:br>
                  <a:rPr lang="fr-CA" sz="1600" dirty="0"/>
                </a:br>
                <a:r>
                  <a:rPr lang="fr-CA" sz="1600" dirty="0"/>
                  <a:t>	</a:t>
                </a:r>
                <a:r>
                  <a:rPr lang="fr-CA" sz="1600" dirty="0">
                    <a:sym typeface="Wingdings"/>
                  </a:rPr>
                  <a:t></a:t>
                </a:r>
                <a:r>
                  <a:rPr lang="fr-CA" sz="1600" dirty="0"/>
                  <a:t>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(978.325 ± 5)</m:t>
                    </m:r>
                  </m:oMath>
                </a14:m>
                <a:r>
                  <a:rPr lang="fr-CA" sz="1600" dirty="0"/>
                  <a:t>cm/s</a:t>
                </a:r>
                <a:r>
                  <a:rPr lang="fr-CA" sz="1600" baseline="30000" dirty="0"/>
                  <a:t>2</a:t>
                </a:r>
                <a:r>
                  <a:rPr lang="fr-CA" sz="1600" dirty="0"/>
                  <a:t>.</a:t>
                </a:r>
                <a:br>
                  <a:rPr lang="fr-CA" sz="1600" dirty="0"/>
                </a:br>
                <a:br>
                  <a:rPr lang="fr-CA" sz="1600" dirty="0"/>
                </a:br>
                <a:r>
                  <a:rPr lang="fr-CA" sz="1600" dirty="0"/>
                  <a:t>Étape 3: 	Ajustement de la mesure pour qu’elle ait le même degré de précision que l’incertitude:</a:t>
                </a:r>
                <a:br>
                  <a:rPr lang="fr-CA" sz="1600" dirty="0"/>
                </a:br>
                <a:r>
                  <a:rPr lang="fr-CA" sz="1600" dirty="0"/>
                  <a:t>	</a:t>
                </a:r>
                <a:r>
                  <a:rPr lang="fr-CA" sz="1600" dirty="0">
                    <a:sym typeface="Wingdings"/>
                  </a:rPr>
                  <a:t></a:t>
                </a:r>
                <a:r>
                  <a:rPr lang="fr-CA" sz="1600" dirty="0"/>
                  <a:t>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(978 ± 5)</m:t>
                    </m:r>
                  </m:oMath>
                </a14:m>
                <a:r>
                  <a:rPr lang="fr-CA" sz="1600" dirty="0"/>
                  <a:t>cm/s</a:t>
                </a:r>
                <a:r>
                  <a:rPr lang="fr-CA" sz="1600" baseline="30000" dirty="0"/>
                  <a:t>2</a:t>
                </a:r>
                <a:r>
                  <a:rPr lang="fr-CA" sz="1600" dirty="0"/>
                  <a:t>.  </a:t>
                </a:r>
                <a:br>
                  <a:rPr lang="fr-CA" sz="1600" dirty="0"/>
                </a:br>
                <a:br>
                  <a:rPr lang="fr-CA" sz="1600" dirty="0"/>
                </a:br>
                <a:r>
                  <a:rPr lang="fr-CA" sz="1600" dirty="0"/>
                  <a:t>		La mesure ne peut jamais être plus précise que l’incertitude. </a:t>
                </a:r>
                <a:endParaRPr lang="en-CA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46338"/>
                <a:ext cx="8784976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347" t="-644" b="-11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071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965</Words>
  <Application>Microsoft Office PowerPoint</Application>
  <PresentationFormat>On-screen Show (16:9)</PresentationFormat>
  <Paragraphs>96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Wingdings</vt:lpstr>
      <vt:lpstr>Office Theme</vt:lpstr>
      <vt:lpstr>Mesures simples &amp;  Objet en chute libre</vt:lpstr>
      <vt:lpstr>MESURES SIMPLES</vt:lpstr>
      <vt:lpstr>CALCULS D’ERREUR</vt:lpstr>
      <vt:lpstr>CALCULS D’ERREUR</vt:lpstr>
      <vt:lpstr>CALCULS D’ERREUR</vt:lpstr>
      <vt:lpstr>MESURES RÉPÉTÉES</vt:lpstr>
      <vt:lpstr>INSTRUMENTS DE MESURE</vt:lpstr>
      <vt:lpstr>INSTRUMENTS DE MESURE</vt:lpstr>
      <vt:lpstr>ARRONDISSEMENT ET CHIFFRES SIGNIFICATIFS</vt:lpstr>
      <vt:lpstr>LAB 1: OBJECTIFS</vt:lpstr>
      <vt:lpstr>Partie 1 - Mesure de longueur</vt:lpstr>
      <vt:lpstr>Partie 2 – Mesure de temps</vt:lpstr>
      <vt:lpstr>Partie 3 – Objet en chute libre</vt:lpstr>
      <vt:lpstr>NETTOYAGE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Mesures simples</dc:title>
  <dc:creator>COE Support</dc:creator>
  <cp:lastModifiedBy>Michael Wong</cp:lastModifiedBy>
  <cp:revision>154</cp:revision>
  <dcterms:created xsi:type="dcterms:W3CDTF">2013-01-04T15:12:26Z</dcterms:created>
  <dcterms:modified xsi:type="dcterms:W3CDTF">2025-09-11T18:24:53Z</dcterms:modified>
</cp:coreProperties>
</file>