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321" r:id="rId4"/>
    <p:sldId id="312" r:id="rId5"/>
    <p:sldId id="322" r:id="rId6"/>
    <p:sldId id="323" r:id="rId7"/>
    <p:sldId id="313" r:id="rId8"/>
    <p:sldId id="324" r:id="rId9"/>
    <p:sldId id="306" r:id="rId10"/>
    <p:sldId id="320" r:id="rId11"/>
    <p:sldId id="325" r:id="rId12"/>
    <p:sldId id="326" r:id="rId13"/>
    <p:sldId id="328" r:id="rId14"/>
    <p:sldId id="32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264" y="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2024-02-01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2024-02-01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uottawa.brightspace.com/d2l/hom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youtube.com/v/D7l6xrTi9Q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9502"/>
            <a:ext cx="8640960" cy="131854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Simple Harmonic Motion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067694"/>
            <a:ext cx="6400800" cy="2089398"/>
          </a:xfrm>
        </p:spPr>
        <p:txBody>
          <a:bodyPr>
            <a:normAutofit/>
          </a:bodyPr>
          <a:lstStyle/>
          <a:p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year physics laboratories</a:t>
            </a:r>
          </a:p>
          <a:p>
            <a:endParaRPr lang="en-CA" sz="2400" dirty="0"/>
          </a:p>
          <a:p>
            <a:r>
              <a:rPr lang="en-CA" sz="2400" dirty="0"/>
              <a:t>University of Ottawa</a:t>
            </a:r>
          </a:p>
          <a:p>
            <a:r>
              <a:rPr lang="en-CA" sz="2000" u="sng" dirty="0">
                <a:hlinkClick r:id="rId2"/>
              </a:rPr>
              <a:t>https://uottawa.brightspace.com/d2l/home</a:t>
            </a:r>
            <a:endParaRPr lang="en-CA" sz="2000" dirty="0"/>
          </a:p>
        </p:txBody>
      </p:sp>
      <p:pic>
        <p:nvPicPr>
          <p:cNvPr id="5" name="Picture 4" descr="http://upload.wikimedia.org/wikipedia/commons/2/25/Animated-mass-spr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654"/>
            <a:ext cx="1524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cienceblogs.com/startswithabang/files/2010/09/pendul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9568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67698"/>
                <a:ext cx="8229600" cy="85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1" i="1" u="sng" smtClean="0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CA" b="1" i="1" u="sng" dirty="0">
                    <a:solidFill>
                      <a:schemeClr val="tx2"/>
                    </a:solidFill>
                  </a:rPr>
                  <a:t> </a:t>
                </a:r>
                <a:r>
                  <a:rPr lang="en-CA" b="1" u="sng" dirty="0">
                    <a:solidFill>
                      <a:schemeClr val="tx2"/>
                    </a:solidFill>
                  </a:rPr>
                  <a:t>from static measurements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67698"/>
                <a:ext cx="8229600" cy="857250"/>
              </a:xfrm>
              <a:blipFill rotWithShape="1">
                <a:blip r:embed="rId2"/>
                <a:stretch>
                  <a:fillRect t="-8511" b="-283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89552"/>
                <a:ext cx="8928992" cy="4446494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Start with an empty mass hanger and zero both your sensors.</a:t>
                </a:r>
              </a:p>
              <a:p>
                <a:r>
                  <a:rPr lang="en-CA" dirty="0"/>
                  <a:t>Add 100 g to the spring and let it settle. Record the new position,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∆</m:t>
                    </m:r>
                    <m:r>
                      <a:rPr lang="en-CA" i="1">
                        <a:latin typeface="Cambria Math"/>
                      </a:rPr>
                      <m:t>𝑦</m:t>
                    </m:r>
                  </m:oMath>
                </a14:m>
                <a:r>
                  <a:rPr lang="en-CA" dirty="0"/>
                  <a:t>, and start filling in </a:t>
                </a:r>
                <a:r>
                  <a:rPr lang="en-CA" i="1" dirty="0"/>
                  <a:t>Table 2</a:t>
                </a:r>
                <a:r>
                  <a:rPr lang="en-CA" dirty="0"/>
                  <a:t>.</a:t>
                </a:r>
              </a:p>
              <a:p>
                <a:r>
                  <a:rPr lang="en-CA" dirty="0"/>
                  <a:t>Record the new position as you add mass to the hanger, 100 g at a time.</a:t>
                </a:r>
              </a:p>
              <a:p>
                <a:r>
                  <a:rPr lang="en-CA" dirty="0"/>
                  <a:t>Prepare your plot of extending force (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CA" dirty="0"/>
                  <a:t>) vs. position (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∆</m:t>
                    </m:r>
                    <m:r>
                      <a:rPr lang="en-CA" i="1">
                        <a:latin typeface="Cambria Math"/>
                      </a:rPr>
                      <m:t>𝑦</m:t>
                    </m:r>
                  </m:oMath>
                </a14:m>
                <a:r>
                  <a:rPr lang="en-CA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89552"/>
                <a:ext cx="8928992" cy="4446494"/>
              </a:xfrm>
              <a:blipFill>
                <a:blip r:embed="rId3"/>
                <a:stretch>
                  <a:fillRect l="-1571" t="-1783" r="-956" b="-10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71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67698"/>
                <a:ext cx="8229600" cy="85725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1" i="1" u="sng">
                        <a:solidFill>
                          <a:schemeClr val="tx2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CA" b="1" i="1" u="sng" dirty="0">
                    <a:solidFill>
                      <a:schemeClr val="tx2"/>
                    </a:solidFill>
                  </a:rPr>
                  <a:t> </a:t>
                </a:r>
                <a:r>
                  <a:rPr lang="en-CA" b="1" u="sng" dirty="0">
                    <a:solidFill>
                      <a:schemeClr val="tx2"/>
                    </a:solidFill>
                  </a:rPr>
                  <a:t>from dynamics measurements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67698"/>
                <a:ext cx="8229600" cy="857250"/>
              </a:xfrm>
              <a:blipFill rotWithShape="1">
                <a:blip r:embed="rId2"/>
                <a:stretch>
                  <a:fillRect t="-8511" b="-283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699542"/>
                <a:ext cx="8928992" cy="444649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CA" dirty="0"/>
                  <a:t>We start with the </a:t>
                </a:r>
                <a:r>
                  <a:rPr lang="en-CA" dirty="0" err="1"/>
                  <a:t>equatio</a:t>
                </a:r>
                <a:r>
                  <a:rPr lang="en-CA" dirty="0"/>
                  <a:t>n for the period of oscillation and square it:</a:t>
                </a:r>
                <a:br>
                  <a:rPr lang="en-CA" dirty="0"/>
                </a:br>
                <a:r>
                  <a:rPr lang="en-CA" dirty="0"/>
                  <a:t>	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/>
                      </a:rPr>
                      <m:t>𝑻</m:t>
                    </m:r>
                    <m:r>
                      <a:rPr lang="en-CA" b="1" i="1">
                        <a:latin typeface="Cambria Math"/>
                      </a:rPr>
                      <m:t>=</m:t>
                    </m:r>
                    <m:r>
                      <a:rPr lang="en-CA" b="1" i="1">
                        <a:latin typeface="Cambria Math"/>
                      </a:rPr>
                      <m:t>𝟐</m:t>
                    </m:r>
                    <m:r>
                      <a:rPr lang="en-CA" b="1" i="1">
                        <a:latin typeface="Cambria Math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CA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CA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CA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>
                                    <a:latin typeface="Cambria Math"/>
                                  </a:rPr>
                                  <m:t>𝜸</m:t>
                                </m:r>
                                <m:r>
                                  <a:rPr lang="en-CA" b="1" i="1"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CA" b="1" i="1"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r>
                              <a:rPr lang="en-CA" b="1" i="1">
                                <a:latin typeface="Cambria Math"/>
                              </a:rPr>
                              <m:t>𝒌</m:t>
                            </m:r>
                          </m:den>
                        </m:f>
                      </m:e>
                    </m:rad>
                  </m:oMath>
                </a14:m>
                <a:r>
                  <a:rPr lang="en-CA" b="1" dirty="0"/>
                  <a:t> </a:t>
                </a:r>
                <a:r>
                  <a:rPr lang="en-CA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/>
                          </a:rPr>
                          <m:t>𝑻</m:t>
                        </m:r>
                      </m:e>
                      <m:sup>
                        <m:r>
                          <a:rPr lang="en-GB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CA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>
                                <a:latin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GB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b="1" i="1">
                            <a:latin typeface="Cambria Math"/>
                          </a:rPr>
                          <m:t>𝒎</m:t>
                        </m:r>
                      </m:num>
                      <m:den>
                        <m:r>
                          <a:rPr lang="en-GB" b="1" i="1">
                            <a:latin typeface="Cambria Math"/>
                          </a:rPr>
                          <m:t>𝒌</m:t>
                        </m:r>
                      </m:den>
                    </m:f>
                    <m:r>
                      <a:rPr lang="en-GB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en-CA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>
                                <a:latin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n-GB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GB" b="1" i="1">
                            <a:latin typeface="Cambria Math"/>
                          </a:rPr>
                          <m:t>𝜸</m:t>
                        </m:r>
                        <m:sSub>
                          <m:sSubPr>
                            <m:ctrlPr>
                              <a:rPr lang="en-CA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GB" b="1" i="1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en-GB" b="1" i="1">
                            <a:latin typeface="Cambria Math"/>
                          </a:rPr>
                          <m:t>𝒌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 .</m:t>
                    </m:r>
                  </m:oMath>
                </a14:m>
                <a:endParaRPr lang="en-CA" dirty="0"/>
              </a:p>
              <a:p>
                <a:r>
                  <a:rPr lang="en-CA" dirty="0"/>
                  <a:t>Record position vs. time data for small oscillations of the mass hanger and 100 g on the spring.</a:t>
                </a:r>
              </a:p>
              <a:p>
                <a:pPr lvl="1"/>
                <a:r>
                  <a:rPr lang="en-CA" dirty="0"/>
                  <a:t>Perform a sinusoidal fit of your data and start filling in </a:t>
                </a:r>
                <a:r>
                  <a:rPr lang="en-CA" i="1" dirty="0"/>
                  <a:t>Table 3</a:t>
                </a:r>
                <a:r>
                  <a:rPr lang="en-CA" dirty="0"/>
                  <a:t>. Recall that </a:t>
                </a:r>
                <a:r>
                  <a:rPr lang="en-CA" b="1" dirty="0"/>
                  <a:t>B</a:t>
                </a:r>
                <a:r>
                  <a:rPr lang="en-CA" dirty="0"/>
                  <a:t> is the angular frequency (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/>
                      </a:rPr>
                      <m:t>𝝎</m:t>
                    </m:r>
                  </m:oMath>
                </a14:m>
                <a:r>
                  <a:rPr lang="en-CA" dirty="0"/>
                  <a:t>) of the oscillation.</a:t>
                </a:r>
              </a:p>
              <a:p>
                <a:r>
                  <a:rPr lang="en-CA" dirty="0"/>
                  <a:t>Record new position vs. time data as you add mass to the hanger, 100 g at a time. Complete </a:t>
                </a:r>
                <a:r>
                  <a:rPr lang="en-CA" i="1" dirty="0"/>
                  <a:t>Table 3</a:t>
                </a:r>
                <a:r>
                  <a:rPr lang="en-CA" dirty="0"/>
                  <a:t>.</a:t>
                </a:r>
              </a:p>
              <a:p>
                <a:r>
                  <a:rPr lang="en-CA" dirty="0"/>
                  <a:t>Prepare your graph of </a:t>
                </a:r>
                <a:r>
                  <a:rPr lang="en-CA" b="1" i="1" dirty="0"/>
                  <a:t>T</a:t>
                </a:r>
                <a:r>
                  <a:rPr lang="en-CA" b="1" i="1" baseline="30000" dirty="0"/>
                  <a:t>2</a:t>
                </a:r>
                <a:r>
                  <a:rPr lang="en-CA" dirty="0"/>
                  <a:t> vs. </a:t>
                </a:r>
                <a:r>
                  <a:rPr lang="en-CA" b="1" i="1" dirty="0"/>
                  <a:t>m</a:t>
                </a:r>
                <a:r>
                  <a:rPr lang="en-CA" dirty="0"/>
                  <a:t>. (Recall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/>
                      </a:rPr>
                      <m:t>𝑻</m:t>
                    </m:r>
                    <m:r>
                      <a:rPr lang="en-CA" b="1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1" i="1">
                            <a:latin typeface="Cambria Math"/>
                          </a:rPr>
                          <m:t>𝟐</m:t>
                        </m:r>
                        <m:r>
                          <a:rPr lang="en-CA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CA" b="1" i="1">
                            <a:latin typeface="Cambria Math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CA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699542"/>
                <a:ext cx="8928992" cy="4446494"/>
              </a:xfrm>
              <a:blipFill rotWithShape="1">
                <a:blip r:embed="rId3"/>
                <a:stretch>
                  <a:fillRect l="-1161" t="-2058" b="-30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74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CA" b="1" u="sng" dirty="0">
                <a:solidFill>
                  <a:schemeClr val="tx2"/>
                </a:solidFill>
              </a:rPr>
              <a:t>Investigating Amplitude </a:t>
            </a:r>
            <a:r>
              <a:rPr lang="en-CA" b="1" u="sng" dirty="0" err="1">
                <a:solidFill>
                  <a:schemeClr val="tx2"/>
                </a:solidFill>
              </a:rPr>
              <a:t>vs</a:t>
            </a:r>
            <a:r>
              <a:rPr lang="en-CA" b="1" u="sng" dirty="0">
                <a:solidFill>
                  <a:schemeClr val="tx2"/>
                </a:solidFill>
              </a:rPr>
              <a:t> Frequency.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699542"/>
                <a:ext cx="8928992" cy="4446494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Put 300 g on the mass hanger.</a:t>
                </a:r>
              </a:p>
              <a:p>
                <a:r>
                  <a:rPr lang="en-CA" dirty="0"/>
                  <a:t>Collect data for different amplitudes of oscillation (different values of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/>
                      </a:rPr>
                      <m:t>∆</m:t>
                    </m:r>
                    <m:r>
                      <a:rPr lang="en-CA" b="1" i="1">
                        <a:latin typeface="Cambria Math"/>
                      </a:rPr>
                      <m:t>𝒚</m:t>
                    </m:r>
                  </m:oMath>
                </a14:m>
                <a:r>
                  <a:rPr lang="en-CA" dirty="0"/>
                  <a:t>) between 0.01 to 0.1 m.</a:t>
                </a:r>
              </a:p>
              <a:p>
                <a:r>
                  <a:rPr lang="en-CA" dirty="0"/>
                  <a:t>Perform a series of sinusoidal fits for your different runs.</a:t>
                </a:r>
              </a:p>
              <a:p>
                <a:r>
                  <a:rPr lang="en-CA" dirty="0"/>
                  <a:t>Note the </a:t>
                </a:r>
                <a:r>
                  <a:rPr lang="en-CA" b="1" dirty="0"/>
                  <a:t>A</a:t>
                </a:r>
                <a:r>
                  <a:rPr lang="en-CA" dirty="0"/>
                  <a:t> (amplitude) and </a:t>
                </a:r>
                <a:r>
                  <a:rPr lang="en-CA" b="1" dirty="0"/>
                  <a:t>B</a:t>
                </a:r>
                <a:r>
                  <a:rPr lang="en-CA" dirty="0"/>
                  <a:t> (frequency) values for your different sinusoidal fits and complete </a:t>
                </a:r>
                <a:r>
                  <a:rPr lang="en-CA" i="1" dirty="0"/>
                  <a:t>Table 4</a:t>
                </a:r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699542"/>
                <a:ext cx="8928992" cy="4446494"/>
              </a:xfrm>
              <a:blipFill rotWithShape="1">
                <a:blip r:embed="rId2"/>
                <a:stretch>
                  <a:fillRect l="-1571" t="-1783" r="-2459" b="-9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925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9542"/>
            <a:ext cx="8928992" cy="4353948"/>
          </a:xfrm>
        </p:spPr>
        <p:txBody>
          <a:bodyPr>
            <a:normAutofit/>
          </a:bodyPr>
          <a:lstStyle/>
          <a:p>
            <a:r>
              <a:rPr lang="en-CA" dirty="0"/>
              <a:t>There </a:t>
            </a:r>
            <a:r>
              <a:rPr lang="en-CA"/>
              <a:t>are </a:t>
            </a:r>
            <a:r>
              <a:rPr lang="en-CA" smtClean="0"/>
              <a:t>two</a:t>
            </a:r>
            <a:r>
              <a:rPr lang="en-CA" smtClean="0"/>
              <a:t> </a:t>
            </a:r>
            <a:r>
              <a:rPr lang="en-CA" dirty="0"/>
              <a:t>graphs to create and submit for this lab. Use the “Uploading graphs” tool at the bottom of the experiment page in </a:t>
            </a:r>
            <a:r>
              <a:rPr lang="en-CA" dirty="0" err="1"/>
              <a:t>Brightspace</a:t>
            </a:r>
            <a:r>
              <a:rPr lang="en-CA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2357A-6DC1-F8C5-0CFD-1DF96C0F1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269748"/>
            <a:ext cx="5670376" cy="27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98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496" y="123478"/>
            <a:ext cx="2376264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>
                <a:solidFill>
                  <a:schemeClr val="tx2"/>
                </a:solidFill>
              </a:rPr>
              <a:t>CLEAN UP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897564"/>
            <a:ext cx="4968552" cy="41044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Turn off the computer and </a:t>
            </a:r>
            <a:r>
              <a:rPr lang="en-US" b="1" dirty="0"/>
              <a:t>don’t forget to take your USB key.</a:t>
            </a:r>
          </a:p>
          <a:p>
            <a:r>
              <a:rPr lang="en-US" dirty="0"/>
              <a:t>Replace the masses, mass hanger, spring, motion detector, and cage back on the table.</a:t>
            </a:r>
          </a:p>
          <a:p>
            <a:r>
              <a:rPr lang="en-US" dirty="0"/>
              <a:t>Please recycle scrap paper and throw away any garbage. Please leave your station as clean as you can.</a:t>
            </a:r>
          </a:p>
          <a:p>
            <a:r>
              <a:rPr lang="en-US" dirty="0"/>
              <a:t>Push back the monitor, keyboard, and mouse. Please push your chair back under the table.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Thank you!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125219"/>
            <a:ext cx="255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DUE DATE</a:t>
            </a:r>
            <a:endParaRPr lang="en-CA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36096" y="843558"/>
            <a:ext cx="3600401" cy="4299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The report is due at the end of the lab session.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Don’t forget to do your pre-lab </a:t>
            </a:r>
            <a:br>
              <a:rPr lang="en-US" sz="1800" dirty="0"/>
            </a:br>
            <a:r>
              <a:rPr lang="en-US" sz="1800" dirty="0"/>
              <a:t>for the next experiment!</a:t>
            </a:r>
            <a:endParaRPr lang="en-CA" sz="1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08104" y="2429475"/>
            <a:ext cx="255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tx2"/>
                </a:solidFill>
              </a:rPr>
              <a:t>PRE-LAB</a:t>
            </a:r>
            <a:endParaRPr lang="en-CA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220072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20072" y="2211710"/>
            <a:ext cx="39239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27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71550"/>
                <a:ext cx="8856984" cy="4284476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A mass on a spring will oscillate in simple harmonic motion (SHM). In this experiment you will investigate this type of motion where an object moves back and forth along a fixed path.</a:t>
                </a:r>
              </a:p>
              <a:p>
                <a:r>
                  <a:rPr lang="en-CA" dirty="0"/>
                  <a:t>If a mass on a spring is pulled down then released, the spring exerts a restoring force,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CA" b="1" i="1">
                        <a:latin typeface="Cambria Math"/>
                      </a:rPr>
                      <m:t>=−</m:t>
                    </m:r>
                    <m:r>
                      <a:rPr lang="en-CA" b="1" i="1">
                        <a:latin typeface="Cambria Math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CA" b="1" dirty="0"/>
                  <a:t>, </a:t>
                </a:r>
                <a:r>
                  <a:rPr lang="en-CA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is the distance the spring is displaced and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/>
                      </a:rPr>
                      <m:t>𝒌</m:t>
                    </m:r>
                  </m:oMath>
                </a14:m>
                <a:r>
                  <a:rPr lang="en-CA" dirty="0"/>
                  <a:t> is the “spring constant” of your spring.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71550"/>
                <a:ext cx="8856984" cy="4284476"/>
              </a:xfrm>
              <a:blipFill rotWithShape="1">
                <a:blip r:embed="rId2"/>
                <a:stretch>
                  <a:fillRect l="-1583" t="-1852" r="-2478" b="-17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INTRODUCTION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71550"/>
                <a:ext cx="8856984" cy="428447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CA" dirty="0"/>
                  <a:t>For a mass oscillating in SHM on an ideal spring (spring has no mass), the period, </a:t>
                </a:r>
                <a:r>
                  <a:rPr lang="en-CA" b="1" i="1" dirty="0"/>
                  <a:t>T</a:t>
                </a:r>
                <a:r>
                  <a:rPr lang="en-CA" dirty="0"/>
                  <a:t>, is given by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/>
                      </a:rPr>
                      <m:t>𝑻</m:t>
                    </m:r>
                    <m:r>
                      <a:rPr lang="en-CA" b="1" i="1">
                        <a:latin typeface="Cambria Math"/>
                      </a:rPr>
                      <m:t>=</m:t>
                    </m:r>
                    <m:r>
                      <a:rPr lang="en-CA" b="1" i="1">
                        <a:latin typeface="Cambria Math"/>
                      </a:rPr>
                      <m:t>𝟐</m:t>
                    </m:r>
                    <m:r>
                      <a:rPr lang="en-CA" b="1" i="1">
                        <a:latin typeface="Cambria Math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CA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1" i="1">
                                <a:latin typeface="Cambria Math"/>
                              </a:rPr>
                              <m:t>𝒎</m:t>
                            </m:r>
                          </m:num>
                          <m:den>
                            <m:r>
                              <a:rPr lang="en-CA" b="1" i="1">
                                <a:latin typeface="Cambria Math"/>
                              </a:rPr>
                              <m:t>𝒌</m:t>
                            </m:r>
                          </m:den>
                        </m:f>
                      </m:e>
                    </m:rad>
                    <m:r>
                      <a:rPr lang="en-CA" b="1" i="1">
                        <a:latin typeface="Cambria Math"/>
                      </a:rPr>
                      <m:t>  </m:t>
                    </m:r>
                    <m:r>
                      <a:rPr lang="en-CA" i="1">
                        <a:latin typeface="Cambria Math"/>
                      </a:rPr>
                      <m:t>.</m:t>
                    </m:r>
                  </m:oMath>
                </a14:m>
                <a:endParaRPr lang="en-CA" dirty="0"/>
              </a:p>
              <a:p>
                <a:r>
                  <a:rPr lang="en-CA" dirty="0"/>
                  <a:t>If the spring has mass, the corrected equation for the period is:</a:t>
                </a:r>
                <a:br>
                  <a:rPr lang="en-CA" dirty="0"/>
                </a:br>
                <a:r>
                  <a:rPr lang="en-CA" dirty="0"/>
                  <a:t/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b="1" i="1">
                        <a:latin typeface="Cambria Math"/>
                      </a:rPr>
                      <m:t>𝑻</m:t>
                    </m:r>
                    <m:r>
                      <a:rPr lang="en-CA" b="1" i="1">
                        <a:latin typeface="Cambria Math"/>
                      </a:rPr>
                      <m:t>=</m:t>
                    </m:r>
                    <m:r>
                      <a:rPr lang="en-CA" b="1" i="1">
                        <a:latin typeface="Cambria Math"/>
                      </a:rPr>
                      <m:t>𝟐</m:t>
                    </m:r>
                    <m:r>
                      <a:rPr lang="en-CA" b="1" i="1">
                        <a:latin typeface="Cambria Math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CA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CA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CA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1" i="1">
                                    <a:latin typeface="Cambria Math"/>
                                  </a:rPr>
                                  <m:t>𝜸</m:t>
                                </m:r>
                                <m:r>
                                  <a:rPr lang="en-CA" b="1" i="1">
                                    <a:latin typeface="Cambria Math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CA" b="1" i="1"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num>
                          <m:den>
                            <m:r>
                              <a:rPr lang="en-CA" b="1" i="1">
                                <a:latin typeface="Cambria Math"/>
                              </a:rPr>
                              <m:t>𝒌</m:t>
                            </m:r>
                          </m:den>
                        </m:f>
                      </m:e>
                    </m:rad>
                  </m:oMath>
                </a14:m>
                <a:endParaRPr lang="en-CA" b="1" dirty="0"/>
              </a:p>
              <a:p>
                <a:pPr marL="0" indent="0">
                  <a:buNone/>
                </a:pPr>
                <a:r>
                  <a:rPr lang="en-CA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CA" b="1" i="1">
                            <a:latin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is the mass of the spring and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/>
                      </a:rPr>
                      <m:t>𝜸</m:t>
                    </m:r>
                  </m:oMath>
                </a14:m>
                <a:r>
                  <a:rPr lang="en-CA" dirty="0"/>
                  <a:t> is a constant between 0 and 1 which depends on the type of spring used.</a:t>
                </a:r>
              </a:p>
              <a:p>
                <a:r>
                  <a:rPr lang="en-CA" dirty="0"/>
                  <a:t>For a regular uniform spring,</a:t>
                </a:r>
                <a:r>
                  <a:rPr lang="en-CA" b="1" dirty="0"/>
                  <a:t>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/>
                      </a:rPr>
                      <m:t>𝜸</m:t>
                    </m:r>
                  </m:oMath>
                </a14:m>
                <a:r>
                  <a:rPr lang="en-CA" dirty="0"/>
                  <a:t> is equal to 1/3. You will determine the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/>
                      </a:rPr>
                      <m:t>𝜸</m:t>
                    </m:r>
                  </m:oMath>
                </a14:m>
                <a:r>
                  <a:rPr lang="en-CA" dirty="0"/>
                  <a:t> value for the conical harmonic motion spring you will use in this experiment.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71550"/>
                <a:ext cx="8856984" cy="4284476"/>
              </a:xfrm>
              <a:blipFill>
                <a:blip r:embed="rId2"/>
                <a:stretch>
                  <a:fillRect l="-1170" t="-2707" b="-3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45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51470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OBJECTIVES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79562"/>
                <a:ext cx="8928992" cy="428447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dirty="0"/>
                  <a:t>Collect position vs. time data for a mass oscillating in SHM on a hanging conical spring and determine the best fit equation for the position vs. time graph.</a:t>
                </a:r>
              </a:p>
              <a:p>
                <a:r>
                  <a:rPr lang="en-CA" dirty="0"/>
                  <a:t>Relate the variables in your best fit equation to the physical parameters in your system.</a:t>
                </a:r>
              </a:p>
              <a:p>
                <a:r>
                  <a:rPr lang="en-CA" dirty="0"/>
                  <a:t>Compare the force constant of your spring obtained by static measurements with that found using dynamic measurements. </a:t>
                </a:r>
              </a:p>
              <a:p>
                <a:r>
                  <a:rPr lang="en-CA" dirty="0"/>
                  <a:t>Estimate the spring’s correction factor, </a:t>
                </a:r>
                <a14:m>
                  <m:oMath xmlns:m="http://schemas.openxmlformats.org/officeDocument/2006/math">
                    <m:r>
                      <a:rPr lang="en-CA" b="1" i="1">
                        <a:latin typeface="Cambria Math"/>
                      </a:rPr>
                      <m:t>𝜸</m:t>
                    </m:r>
                  </m:oMath>
                </a14:m>
                <a:r>
                  <a:rPr lang="en-CA" dirty="0"/>
                  <a:t>, to calculate the effective mass of your spring.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79562"/>
                <a:ext cx="8928992" cy="4284476"/>
              </a:xfrm>
              <a:blipFill rotWithShape="1">
                <a:blip r:embed="rId2"/>
                <a:stretch>
                  <a:fillRect l="-1434" t="-3698" r="-4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30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-92546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SAFETY WARNING!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450050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Never </a:t>
            </a:r>
            <a:r>
              <a:rPr lang="en-CA" b="1" dirty="0"/>
              <a:t>hang masses</a:t>
            </a:r>
            <a:r>
              <a:rPr lang="en-CA" dirty="0"/>
              <a:t> above the motion detector </a:t>
            </a:r>
            <a:r>
              <a:rPr lang="en-CA" b="1" dirty="0"/>
              <a:t>without using the motion detector guard </a:t>
            </a:r>
            <a:r>
              <a:rPr lang="en-CA" dirty="0"/>
              <a:t>(cage).</a:t>
            </a:r>
          </a:p>
          <a:p>
            <a:pPr lvl="1"/>
            <a:r>
              <a:rPr lang="en-CA" dirty="0"/>
              <a:t>Dropping a mass on the detector could cause serious damage to it.</a:t>
            </a:r>
          </a:p>
          <a:p>
            <a:r>
              <a:rPr lang="en-CA" dirty="0"/>
              <a:t>Please </a:t>
            </a:r>
            <a:r>
              <a:rPr lang="en-CA" b="1" dirty="0"/>
              <a:t>do not overstretch the spring </a:t>
            </a:r>
            <a:r>
              <a:rPr lang="en-CA" dirty="0"/>
              <a:t>beyond its elastic limit.</a:t>
            </a:r>
          </a:p>
          <a:p>
            <a:pPr lvl="1"/>
            <a:r>
              <a:rPr lang="en-CA" dirty="0"/>
              <a:t>You need only use small amplitude oscillations (a few cm).</a:t>
            </a:r>
          </a:p>
          <a:p>
            <a:r>
              <a:rPr lang="en-CA" dirty="0"/>
              <a:t>Always </a:t>
            </a:r>
            <a:r>
              <a:rPr lang="en-CA" b="1" dirty="0"/>
              <a:t>find an equilibrium point </a:t>
            </a:r>
            <a:r>
              <a:rPr lang="en-CA" dirty="0"/>
              <a:t>for your mass on the spring and </a:t>
            </a:r>
            <a:r>
              <a:rPr lang="en-CA" b="1" dirty="0"/>
              <a:t>pull gently to start the oscillations</a:t>
            </a:r>
            <a:r>
              <a:rPr lang="en-CA" dirty="0"/>
              <a:t>.</a:t>
            </a:r>
          </a:p>
          <a:p>
            <a:pPr lvl="1"/>
            <a:r>
              <a:rPr lang="en-CA" dirty="0"/>
              <a:t>Please do not let the masses fall from an arbitrary height to begin oscillations.</a:t>
            </a:r>
          </a:p>
        </p:txBody>
      </p:sp>
    </p:spTree>
    <p:extLst>
      <p:ext uri="{BB962C8B-B14F-4D97-AF65-F5344CB8AC3E}">
        <p14:creationId xmlns:p14="http://schemas.microsoft.com/office/powerpoint/2010/main" val="84184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-92546"/>
            <a:ext cx="8229600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PRELIMINARY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1550"/>
            <a:ext cx="9036496" cy="450050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Both the force and motion sensors should be connected to your </a:t>
            </a:r>
            <a:r>
              <a:rPr lang="en-CA" dirty="0" err="1"/>
              <a:t>Labquest</a:t>
            </a:r>
            <a:r>
              <a:rPr lang="en-CA" dirty="0"/>
              <a:t> Mini device. In Logger Pro you should see values for force and position.</a:t>
            </a:r>
          </a:p>
          <a:p>
            <a:r>
              <a:rPr lang="en-CA" dirty="0"/>
              <a:t>The motion detector should be set to “track” and the force sensor set to “10 N”.</a:t>
            </a:r>
          </a:p>
          <a:p>
            <a:r>
              <a:rPr lang="en-CA" dirty="0"/>
              <a:t>Prepare the setup as shown in Fig. 1 (next slide).</a:t>
            </a:r>
          </a:p>
          <a:p>
            <a:r>
              <a:rPr lang="en-CA" dirty="0"/>
              <a:t>Put 300 g on the mass hanger and let it equilibrate, then zero both your sensors.</a:t>
            </a:r>
          </a:p>
          <a:p>
            <a:r>
              <a:rPr lang="en-CA" dirty="0"/>
              <a:t>Collect position vs. time and force vs. time data and fit your curves with a sinusoidal function: </a:t>
            </a:r>
            <a:r>
              <a:rPr lang="en-CA" b="1" dirty="0"/>
              <a:t>A*sin(B*</a:t>
            </a:r>
            <a:r>
              <a:rPr lang="en-CA" b="1" dirty="0" err="1"/>
              <a:t>t+C</a:t>
            </a:r>
            <a:r>
              <a:rPr lang="en-CA" b="1" dirty="0"/>
              <a:t>)+D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973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3322712" cy="857250"/>
          </a:xfrm>
        </p:spPr>
        <p:txBody>
          <a:bodyPr/>
          <a:lstStyle/>
          <a:p>
            <a:r>
              <a:rPr lang="en-CA" b="1" u="sng" dirty="0">
                <a:solidFill>
                  <a:schemeClr val="tx2"/>
                </a:solidFill>
              </a:rPr>
              <a:t>The setup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715" y="915566"/>
            <a:ext cx="6301891" cy="356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23"/>
          <p:cNvSpPr/>
          <p:nvPr/>
        </p:nvSpPr>
        <p:spPr>
          <a:xfrm>
            <a:off x="6174035" y="630971"/>
            <a:ext cx="2862461" cy="41010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0" name="Shape 25"/>
          <p:cNvSpPr/>
          <p:nvPr/>
        </p:nvSpPr>
        <p:spPr>
          <a:xfrm>
            <a:off x="7020272" y="843558"/>
            <a:ext cx="439252" cy="715750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1" name="Shape 26"/>
          <p:cNvSpPr/>
          <p:nvPr/>
        </p:nvSpPr>
        <p:spPr>
          <a:xfrm>
            <a:off x="7071989" y="2513784"/>
            <a:ext cx="439252" cy="715750"/>
          </a:xfrm>
          <a:prstGeom prst="rect">
            <a:avLst/>
          </a:prstGeom>
          <a:noFill/>
          <a:ln w="28575" cap="flat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2" name="Shape 27"/>
          <p:cNvSpPr/>
          <p:nvPr/>
        </p:nvSpPr>
        <p:spPr>
          <a:xfrm>
            <a:off x="7054799" y="3723878"/>
            <a:ext cx="667434" cy="440178"/>
          </a:xfrm>
          <a:prstGeom prst="rect">
            <a:avLst/>
          </a:prstGeom>
          <a:noFill/>
          <a:ln w="28575" cap="flat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57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4762872" cy="857250"/>
          </a:xfrm>
        </p:spPr>
        <p:txBody>
          <a:bodyPr>
            <a:normAutofit/>
          </a:bodyPr>
          <a:lstStyle/>
          <a:p>
            <a:r>
              <a:rPr lang="en-CA" b="1" u="sng" dirty="0">
                <a:solidFill>
                  <a:schemeClr val="tx2"/>
                </a:solidFill>
              </a:rPr>
              <a:t>The setup (cont.)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8" name="Shape 24"/>
          <p:cNvSpPr/>
          <p:nvPr/>
        </p:nvSpPr>
        <p:spPr>
          <a:xfrm>
            <a:off x="35496" y="915566"/>
            <a:ext cx="2780576" cy="40845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3" name="Shape 28"/>
          <p:cNvSpPr/>
          <p:nvPr/>
        </p:nvSpPr>
        <p:spPr>
          <a:xfrm>
            <a:off x="35496" y="941791"/>
            <a:ext cx="2780700" cy="4029299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4" name="Shape 41"/>
          <p:cNvSpPr/>
          <p:nvPr/>
        </p:nvSpPr>
        <p:spPr>
          <a:xfrm>
            <a:off x="2971621" y="915569"/>
            <a:ext cx="2680374" cy="40293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15" name="Shape 42"/>
          <p:cNvSpPr/>
          <p:nvPr/>
        </p:nvSpPr>
        <p:spPr>
          <a:xfrm>
            <a:off x="2971621" y="915566"/>
            <a:ext cx="2680499" cy="4029299"/>
          </a:xfrm>
          <a:prstGeom prst="rect">
            <a:avLst/>
          </a:prstGeom>
          <a:noFill/>
          <a:ln w="76200" cap="flat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  <p:sp>
        <p:nvSpPr>
          <p:cNvPr id="19" name="Shape 53"/>
          <p:cNvSpPr/>
          <p:nvPr/>
        </p:nvSpPr>
        <p:spPr>
          <a:xfrm>
            <a:off x="5739358" y="1550690"/>
            <a:ext cx="3375681" cy="231740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  <p:sp>
        <p:nvSpPr>
          <p:cNvPr id="20" name="Shape 54"/>
          <p:cNvSpPr/>
          <p:nvPr/>
        </p:nvSpPr>
        <p:spPr>
          <a:xfrm>
            <a:off x="5739197" y="1550791"/>
            <a:ext cx="3375803" cy="2317104"/>
          </a:xfrm>
          <a:prstGeom prst="rect">
            <a:avLst/>
          </a:prstGeom>
          <a:noFill/>
          <a:ln w="76200" cap="flat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801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4"/>
          <p:cNvSpPr txBox="1">
            <a:spLocks noGrp="1"/>
          </p:cNvSpPr>
          <p:nvPr/>
        </p:nvSpPr>
        <p:spPr>
          <a:xfrm>
            <a:off x="107504" y="852686"/>
            <a:ext cx="280831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buNone/>
            </a:pPr>
            <a:r>
              <a:rPr lang="en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Small Amplitude Oscillations</a:t>
            </a:r>
          </a:p>
        </p:txBody>
      </p:sp>
      <p:sp>
        <p:nvSpPr>
          <p:cNvPr id="5" name="Shape 60">
            <a:hlinkClick r:id="rId2"/>
          </p:cNvPr>
          <p:cNvSpPr/>
          <p:nvPr/>
        </p:nvSpPr>
        <p:spPr>
          <a:xfrm>
            <a:off x="2907060" y="411510"/>
            <a:ext cx="6096000" cy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8902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20275</TotalTime>
  <Words>974</Words>
  <Application>Microsoft Office PowerPoint</Application>
  <PresentationFormat>On-screen Show (16:9)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Wingdings</vt:lpstr>
      <vt:lpstr>Office Theme</vt:lpstr>
      <vt:lpstr>Simple Harmonic Motion</vt:lpstr>
      <vt:lpstr>INTRODUCTION</vt:lpstr>
      <vt:lpstr>INTRODUCTION (cont.)</vt:lpstr>
      <vt:lpstr>OBJECTIVES</vt:lpstr>
      <vt:lpstr>SAFETY WARNING!</vt:lpstr>
      <vt:lpstr>PRELIMINARY WORK</vt:lpstr>
      <vt:lpstr>The setup</vt:lpstr>
      <vt:lpstr>The setup (cont.)</vt:lpstr>
      <vt:lpstr>PowerPoint Presentation</vt:lpstr>
      <vt:lpstr>k from static measurements</vt:lpstr>
      <vt:lpstr>k from dynamics measurements</vt:lpstr>
      <vt:lpstr>Investigating Amplitude vs Frequency.</vt:lpstr>
      <vt:lpstr>GRAPHS</vt:lpstr>
      <vt:lpstr>PowerPoint Presentation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SHM</dc:title>
  <dc:creator>COE Support</dc:creator>
  <cp:lastModifiedBy>Michael Wong</cp:lastModifiedBy>
  <cp:revision>159</cp:revision>
  <dcterms:created xsi:type="dcterms:W3CDTF">2013-01-04T15:12:26Z</dcterms:created>
  <dcterms:modified xsi:type="dcterms:W3CDTF">2024-02-01T16:47:06Z</dcterms:modified>
</cp:coreProperties>
</file>