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321" r:id="rId4"/>
    <p:sldId id="312" r:id="rId5"/>
    <p:sldId id="322" r:id="rId6"/>
    <p:sldId id="323" r:id="rId7"/>
    <p:sldId id="313" r:id="rId8"/>
    <p:sldId id="324" r:id="rId9"/>
    <p:sldId id="306" r:id="rId10"/>
    <p:sldId id="320" r:id="rId11"/>
    <p:sldId id="325" r:id="rId12"/>
    <p:sldId id="326" r:id="rId13"/>
    <p:sldId id="328" r:id="rId14"/>
    <p:sldId id="32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264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2024-02-01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ottawa.brightspace.com/d2l/ho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youtube.com/v/D7l6xrTi9Q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9502"/>
            <a:ext cx="8640960" cy="1318543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chemeClr val="tx2"/>
                </a:solidFill>
              </a:rPr>
              <a:t>Mouvement harmonique simple</a:t>
            </a:r>
            <a:endParaRPr lang="fr-CA" sz="4800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upload.wikimedia.org/wikipedia/commons/2/25/Animated-mass-spr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1524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ienceblogs.com/startswithabang/files/2010/09/pendu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956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87624" y="2067694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Laboratoires de physique </a:t>
            </a:r>
          </a:p>
          <a:p>
            <a:r>
              <a:rPr lang="fr-CA" dirty="0"/>
              <a:t>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4"/>
              </a:rPr>
              <a:t>https://uottawa.brightspace.com/d2l/home</a:t>
            </a:r>
            <a:endParaRPr lang="en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b="1" i="1" u="sng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fr-CA" b="1" i="1" u="sng" dirty="0">
                    <a:solidFill>
                      <a:schemeClr val="tx2"/>
                    </a:solidFill>
                  </a:rPr>
                  <a:t> </a:t>
                </a:r>
                <a:r>
                  <a:rPr lang="fr-CA" b="1" u="sng" dirty="0">
                    <a:solidFill>
                      <a:schemeClr val="tx2"/>
                    </a:solidFill>
                  </a:rPr>
                  <a:t>à partir de mesures statiques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 rotWithShape="1">
                <a:blip r:embed="rId2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89552"/>
                <a:ext cx="8928992" cy="44464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/>
                  <a:t>Commencez avec un support de masses vide et remettez les deux capteurs à zéro.</a:t>
                </a:r>
              </a:p>
              <a:p>
                <a:r>
                  <a:rPr lang="fr-CA" dirty="0"/>
                  <a:t>Ajoutez 100 g sur le support et laissez-le équilibrer. Enregistrez la nouvelle position,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∆</m:t>
                    </m:r>
                    <m:r>
                      <a:rPr lang="fr-CA" i="1">
                        <a:latin typeface="Cambria Math"/>
                      </a:rPr>
                      <m:t>𝑦</m:t>
                    </m:r>
                  </m:oMath>
                </a14:m>
                <a:r>
                  <a:rPr lang="fr-CA" dirty="0"/>
                  <a:t>, et commencez à remplir le </a:t>
                </a:r>
                <a:r>
                  <a:rPr lang="fr-CA" i="1" dirty="0"/>
                  <a:t>Tableau 2</a:t>
                </a:r>
                <a:r>
                  <a:rPr lang="fr-CA" dirty="0"/>
                  <a:t>.</a:t>
                </a:r>
              </a:p>
              <a:p>
                <a:r>
                  <a:rPr lang="fr-CA" dirty="0"/>
                  <a:t>Enregistrez de nouvelles positions en ajoutant des masses, 100 g à la fois.</a:t>
                </a:r>
              </a:p>
              <a:p>
                <a:r>
                  <a:rPr lang="fr-CA" dirty="0"/>
                  <a:t>Préparez un graphique de la force d’extension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fr-CA" dirty="0"/>
                  <a:t>) vs. position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∆</m:t>
                    </m:r>
                    <m:r>
                      <a:rPr lang="fr-CA" i="1">
                        <a:latin typeface="Cambria Math"/>
                      </a:rPr>
                      <m:t>𝑦</m:t>
                    </m:r>
                  </m:oMath>
                </a14:m>
                <a:r>
                  <a:rPr lang="fr-CA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89552"/>
                <a:ext cx="8928992" cy="4446494"/>
              </a:xfrm>
              <a:blipFill>
                <a:blip r:embed="rId3"/>
                <a:stretch>
                  <a:fillRect l="-1571" t="-2881" r="-2527" b="-21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b="1" i="1" u="sng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fr-CA" b="1" i="1" u="sng" dirty="0">
                    <a:solidFill>
                      <a:schemeClr val="tx2"/>
                    </a:solidFill>
                  </a:rPr>
                  <a:t> </a:t>
                </a:r>
                <a:r>
                  <a:rPr lang="fr-CA" b="1" u="sng" dirty="0">
                    <a:solidFill>
                      <a:schemeClr val="tx2"/>
                    </a:solidFill>
                  </a:rPr>
                  <a:t>à partir de mesures dynamiques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 rotWithShape="1">
                <a:blip r:embed="rId2"/>
                <a:stretch>
                  <a:fillRect t="-8511" r="-2296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Commençons avec l’équation de la période d’oscillation que nous portons au carré:</a:t>
                </a:r>
                <a:br>
                  <a:rPr lang="fr-CA" dirty="0"/>
                </a:b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𝑻</m:t>
                    </m:r>
                    <m:r>
                      <a:rPr lang="fr-CA" b="1" i="1">
                        <a:latin typeface="Cambria Math"/>
                      </a:rPr>
                      <m:t>=</m:t>
                    </m:r>
                    <m:r>
                      <a:rPr lang="fr-CA" b="1" i="1">
                        <a:latin typeface="Cambria Math"/>
                      </a:rPr>
                      <m:t>𝟐</m:t>
                    </m:r>
                    <m:r>
                      <a:rPr lang="fr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1" i="1">
                                <a:latin typeface="Cambria Math"/>
                              </a:rPr>
                              <m:t>𝒎</m:t>
                            </m:r>
                            <m:r>
                              <a:rPr lang="fr-CA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A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b="1" i="1"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fr-CA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A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fr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r>
                  <a:rPr lang="fr-CA" b="1" dirty="0"/>
                  <a:t> </a:t>
                </a:r>
                <a:r>
                  <a:rPr lang="fr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1" i="1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fr-CA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CA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fr-CA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CA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fr-CA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fr-CA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fr-CA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CA" b="1" i="1">
                            <a:latin typeface="Cambria Math"/>
                          </a:rPr>
                          <m:t>𝜸</m:t>
                        </m:r>
                        <m:sSub>
                          <m:sSub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fr-CA" b="1" i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CA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fr-CA" i="1">
                        <a:latin typeface="Cambria Math"/>
                      </a:rPr>
                      <m:t> .</m:t>
                    </m:r>
                  </m:oMath>
                </a14:m>
                <a:endParaRPr lang="fr-CA" dirty="0"/>
              </a:p>
              <a:p>
                <a:r>
                  <a:rPr lang="fr-CA" dirty="0"/>
                  <a:t>Enregistrez des mesures de position vs. temps pour de petites oscillations (support + 100 g).</a:t>
                </a:r>
              </a:p>
              <a:p>
                <a:pPr lvl="1"/>
                <a:r>
                  <a:rPr lang="fr-CA" dirty="0"/>
                  <a:t>Effectuez une régression sinusoïdale de vos données et commencez à remplir le </a:t>
                </a:r>
                <a:r>
                  <a:rPr lang="fr-CA" i="1" dirty="0"/>
                  <a:t>Tableau 3</a:t>
                </a:r>
                <a:r>
                  <a:rPr lang="fr-CA" dirty="0"/>
                  <a:t>. Rappelez-vous que </a:t>
                </a:r>
                <a:r>
                  <a:rPr lang="fr-CA" b="1" dirty="0"/>
                  <a:t>B</a:t>
                </a:r>
                <a:r>
                  <a:rPr lang="fr-CA" dirty="0"/>
                  <a:t> représente la fréquence angulaire (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𝝎</m:t>
                    </m:r>
                  </m:oMath>
                </a14:m>
                <a:r>
                  <a:rPr lang="fr-CA" dirty="0"/>
                  <a:t>) d’oscillation.</a:t>
                </a:r>
              </a:p>
              <a:p>
                <a:r>
                  <a:rPr lang="fr-CA" dirty="0"/>
                  <a:t>Enregistrez de nouvelles données de position vs. time en ajoutant des masses de 100 g. Complétez le </a:t>
                </a:r>
                <a:r>
                  <a:rPr lang="fr-CA" i="1" dirty="0"/>
                  <a:t>Tableau 3</a:t>
                </a:r>
                <a:r>
                  <a:rPr lang="fr-CA" dirty="0"/>
                  <a:t>.</a:t>
                </a:r>
              </a:p>
              <a:p>
                <a:r>
                  <a:rPr lang="fr-CA" dirty="0"/>
                  <a:t>Préparez votre graphique de </a:t>
                </a:r>
                <a:r>
                  <a:rPr lang="fr-CA" b="1" i="1" dirty="0"/>
                  <a:t>T</a:t>
                </a:r>
                <a:r>
                  <a:rPr lang="fr-CA" b="1" i="1" baseline="30000" dirty="0"/>
                  <a:t>2</a:t>
                </a:r>
                <a:r>
                  <a:rPr lang="fr-CA" dirty="0"/>
                  <a:t> vs. </a:t>
                </a:r>
                <a:r>
                  <a:rPr lang="fr-CA" b="1" i="1" dirty="0"/>
                  <a:t>m</a:t>
                </a:r>
                <a:r>
                  <a:rPr lang="fr-CA" dirty="0"/>
                  <a:t>. (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𝑻</m:t>
                    </m:r>
                    <m:r>
                      <a:rPr lang="fr-CA" b="1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/>
                          </a:rPr>
                          <m:t>𝟐</m:t>
                        </m:r>
                        <m:r>
                          <a:rPr lang="fr-CA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fr-CA" b="1" i="1">
                            <a:latin typeface="Cambria Math"/>
                          </a:rPr>
                          <m:t>𝝎</m:t>
                        </m:r>
                      </m:den>
                    </m:f>
                  </m:oMath>
                </a14:m>
                <a:r>
                  <a:rPr lang="fr-CA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  <a:blipFill rotWithShape="1">
                <a:blip r:embed="rId3"/>
                <a:stretch>
                  <a:fillRect l="-1161" t="-2743" r="-10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4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67698"/>
            <a:ext cx="8928992" cy="857250"/>
          </a:xfrm>
        </p:spPr>
        <p:txBody>
          <a:bodyPr>
            <a:normAutofit fontScale="90000"/>
          </a:bodyPr>
          <a:lstStyle/>
          <a:p>
            <a:r>
              <a:rPr lang="fr-CA" b="1" u="sng" dirty="0">
                <a:solidFill>
                  <a:schemeClr val="tx2"/>
                </a:solidFill>
              </a:rPr>
              <a:t>Amplitude vs. fréquence des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/>
                  <a:t>Utilisez le support + 300 g.</a:t>
                </a:r>
              </a:p>
              <a:p>
                <a:r>
                  <a:rPr lang="fr-CA" dirty="0"/>
                  <a:t>Enregistrez des données d’oscillation pour différentes amplitudes (différentes valeurs de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∆</m:t>
                    </m:r>
                    <m:r>
                      <a:rPr lang="fr-CA" b="1" i="1">
                        <a:latin typeface="Cambria Math"/>
                      </a:rPr>
                      <m:t>𝒚</m:t>
                    </m:r>
                  </m:oMath>
                </a14:m>
                <a:r>
                  <a:rPr lang="fr-CA" dirty="0"/>
                  <a:t>) entre 0.01 et 0.1 m.</a:t>
                </a:r>
              </a:p>
              <a:p>
                <a:r>
                  <a:rPr lang="fr-CA" dirty="0"/>
                  <a:t>Effectuez des régressions sinusoïdales pour vos différentes séries de données.</a:t>
                </a:r>
              </a:p>
              <a:p>
                <a:r>
                  <a:rPr lang="fr-CA" dirty="0"/>
                  <a:t>Notez les valeurs de </a:t>
                </a:r>
                <a:r>
                  <a:rPr lang="fr-CA" b="1" dirty="0"/>
                  <a:t>A</a:t>
                </a:r>
                <a:r>
                  <a:rPr lang="fr-CA" dirty="0"/>
                  <a:t> (l’amplitude) et de </a:t>
                </a:r>
                <a:r>
                  <a:rPr lang="fr-CA" b="1" dirty="0"/>
                  <a:t>B</a:t>
                </a:r>
                <a:r>
                  <a:rPr lang="fr-CA" dirty="0"/>
                  <a:t> (la fréquence) pour vos différentes régressions et complétez le </a:t>
                </a:r>
                <a:r>
                  <a:rPr lang="fr-CA" i="1" dirty="0"/>
                  <a:t>Tableau 4</a:t>
                </a:r>
                <a:r>
                  <a:rPr lang="fr-C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  <a:blipFill rotWithShape="1">
                <a:blip r:embed="rId2"/>
                <a:stretch>
                  <a:fillRect l="-1571" t="-2881" r="-546" b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2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GRAPHIQUES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353948"/>
          </a:xfrm>
        </p:spPr>
        <p:txBody>
          <a:bodyPr>
            <a:normAutofit/>
          </a:bodyPr>
          <a:lstStyle/>
          <a:p>
            <a:r>
              <a:rPr lang="fr-FR" dirty="0"/>
              <a:t>Il y </a:t>
            </a:r>
            <a:r>
              <a:rPr lang="fr-FR"/>
              <a:t>a </a:t>
            </a:r>
            <a:r>
              <a:rPr lang="fr-FR" smtClean="0"/>
              <a:t>deux </a:t>
            </a:r>
            <a:r>
              <a:rPr lang="fr-FR" dirty="0"/>
              <a:t>graphiques à créer et à soumettre. Utilisez l'outil « soumission des graphiques » en bas de la page d'expérience dans </a:t>
            </a:r>
            <a:r>
              <a:rPr lang="fr-FR" dirty="0" err="1"/>
              <a:t>Brightspace</a:t>
            </a:r>
            <a:r>
              <a:rPr lang="fr-FR" dirty="0"/>
              <a:t>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01244-285C-C6EF-0DBF-3213D528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24" y="2212863"/>
            <a:ext cx="5940152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96" y="123478"/>
            <a:ext cx="2808312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u="sng">
                <a:solidFill>
                  <a:schemeClr val="tx2"/>
                </a:solidFill>
              </a:rPr>
              <a:t>NETTOYAGE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897564"/>
            <a:ext cx="4968552" cy="410445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Éteignez l’ordinateur. </a:t>
            </a:r>
            <a:r>
              <a:rPr lang="fr-CA" b="1" dirty="0"/>
              <a:t>N’oubliez pas votre clé USB.</a:t>
            </a:r>
          </a:p>
          <a:p>
            <a:r>
              <a:rPr lang="fr-CA" dirty="0"/>
              <a:t>Replacez les masses, le crochet et le ressort sur la table. Replacez également le détecteur de mouvement et sa cage protectrice sur la table. </a:t>
            </a:r>
          </a:p>
          <a:p>
            <a:r>
              <a:rPr lang="fr-CA" dirty="0"/>
              <a:t>Recyclez 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quitter.</a:t>
            </a:r>
            <a:br>
              <a:rPr lang="fr-CA" dirty="0"/>
            </a:br>
            <a:endParaRPr lang="fr-CA" dirty="0"/>
          </a:p>
          <a:p>
            <a:r>
              <a:rPr lang="fr-CA" dirty="0"/>
              <a:t>Merci!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25219"/>
            <a:ext cx="35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DATE DE REMISE</a:t>
            </a:r>
            <a:endParaRPr lang="fr-CA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096" y="843558"/>
            <a:ext cx="3600401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Ce rapport est du à la fin de la séance de laboratoire.</a:t>
            </a:r>
          </a:p>
          <a:p>
            <a:pPr marL="0" indent="0">
              <a:buNone/>
            </a:pPr>
            <a:endParaRPr lang="fr-CA" sz="1800"/>
          </a:p>
          <a:p>
            <a:pPr marL="0" indent="0">
              <a:buNone/>
            </a:pP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> </a:t>
            </a:r>
            <a:br>
              <a:rPr lang="fr-CA" sz="1800" dirty="0"/>
            </a:br>
            <a:endParaRPr lang="fr-CA" sz="1800" dirty="0"/>
          </a:p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expérience</a:t>
            </a:r>
            <a:r>
              <a:rPr lang="en-US" sz="1800" dirty="0"/>
              <a:t>!</a:t>
            </a:r>
            <a:endParaRPr lang="en-CA" sz="18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5508104" y="2427734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PRÉ-LAB</a:t>
            </a:r>
            <a:endParaRPr lang="fr-C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0072" y="2283718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5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/>
                  <a:t>Une masse suspendue à un ressort va osciller d’une façon que l’on décrit comme le mouvement harmonique simple (MHS). Durant cette expérience,  vous étudierez ce type de mouvement de va-et-vient le long d’une trajectoire précise.</a:t>
                </a:r>
              </a:p>
              <a:p>
                <a:r>
                  <a:rPr lang="fr-CA" dirty="0"/>
                  <a:t>Si une masse suspendue à un ressort est tirée et ensuite relâchée, le ressort exerce alors une force de rappel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fr-CA" b="1" i="1">
                        <a:latin typeface="Cambria Math"/>
                      </a:rPr>
                      <m:t>=−</m:t>
                    </m:r>
                    <m:r>
                      <a:rPr lang="fr-CA" b="1" i="1"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fr-CA" b="1" dirty="0"/>
                  <a:t>, </a:t>
                </a:r>
                <a:r>
                  <a:rPr lang="fr-CA" dirty="0"/>
                  <a:t>où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fr-CA" b="1" dirty="0"/>
                  <a:t> </a:t>
                </a:r>
                <a:r>
                  <a:rPr lang="fr-CA" dirty="0"/>
                  <a:t>est la distance sur laquelle le ressort est étiré et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𝒌</m:t>
                    </m:r>
                  </m:oMath>
                </a14:m>
                <a:r>
                  <a:rPr lang="fr-CA" dirty="0"/>
                  <a:t> est la “constante de rappel” du ressort.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 rotWithShape="1">
                <a:blip r:embed="rId2"/>
                <a:stretch>
                  <a:fillRect l="-1445" t="-3704" r="-3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INTRODUCTION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r-CA" dirty="0"/>
                  <a:t>Pour une masse oscillant selon un MHS suspendue à un ressort idéal (ressort sans masse), la période, </a:t>
                </a:r>
                <a:r>
                  <a:rPr lang="fr-CA" b="1" i="1" dirty="0"/>
                  <a:t>T</a:t>
                </a:r>
                <a:r>
                  <a:rPr lang="fr-CA" dirty="0"/>
                  <a:t>, est donnée par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𝑻</m:t>
                    </m:r>
                    <m:r>
                      <a:rPr lang="fr-CA" b="1" i="1">
                        <a:latin typeface="Cambria Math"/>
                      </a:rPr>
                      <m:t>=</m:t>
                    </m:r>
                    <m:r>
                      <a:rPr lang="fr-CA" b="1" i="1">
                        <a:latin typeface="Cambria Math"/>
                      </a:rPr>
                      <m:t>𝟐</m:t>
                    </m:r>
                    <m:r>
                      <a:rPr lang="fr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1" i="1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fr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  <m:r>
                      <a:rPr lang="fr-CA" b="1" i="1">
                        <a:latin typeface="Cambria Math"/>
                      </a:rPr>
                      <m:t>  </m:t>
                    </m:r>
                    <m:r>
                      <a:rPr lang="fr-CA" i="1">
                        <a:latin typeface="Cambria Math"/>
                      </a:rPr>
                      <m:t>.</m:t>
                    </m:r>
                  </m:oMath>
                </a14:m>
                <a:endParaRPr lang="fr-CA" dirty="0"/>
              </a:p>
              <a:p>
                <a:r>
                  <a:rPr lang="fr-CA" dirty="0"/>
                  <a:t>Si le ressort a une masse, l’équation corrigée pour la période est:</a:t>
                </a:r>
                <a:br>
                  <a:rPr lang="fr-CA" dirty="0"/>
                </a:br>
                <a:r>
                  <a:rPr lang="fr-CA" dirty="0"/>
                  <a:t/>
                </a:r>
                <a:br>
                  <a:rPr lang="fr-CA" dirty="0"/>
                </a:b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𝑻</m:t>
                    </m:r>
                    <m:r>
                      <a:rPr lang="fr-CA" b="1" i="1">
                        <a:latin typeface="Cambria Math"/>
                      </a:rPr>
                      <m:t>=</m:t>
                    </m:r>
                    <m:r>
                      <a:rPr lang="fr-CA" b="1" i="1">
                        <a:latin typeface="Cambria Math"/>
                      </a:rPr>
                      <m:t>𝟐</m:t>
                    </m:r>
                    <m:r>
                      <a:rPr lang="fr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1" i="1">
                                <a:latin typeface="Cambria Math"/>
                              </a:rPr>
                              <m:t>𝒎</m:t>
                            </m:r>
                            <m:r>
                              <a:rPr lang="fr-CA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A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b="1" i="1"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fr-CA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A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fr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endParaRPr lang="fr-CA" b="1" dirty="0"/>
              </a:p>
              <a:p>
                <a:pPr marL="0" indent="0">
                  <a:buNone/>
                </a:pPr>
                <a:r>
                  <a:rPr lang="fr-CA" dirty="0"/>
                  <a:t>o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/>
                      </a:rPr>
                      <m:t>ù </m:t>
                    </m:r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fr-CA" b="1" i="1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CA" b="1" dirty="0"/>
                  <a:t> </a:t>
                </a:r>
                <a:r>
                  <a:rPr lang="fr-CA" dirty="0"/>
                  <a:t>est la masse du ressort et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fr-CA" dirty="0"/>
                  <a:t> est une constante entre 0 et 1 qui dépend du type de ressort utilisé.</a:t>
                </a:r>
              </a:p>
              <a:p>
                <a:r>
                  <a:rPr lang="fr-CA" dirty="0"/>
                  <a:t>Pour un ressort uniforme et régulier,</a:t>
                </a:r>
                <a:r>
                  <a:rPr lang="fr-CA" b="1" dirty="0"/>
                  <a:t>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fr-CA" dirty="0"/>
                  <a:t> est égal à 1/3. Vous allez déterminer la valeur de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fr-CA" dirty="0"/>
                  <a:t> pour le ressort harmonique hélicoïdal utilisé durant cette expérience.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 rotWithShape="1">
                <a:blip r:embed="rId2"/>
                <a:stretch>
                  <a:fillRect l="-895" t="-2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45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OBJECTIFS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79562"/>
                <a:ext cx="8928992" cy="42844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/>
                  <a:t>Enregistrer des données de position vs. temps d’une masse suspendue à un ressort en oscillation et déterminer la meilleure équation pour représenter la position en fonction du temps. </a:t>
                </a:r>
              </a:p>
              <a:p>
                <a:r>
                  <a:rPr lang="fr-CA" dirty="0"/>
                  <a:t>Établir le lien entre les paramètres de votre équation et les paramètres physique du système. </a:t>
                </a:r>
              </a:p>
              <a:p>
                <a:r>
                  <a:rPr lang="fr-CA" dirty="0"/>
                  <a:t>Comparer la force de rappel d’un ressort conique obtenue de façon statique et dynamique. </a:t>
                </a:r>
              </a:p>
              <a:p>
                <a:r>
                  <a:rPr lang="fr-CA" dirty="0"/>
                  <a:t>Estimer le facteur de correction,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fr-CA" dirty="0"/>
                  <a:t>,utilisé pour calculer la masse effective du ressort conique.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79562"/>
                <a:ext cx="8928992" cy="4284476"/>
              </a:xfrm>
              <a:blipFill rotWithShape="1">
                <a:blip r:embed="rId2"/>
                <a:stretch>
                  <a:fillRect l="-1434" t="-3698" r="-25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30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2546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CONSIGNES DE SÉCURITÉ!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500500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Ne </a:t>
            </a:r>
            <a:r>
              <a:rPr lang="fr-CA" b="1" dirty="0"/>
              <a:t>suspendez jamais de masses</a:t>
            </a:r>
            <a:r>
              <a:rPr lang="fr-CA" dirty="0"/>
              <a:t> au-dessus du détecteur de mouvement </a:t>
            </a:r>
            <a:r>
              <a:rPr lang="fr-CA" b="1" dirty="0"/>
              <a:t>sans sa cage de protection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Une masse tombant sur le détecteur pourrait l’endommager sérieusement.</a:t>
            </a:r>
          </a:p>
          <a:p>
            <a:r>
              <a:rPr lang="fr-CA" dirty="0"/>
              <a:t>Soyez aussi prudent de </a:t>
            </a:r>
            <a:r>
              <a:rPr lang="fr-CA" b="1" dirty="0"/>
              <a:t>ne pas trop étirer </a:t>
            </a:r>
            <a:r>
              <a:rPr lang="fr-CA" dirty="0"/>
              <a:t>le ressort.</a:t>
            </a:r>
          </a:p>
          <a:p>
            <a:pPr lvl="1"/>
            <a:r>
              <a:rPr lang="fr-CA" dirty="0"/>
              <a:t>Les oscillations doivent être de faible amplitude (quelques cm).</a:t>
            </a:r>
          </a:p>
          <a:p>
            <a:r>
              <a:rPr lang="fr-CA" dirty="0"/>
              <a:t>Il faut toujours </a:t>
            </a:r>
            <a:r>
              <a:rPr lang="fr-CA" b="1" dirty="0"/>
              <a:t>trouver le point d’équilibre</a:t>
            </a:r>
            <a:r>
              <a:rPr lang="fr-CA" dirty="0"/>
              <a:t> de votre masse pour ensuite la </a:t>
            </a:r>
            <a:r>
              <a:rPr lang="fr-CA" b="1" dirty="0"/>
              <a:t>déplacer légèrement </a:t>
            </a:r>
            <a:r>
              <a:rPr lang="fr-CA" dirty="0"/>
              <a:t>pour provoquer les oscillations.</a:t>
            </a:r>
          </a:p>
          <a:p>
            <a:pPr lvl="1"/>
            <a:r>
              <a:rPr lang="fr-CA" dirty="0"/>
              <a:t>SVP ne laissez jamais tomber les masses à partir d’un point arbitraire.</a:t>
            </a:r>
          </a:p>
        </p:txBody>
      </p:sp>
    </p:spTree>
    <p:extLst>
      <p:ext uri="{BB962C8B-B14F-4D97-AF65-F5344CB8AC3E}">
        <p14:creationId xmlns:p14="http://schemas.microsoft.com/office/powerpoint/2010/main" val="84184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2546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MANIPULATIONS PRÉLIMINAIRES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550"/>
            <a:ext cx="9036496" cy="4371950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Le capteur de force et le détecteur de mouvement doivent être reliés à l’interface </a:t>
            </a:r>
            <a:r>
              <a:rPr lang="fr-CA" dirty="0" err="1"/>
              <a:t>Labquest</a:t>
            </a:r>
            <a:r>
              <a:rPr lang="fr-CA" dirty="0"/>
              <a:t> Mini. Vous devriez lire des valeurs de force et de position dans </a:t>
            </a:r>
            <a:r>
              <a:rPr lang="fr-CA" dirty="0" err="1"/>
              <a:t>Logger</a:t>
            </a:r>
            <a:r>
              <a:rPr lang="fr-CA" dirty="0"/>
              <a:t> Pro.</a:t>
            </a:r>
          </a:p>
          <a:p>
            <a:r>
              <a:rPr lang="fr-CA" dirty="0"/>
              <a:t>Le détecteur de mouvement doit être à l’option “</a:t>
            </a:r>
            <a:r>
              <a:rPr lang="fr-CA" dirty="0" err="1"/>
              <a:t>track</a:t>
            </a:r>
            <a:r>
              <a:rPr lang="fr-CA" dirty="0"/>
              <a:t>” et le capteur de force ajusté à l’échelle de “10 N”.</a:t>
            </a:r>
          </a:p>
          <a:p>
            <a:r>
              <a:rPr lang="fr-CA" dirty="0"/>
              <a:t>Préparez le montage illustré à la Fig. 1 (prochaine page).</a:t>
            </a:r>
          </a:p>
          <a:p>
            <a:r>
              <a:rPr lang="fr-CA" dirty="0"/>
              <a:t>Suspendez 300 g au ressort et laissez le s’équilibrer, ensuite faites la mise à zéro des deux détecteurs.</a:t>
            </a:r>
          </a:p>
          <a:p>
            <a:r>
              <a:rPr lang="fr-CA" dirty="0"/>
              <a:t>Enregistrez des données de position vs. temps ainsi que de force vs. temps. </a:t>
            </a:r>
          </a:p>
          <a:p>
            <a:r>
              <a:rPr lang="fr-CA" dirty="0"/>
              <a:t>Effectuez une régression sinusoïdale: </a:t>
            </a:r>
            <a:r>
              <a:rPr lang="fr-CA" b="1" dirty="0"/>
              <a:t>A*sin(B*</a:t>
            </a:r>
            <a:r>
              <a:rPr lang="fr-CA" b="1" dirty="0" err="1"/>
              <a:t>t+C</a:t>
            </a:r>
            <a:r>
              <a:rPr lang="fr-CA" b="1" dirty="0"/>
              <a:t>)+D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973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3322712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Le montage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9" name="Shape 23"/>
          <p:cNvSpPr/>
          <p:nvPr/>
        </p:nvSpPr>
        <p:spPr>
          <a:xfrm>
            <a:off x="6174035" y="630971"/>
            <a:ext cx="2862461" cy="41010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" name="Shape 25"/>
          <p:cNvSpPr/>
          <p:nvPr/>
        </p:nvSpPr>
        <p:spPr>
          <a:xfrm>
            <a:off x="7020272" y="843558"/>
            <a:ext cx="439252" cy="71575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26"/>
          <p:cNvSpPr/>
          <p:nvPr/>
        </p:nvSpPr>
        <p:spPr>
          <a:xfrm>
            <a:off x="7071989" y="2513784"/>
            <a:ext cx="439252" cy="715750"/>
          </a:xfrm>
          <a:prstGeom prst="rect">
            <a:avLst/>
          </a:prstGeom>
          <a:noFill/>
          <a:ln w="28575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27"/>
          <p:cNvSpPr/>
          <p:nvPr/>
        </p:nvSpPr>
        <p:spPr>
          <a:xfrm>
            <a:off x="7054799" y="3723878"/>
            <a:ext cx="667434" cy="440178"/>
          </a:xfrm>
          <a:prstGeom prst="rect">
            <a:avLst/>
          </a:prstGeom>
          <a:noFill/>
          <a:ln w="28575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462"/>
            <a:ext cx="5970154" cy="26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3820856"/>
            <a:ext cx="50760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Times New Roman (TT)"/>
              </a:rPr>
              <a:t>F</a:t>
            </a:r>
            <a:r>
              <a:rPr kumimoji="0" lang="fr-CA" altLang="en-US" sz="1000" b="1" i="0" u="none" strike="noStrike" cap="none" normalizeH="0" baseline="0" dirty="0" bmk="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Times New Roman (TT)"/>
              </a:rPr>
              <a:t>igure </a:t>
            </a:r>
            <a:r>
              <a:rPr kumimoji="0" lang="fr-CA" altLang="en-US" sz="1000" b="1" i="0" u="none" strike="noStrike" cap="none" normalizeH="0" baseline="0" dirty="0" bmk="_Ref364847622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Times New Roman (TT)"/>
              </a:rPr>
              <a:t>1</a:t>
            </a:r>
            <a:r>
              <a:rPr kumimoji="0" lang="fr-CA" altLang="en-US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Times New Roman (TT)"/>
              </a:rPr>
              <a:t> – Montage pour l’étude du mouvement harmonique simple</a:t>
            </a:r>
            <a:r>
              <a:rPr kumimoji="0" lang="en-CA" altLang="en-US" sz="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CA" altLang="en-US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4762872" cy="857250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Le montage (suite)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8" name="Shape 24"/>
          <p:cNvSpPr/>
          <p:nvPr/>
        </p:nvSpPr>
        <p:spPr>
          <a:xfrm>
            <a:off x="35496" y="915566"/>
            <a:ext cx="2780576" cy="40845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" name="Shape 28"/>
          <p:cNvSpPr/>
          <p:nvPr/>
        </p:nvSpPr>
        <p:spPr>
          <a:xfrm>
            <a:off x="35496" y="941791"/>
            <a:ext cx="2780700" cy="402929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4" name="Shape 41"/>
          <p:cNvSpPr/>
          <p:nvPr/>
        </p:nvSpPr>
        <p:spPr>
          <a:xfrm>
            <a:off x="2971621" y="915569"/>
            <a:ext cx="2680374" cy="40293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" name="Shape 42"/>
          <p:cNvSpPr/>
          <p:nvPr/>
        </p:nvSpPr>
        <p:spPr>
          <a:xfrm>
            <a:off x="2971621" y="915566"/>
            <a:ext cx="2680499" cy="4029299"/>
          </a:xfrm>
          <a:prstGeom prst="rect">
            <a:avLst/>
          </a:prstGeom>
          <a:noFill/>
          <a:ln w="762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9" name="Shape 53"/>
          <p:cNvSpPr/>
          <p:nvPr/>
        </p:nvSpPr>
        <p:spPr>
          <a:xfrm>
            <a:off x="5739358" y="1550690"/>
            <a:ext cx="3375681" cy="23174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" name="Shape 54"/>
          <p:cNvSpPr/>
          <p:nvPr/>
        </p:nvSpPr>
        <p:spPr>
          <a:xfrm>
            <a:off x="5739197" y="1550791"/>
            <a:ext cx="3375803" cy="2317104"/>
          </a:xfrm>
          <a:prstGeom prst="rect">
            <a:avLst/>
          </a:prstGeom>
          <a:noFill/>
          <a:ln w="7620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0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"/>
          <p:cNvSpPr txBox="1">
            <a:spLocks noGrp="1"/>
          </p:cNvSpPr>
          <p:nvPr/>
        </p:nvSpPr>
        <p:spPr>
          <a:xfrm>
            <a:off x="107504" y="852686"/>
            <a:ext cx="28083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Oscillations de faibles amplitudes</a:t>
            </a:r>
          </a:p>
        </p:txBody>
      </p:sp>
      <p:sp>
        <p:nvSpPr>
          <p:cNvPr id="5" name="Shape 60">
            <a:hlinkClick r:id="rId2"/>
          </p:cNvPr>
          <p:cNvSpPr/>
          <p:nvPr/>
        </p:nvSpPr>
        <p:spPr>
          <a:xfrm>
            <a:off x="2907060" y="41151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90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20276</TotalTime>
  <Words>1000</Words>
  <Application>Microsoft Office PowerPoint</Application>
  <PresentationFormat>On-screen Show (16:9)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 (TT)</vt:lpstr>
      <vt:lpstr>Wingdings</vt:lpstr>
      <vt:lpstr>Office Theme</vt:lpstr>
      <vt:lpstr>Mouvement harmonique simple</vt:lpstr>
      <vt:lpstr>INTRODUCTION</vt:lpstr>
      <vt:lpstr>INTRODUCTION (suite)</vt:lpstr>
      <vt:lpstr>OBJECTIFS</vt:lpstr>
      <vt:lpstr>CONSIGNES DE SÉCURITÉ!</vt:lpstr>
      <vt:lpstr>MANIPULATIONS PRÉLIMINAIRES</vt:lpstr>
      <vt:lpstr>Le montage</vt:lpstr>
      <vt:lpstr>Le montage (suite)</vt:lpstr>
      <vt:lpstr>PowerPoint Presentation</vt:lpstr>
      <vt:lpstr>k à partir de mesures statiques</vt:lpstr>
      <vt:lpstr>k à partir de mesures dynamiques</vt:lpstr>
      <vt:lpstr>Amplitude vs. fréquence des oscillations</vt:lpstr>
      <vt:lpstr>GRAPHIQUES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</dc:title>
  <dc:creator>COE Support</dc:creator>
  <cp:lastModifiedBy>Michael Wong</cp:lastModifiedBy>
  <cp:revision>182</cp:revision>
  <dcterms:created xsi:type="dcterms:W3CDTF">2013-01-04T15:12:26Z</dcterms:created>
  <dcterms:modified xsi:type="dcterms:W3CDTF">2024-02-01T16:46:48Z</dcterms:modified>
</cp:coreProperties>
</file>