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58" r:id="rId3"/>
    <p:sldId id="290" r:id="rId4"/>
    <p:sldId id="291" r:id="rId5"/>
    <p:sldId id="292" r:id="rId6"/>
    <p:sldId id="293" r:id="rId7"/>
    <p:sldId id="294" r:id="rId8"/>
    <p:sldId id="296" r:id="rId9"/>
    <p:sldId id="295" r:id="rId10"/>
    <p:sldId id="288" r:id="rId11"/>
    <p:sldId id="289" r:id="rId12"/>
    <p:sldId id="297" r:id="rId13"/>
    <p:sldId id="301" r:id="rId14"/>
    <p:sldId id="302" r:id="rId15"/>
    <p:sldId id="298" r:id="rId16"/>
    <p:sldId id="299" r:id="rId17"/>
    <p:sldId id="309" r:id="rId18"/>
    <p:sldId id="303" r:id="rId19"/>
    <p:sldId id="307" r:id="rId20"/>
    <p:sldId id="304" r:id="rId21"/>
    <p:sldId id="305" r:id="rId22"/>
    <p:sldId id="306" r:id="rId23"/>
    <p:sldId id="286" r:id="rId24"/>
    <p:sldId id="308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87" autoAdjust="0"/>
  </p:normalViewPr>
  <p:slideViewPr>
    <p:cSldViewPr>
      <p:cViewPr varScale="1">
        <p:scale>
          <a:sx n="142" d="100"/>
          <a:sy n="142" d="100"/>
        </p:scale>
        <p:origin x="72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TA’s should explain the water pump analogy:</a:t>
            </a:r>
          </a:p>
          <a:p>
            <a:r>
              <a:rPr lang="en-CA" dirty="0" smtClean="0"/>
              <a:t>Water pump gives potential</a:t>
            </a:r>
            <a:r>
              <a:rPr lang="en-CA" baseline="0" dirty="0" smtClean="0"/>
              <a:t> energy to water, same as how</a:t>
            </a:r>
            <a:r>
              <a:rPr lang="en-CA" dirty="0" smtClean="0"/>
              <a:t> battery</a:t>
            </a:r>
            <a:r>
              <a:rPr lang="en-CA" baseline="0" dirty="0" smtClean="0"/>
              <a:t> gives energy to electrical charges.</a:t>
            </a:r>
          </a:p>
          <a:p>
            <a:r>
              <a:rPr lang="en-CA" baseline="0" dirty="0" smtClean="0"/>
              <a:t>The height difference defines the magnitude of water’s potential energy, similar to how the voltage between the negative and positive terminals of the battery.</a:t>
            </a:r>
          </a:p>
          <a:p>
            <a:r>
              <a:rPr lang="en-CA" baseline="0" dirty="0" smtClean="0"/>
              <a:t>The amount of droplets passing a given point is like the current, measured in A (the number of electrons that pass a given point in a circuit in one second).</a:t>
            </a:r>
          </a:p>
          <a:p>
            <a:r>
              <a:rPr lang="en-CA" baseline="0" dirty="0" smtClean="0"/>
              <a:t>The diameter of the water pipe is like the conductance, C, in a circuit. The inverse of conductance is resistance (measured in </a:t>
            </a:r>
            <a:r>
              <a:rPr lang="el-GR" baseline="0" dirty="0" smtClean="0"/>
              <a:t>Ω</a:t>
            </a:r>
            <a:r>
              <a:rPr lang="en-CA" baseline="0" dirty="0" smtClean="0"/>
              <a:t>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Comments</a:t>
            </a:r>
            <a:r>
              <a:rPr lang="en-CA" baseline="0" dirty="0" smtClean="0"/>
              <a:t> for TAs: leave this slide on the TV monitors when you are not using them for teaching. </a:t>
            </a:r>
          </a:p>
          <a:p>
            <a:r>
              <a:rPr lang="en-CA" b="1" baseline="0" dirty="0" smtClean="0"/>
              <a:t>This slide should only be used if this you are teaching 1124 or 1524.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Comments</a:t>
            </a:r>
            <a:r>
              <a:rPr lang="en-CA" baseline="0" dirty="0" smtClean="0"/>
              <a:t> for TAs: leave this slide on the TV monitors when you are not using them for teaching.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 smtClean="0"/>
              <a:t>This slide should be used if you are teaching 1122/1322 or 1522/1722.</a:t>
            </a:r>
            <a:endParaRPr lang="en-CA" b="1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515"/>
            <a:ext cx="5392613" cy="19541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Simple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</a:rPr>
              <a:t>Circuits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10544"/>
            <a:ext cx="5392613" cy="2089398"/>
          </a:xfrm>
        </p:spPr>
        <p:txBody>
          <a:bodyPr>
            <a:normAutofit/>
          </a:bodyPr>
          <a:lstStyle/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year physics laboratories</a:t>
            </a:r>
          </a:p>
          <a:p>
            <a:endParaRPr lang="en-CA" sz="2400" dirty="0" smtClean="0"/>
          </a:p>
          <a:p>
            <a:r>
              <a:rPr lang="en-CA" sz="2400" dirty="0" smtClean="0"/>
              <a:t>University of Ottawa</a:t>
            </a:r>
          </a:p>
          <a:p>
            <a:r>
              <a:rPr lang="en-CA" sz="2000" u="sng" dirty="0">
                <a:hlinkClick r:id="rId2"/>
              </a:rPr>
              <a:t>https://uottawa.brightspace.com/d2l/home</a:t>
            </a:r>
            <a:endParaRPr lang="en-CA" sz="2000" dirty="0"/>
          </a:p>
        </p:txBody>
      </p:sp>
      <p:pic>
        <p:nvPicPr>
          <p:cNvPr id="1026" name="Picture 2" descr="http://www.vibrant.com/images/cables/gameplay-dm-ny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3" y="185514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anuals\2013-2014\Winter 2014\Experiments\8 - Simple circuits\photos\IMG_1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89082"/>
            <a:ext cx="7848872" cy="52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0556" y="4515966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Breadboard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825" y="557267"/>
            <a:ext cx="1242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Fluke </a:t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dirty="0" err="1" smtClean="0">
                <a:solidFill>
                  <a:srgbClr val="FFFF00"/>
                </a:solidFill>
              </a:rPr>
              <a:t>multimeter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86736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 smtClean="0">
                <a:solidFill>
                  <a:srgbClr val="FFFF00"/>
                </a:solidFill>
              </a:rPr>
              <a:t>Multimeter</a:t>
            </a:r>
            <a:endParaRPr lang="en-CA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FF00"/>
                </a:solidFill>
              </a:rPr>
              <a:t>P</a:t>
            </a:r>
            <a:r>
              <a:rPr lang="en-CA" dirty="0" smtClean="0">
                <a:solidFill>
                  <a:srgbClr val="FFFF00"/>
                </a:solidFill>
              </a:rPr>
              <a:t>ower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FF00"/>
                </a:solidFill>
              </a:rPr>
              <a:t>Oscilloscope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FF00"/>
                </a:solidFill>
              </a:rPr>
              <a:t>F</a:t>
            </a:r>
            <a:r>
              <a:rPr lang="en-CA" dirty="0" smtClean="0">
                <a:solidFill>
                  <a:srgbClr val="FFFF00"/>
                </a:solidFill>
              </a:rPr>
              <a:t>unction generator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3600" y="546234"/>
            <a:ext cx="9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>
                <a:solidFill>
                  <a:srgbClr val="FFFF00"/>
                </a:solidFill>
              </a:rPr>
              <a:t>myDAQ</a:t>
            </a:r>
            <a:r>
              <a:rPr lang="en-CA" dirty="0" smtClean="0">
                <a:solidFill>
                  <a:srgbClr val="FFFF00"/>
                </a:solidFill>
              </a:rPr>
              <a:t>: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252536" y="4306788"/>
            <a:ext cx="5112568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EQUIPMENT</a:t>
            </a:r>
            <a:endParaRPr lang="en-CA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5926" r="45617" b="22778"/>
          <a:stretch/>
        </p:blipFill>
        <p:spPr bwMode="auto">
          <a:xfrm>
            <a:off x="836489" y="771550"/>
            <a:ext cx="351948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24351" r="1111" b="24351"/>
          <a:stretch/>
        </p:blipFill>
        <p:spPr bwMode="auto">
          <a:xfrm>
            <a:off x="5244033" y="771550"/>
            <a:ext cx="30003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RESISTORS AND CAPACITORS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07504" y="3507854"/>
            <a:ext cx="9036496" cy="1635646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The resistors have a colour code on them that gives their rated resistance and uncertainty.</a:t>
            </a:r>
          </a:p>
          <a:p>
            <a:r>
              <a:rPr lang="en-CA" dirty="0" smtClean="0"/>
              <a:t>The capacitors use a 3 digit code – the first two numbers are the value and third number is the multiplier times pF</a:t>
            </a:r>
            <a:r>
              <a:rPr lang="fr-CA" dirty="0"/>
              <a:t>: </a:t>
            </a:r>
            <a:r>
              <a:rPr lang="fr-CA" dirty="0" smtClean="0"/>
              <a:t>543 </a:t>
            </a:r>
            <a:r>
              <a:rPr lang="fr-CA" dirty="0" err="1" smtClean="0"/>
              <a:t>means</a:t>
            </a:r>
            <a:r>
              <a:rPr lang="fr-CA" dirty="0" smtClean="0"/>
              <a:t> 54 </a:t>
            </a:r>
            <a:r>
              <a:rPr lang="fr-CA" dirty="0"/>
              <a:t>x 1000 pF = 54nF</a:t>
            </a:r>
            <a:r>
              <a:rPr lang="fr-CA" dirty="0" smtClean="0"/>
              <a:t>.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1807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RESISTOR COLOUR CHART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27534"/>
            <a:ext cx="2843808" cy="4419600"/>
          </a:xfrm>
        </p:spPr>
        <p:txBody>
          <a:bodyPr>
            <a:normAutofit/>
          </a:bodyPr>
          <a:lstStyle/>
          <a:p>
            <a:r>
              <a:rPr lang="en-CA" sz="2400" dirty="0"/>
              <a:t>Example:</a:t>
            </a:r>
            <a:br>
              <a:rPr lang="en-CA" sz="2400" dirty="0"/>
            </a:br>
            <a:r>
              <a:rPr lang="en-CA" sz="2400" dirty="0"/>
              <a:t>1- Red (2)</a:t>
            </a:r>
            <a:br>
              <a:rPr lang="en-CA" sz="2400" dirty="0"/>
            </a:br>
            <a:r>
              <a:rPr lang="en-CA" sz="2400" dirty="0"/>
              <a:t>2- Black (0)</a:t>
            </a:r>
            <a:br>
              <a:rPr lang="en-CA" sz="2400" dirty="0"/>
            </a:br>
            <a:r>
              <a:rPr lang="en-CA" sz="2400" dirty="0"/>
              <a:t>3- </a:t>
            </a:r>
            <a:r>
              <a:rPr lang="en-CA" sz="2400" dirty="0" smtClean="0"/>
              <a:t>Orange (10</a:t>
            </a:r>
            <a:r>
              <a:rPr lang="en-CA" sz="2400" baseline="30000" dirty="0" smtClean="0"/>
              <a:t>3</a:t>
            </a:r>
            <a:r>
              <a:rPr lang="en-CA" sz="2400" dirty="0" smtClean="0"/>
              <a:t>) </a:t>
            </a: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/>
              <a:t>4- </a:t>
            </a:r>
            <a:r>
              <a:rPr lang="en-CA" sz="2400" dirty="0" smtClean="0"/>
              <a:t>Gold (5%)</a:t>
            </a:r>
          </a:p>
          <a:p>
            <a:r>
              <a:rPr lang="en-CA" sz="2400" dirty="0" smtClean="0"/>
              <a:t>Resistance value:</a:t>
            </a:r>
            <a:br>
              <a:rPr lang="en-CA" sz="2400" dirty="0" smtClean="0"/>
            </a:br>
            <a:r>
              <a:rPr lang="en-CA" sz="2400" dirty="0" smtClean="0"/>
              <a:t>20 × 10</a:t>
            </a:r>
            <a:r>
              <a:rPr lang="en-CA" sz="2400" baseline="30000" dirty="0" smtClean="0"/>
              <a:t>3</a:t>
            </a:r>
            <a:r>
              <a:rPr lang="en-CA" sz="2400" dirty="0" smtClean="0"/>
              <a:t> </a:t>
            </a:r>
            <a:r>
              <a:rPr lang="el-GR" sz="2400" dirty="0" smtClean="0"/>
              <a:t>Ω</a:t>
            </a:r>
            <a:r>
              <a:rPr lang="en-CA" sz="2400" dirty="0" smtClean="0"/>
              <a:t> ± 5%</a:t>
            </a:r>
            <a:br>
              <a:rPr lang="en-CA" sz="2400" dirty="0" smtClean="0"/>
            </a:br>
            <a:r>
              <a:rPr lang="en-CA" sz="2400" dirty="0" smtClean="0"/>
              <a:t>(20 ± 1) k</a:t>
            </a:r>
            <a:r>
              <a:rPr lang="el-GR" sz="2400" dirty="0" smtClean="0"/>
              <a:t>Ω</a:t>
            </a:r>
            <a:endParaRPr lang="en-CA" sz="2400" dirty="0" smtClean="0"/>
          </a:p>
          <a:p>
            <a:r>
              <a:rPr lang="en-CA" sz="2400" dirty="0" smtClean="0"/>
              <a:t>You will use this chart to complete </a:t>
            </a:r>
            <a:r>
              <a:rPr lang="en-CA" sz="2400" b="1" dirty="0" smtClean="0"/>
              <a:t>PART 1</a:t>
            </a:r>
            <a:r>
              <a:rPr lang="en-CA" sz="2400" dirty="0" smtClean="0"/>
              <a:t>.</a:t>
            </a:r>
          </a:p>
          <a:p>
            <a:endParaRPr lang="en-C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627534"/>
            <a:ext cx="64103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285978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796136" y="228371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020272" y="3075806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8244408" y="206769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499095"/>
            <a:ext cx="8867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USING THE BREADBOARD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744416"/>
            <a:ext cx="8928992" cy="149163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On the left is a sample of the type of breadboard you will be using.</a:t>
            </a:r>
          </a:p>
          <a:p>
            <a:r>
              <a:rPr lang="en-CA" sz="2400" dirty="0" smtClean="0"/>
              <a:t>On the right is the hidden connection pattern of the pins in the board.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615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" y="627534"/>
            <a:ext cx="89630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BUILDING A CIRCUIT FROM A DIAGRAM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435846"/>
            <a:ext cx="8928992" cy="18002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On the left is the circuit diagram of a combination of resistors in series and parallel.</a:t>
            </a:r>
          </a:p>
          <a:p>
            <a:r>
              <a:rPr lang="en-CA" sz="2400" dirty="0" smtClean="0"/>
              <a:t>On the right is an example of how you can connect the resistors using the hidden connection pattern.</a:t>
            </a:r>
          </a:p>
        </p:txBody>
      </p:sp>
    </p:spTree>
    <p:extLst>
      <p:ext uri="{BB962C8B-B14F-4D97-AF65-F5344CB8AC3E}">
        <p14:creationId xmlns:p14="http://schemas.microsoft.com/office/powerpoint/2010/main" val="38097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642350"/>
            <a:ext cx="6668466" cy="3729600"/>
            <a:chOff x="323528" y="786366"/>
            <a:chExt cx="6668466" cy="3729600"/>
          </a:xfrm>
        </p:grpSpPr>
        <p:pic>
          <p:nvPicPr>
            <p:cNvPr id="11" name="Picture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786366"/>
              <a:ext cx="6624736" cy="3729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32126" y="900750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60232" y="1836854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0192" y="2283718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35896" y="915566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SETTING UP VOLTMETER AND AMMETER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04456" y="2643758"/>
            <a:ext cx="4860032" cy="2592288"/>
          </a:xfrm>
        </p:spPr>
        <p:txBody>
          <a:bodyPr>
            <a:normAutofit/>
          </a:bodyPr>
          <a:lstStyle/>
          <a:p>
            <a:r>
              <a:rPr lang="en-CA" sz="2400" dirty="0" smtClean="0"/>
              <a:t>Your voltmeter (Fluke) will be in parallel with the resistor.</a:t>
            </a:r>
          </a:p>
          <a:p>
            <a:r>
              <a:rPr lang="en-CA" sz="2400" dirty="0" smtClean="0"/>
              <a:t>Your ammeter (</a:t>
            </a:r>
            <a:r>
              <a:rPr lang="en-CA" sz="2400" dirty="0" err="1" smtClean="0"/>
              <a:t>myDAQ</a:t>
            </a:r>
            <a:r>
              <a:rPr lang="en-CA" sz="2400" dirty="0" smtClean="0"/>
              <a:t>) will be in series with the resistor.</a:t>
            </a:r>
          </a:p>
          <a:p>
            <a:r>
              <a:rPr lang="en-CA" sz="2400" dirty="0" smtClean="0"/>
              <a:t>You will build this circuit in </a:t>
            </a:r>
            <a:r>
              <a:rPr lang="en-CA" sz="2400" b="1" dirty="0" smtClean="0"/>
              <a:t>PART 2 </a:t>
            </a:r>
            <a:r>
              <a:rPr lang="en-CA" sz="2400" dirty="0" smtClean="0"/>
              <a:t>to verify Ohm’s law.</a:t>
            </a:r>
          </a:p>
        </p:txBody>
      </p:sp>
    </p:spTree>
    <p:extLst>
      <p:ext uri="{BB962C8B-B14F-4D97-AF65-F5344CB8AC3E}">
        <p14:creationId xmlns:p14="http://schemas.microsoft.com/office/powerpoint/2010/main" val="36461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err="1" smtClean="0">
                <a:solidFill>
                  <a:schemeClr val="tx2"/>
                </a:solidFill>
              </a:rPr>
              <a:t>myDAQ</a:t>
            </a:r>
            <a:r>
              <a:rPr lang="en-US" b="1" u="sng" dirty="0" smtClean="0">
                <a:solidFill>
                  <a:schemeClr val="tx2"/>
                </a:solidFill>
              </a:rPr>
              <a:t> DIGITAL MULTIMETER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707904" y="771550"/>
            <a:ext cx="5328592" cy="4248472"/>
          </a:xfrm>
        </p:spPr>
        <p:txBody>
          <a:bodyPr>
            <a:normAutofit/>
          </a:bodyPr>
          <a:lstStyle/>
          <a:p>
            <a:r>
              <a:rPr lang="en-CA" sz="2400" dirty="0" smtClean="0"/>
              <a:t>The digital </a:t>
            </a:r>
            <a:r>
              <a:rPr lang="en-CA" sz="2400" dirty="0" err="1" smtClean="0"/>
              <a:t>multimeter</a:t>
            </a:r>
            <a:r>
              <a:rPr lang="en-CA" sz="2400" dirty="0" smtClean="0"/>
              <a:t> program is located on your desktop.</a:t>
            </a:r>
          </a:p>
          <a:p>
            <a:r>
              <a:rPr lang="en-CA" sz="2400" dirty="0" smtClean="0"/>
              <a:t>You can use the software to measure voltage, current</a:t>
            </a:r>
            <a:r>
              <a:rPr lang="en-CA" sz="2400" dirty="0"/>
              <a:t> </a:t>
            </a:r>
            <a:r>
              <a:rPr lang="en-CA" sz="2400" dirty="0" smtClean="0"/>
              <a:t>and resistance.</a:t>
            </a:r>
          </a:p>
          <a:p>
            <a:r>
              <a:rPr lang="en-CA" sz="2400" dirty="0" smtClean="0"/>
              <a:t>The range can be specified or leave it on auto mode so that the software will determine your range for you.</a:t>
            </a:r>
          </a:p>
          <a:p>
            <a:r>
              <a:rPr lang="en-CA" sz="2400" dirty="0" smtClean="0"/>
              <a:t>Depending on what variable you are measuring, you might need to change the position of the banana cable.</a:t>
            </a:r>
            <a:endParaRPr lang="en-CA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574"/>
            <a:ext cx="3143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DC Level </a:t>
            </a:r>
            <a:r>
              <a:rPr lang="en-US" b="1" u="sng" dirty="0" smtClean="0">
                <a:solidFill>
                  <a:schemeClr val="tx2"/>
                </a:solidFill>
              </a:rPr>
              <a:t>POWER </a:t>
            </a:r>
            <a:r>
              <a:rPr lang="en-US" b="1" u="sng" dirty="0" smtClean="0">
                <a:solidFill>
                  <a:schemeClr val="tx2"/>
                </a:solidFill>
              </a:rPr>
              <a:t>SUPPLY PROGRAM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5" y="771550"/>
            <a:ext cx="4272410" cy="4371950"/>
          </a:xfrm>
        </p:spPr>
        <p:txBody>
          <a:bodyPr>
            <a:normAutofit lnSpcReduction="10000"/>
          </a:bodyPr>
          <a:lstStyle/>
          <a:p>
            <a:r>
              <a:rPr lang="en-CA" sz="2400" smtClean="0"/>
              <a:t>The </a:t>
            </a:r>
            <a:r>
              <a:rPr lang="en-CA" sz="2400" smtClean="0"/>
              <a:t>DC Level </a:t>
            </a:r>
            <a:r>
              <a:rPr lang="en-CA" sz="2400" dirty="0" smtClean="0"/>
              <a:t>Power Supply program is located on your desktop.</a:t>
            </a:r>
          </a:p>
          <a:p>
            <a:r>
              <a:rPr lang="en-CA" sz="2400" dirty="0" smtClean="0"/>
              <a:t>The correct channels for output (</a:t>
            </a:r>
            <a:r>
              <a:rPr lang="en-CA" sz="2400" dirty="0" err="1" smtClean="0"/>
              <a:t>myDAQ</a:t>
            </a:r>
            <a:r>
              <a:rPr lang="en-CA" sz="2400" dirty="0" smtClean="0"/>
              <a:t> AO 0) should be selected then click the “Start” button.</a:t>
            </a:r>
          </a:p>
          <a:p>
            <a:r>
              <a:rPr lang="en-CA" sz="2400" dirty="0" smtClean="0"/>
              <a:t>You can change the voltage output in as necessary (range is 0 – 5 V) (“hit Enter”).</a:t>
            </a:r>
          </a:p>
          <a:p>
            <a:r>
              <a:rPr lang="en-CA" sz="2400" dirty="0" smtClean="0"/>
              <a:t>The voltage output is shown on the graph.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 descr="P:\BbDocs\Experiments\Simple circuits\photos\5v power supply 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7574"/>
            <a:ext cx="4515300" cy="3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UNCERTAINTIES ON METER READINGS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4" y="2643758"/>
            <a:ext cx="8808913" cy="2952328"/>
          </a:xfrm>
        </p:spPr>
        <p:txBody>
          <a:bodyPr>
            <a:normAutofit/>
          </a:bodyPr>
          <a:lstStyle/>
          <a:p>
            <a:r>
              <a:rPr lang="en-CA" sz="2200" dirty="0" smtClean="0"/>
              <a:t>Example: You want to use your </a:t>
            </a:r>
            <a:r>
              <a:rPr lang="en-CA" sz="2200" dirty="0" err="1" smtClean="0"/>
              <a:t>myDAQ</a:t>
            </a:r>
            <a:r>
              <a:rPr lang="en-CA" sz="2200" dirty="0" smtClean="0"/>
              <a:t> to read the current in a circuit.</a:t>
            </a:r>
            <a:r>
              <a:rPr lang="en-CA" sz="2200" dirty="0"/>
              <a:t/>
            </a:r>
            <a:br>
              <a:rPr lang="en-CA" sz="2200" dirty="0"/>
            </a:br>
            <a:r>
              <a:rPr lang="en-CA" sz="2200" dirty="0" smtClean="0"/>
              <a:t>- Your </a:t>
            </a:r>
            <a:r>
              <a:rPr lang="en-CA" sz="2200" dirty="0"/>
              <a:t>ammeter has a reading of </a:t>
            </a:r>
            <a:r>
              <a:rPr lang="en-CA" sz="2200" b="1" dirty="0"/>
              <a:t>0.057 A</a:t>
            </a:r>
            <a:r>
              <a:rPr lang="en-CA" sz="2200" dirty="0"/>
              <a:t> (set on the 1.000 A </a:t>
            </a:r>
            <a:r>
              <a:rPr lang="en-CA" sz="2200" dirty="0" smtClean="0"/>
              <a:t>range</a:t>
            </a:r>
            <a:r>
              <a:rPr lang="en-CA" sz="2200" dirty="0"/>
              <a:t>). </a:t>
            </a:r>
            <a:r>
              <a:rPr lang="en-CA" sz="2200" dirty="0" smtClean="0"/>
              <a:t/>
            </a:r>
            <a:br>
              <a:rPr lang="en-CA" sz="2200" dirty="0" smtClean="0"/>
            </a:br>
            <a:r>
              <a:rPr lang="en-CA" sz="2200" dirty="0" smtClean="0"/>
              <a:t>- From the specs. of your </a:t>
            </a:r>
            <a:r>
              <a:rPr lang="en-CA" sz="2200" dirty="0" err="1" smtClean="0"/>
              <a:t>myDAQ</a:t>
            </a:r>
            <a:r>
              <a:rPr lang="en-CA" sz="2200" dirty="0" smtClean="0"/>
              <a:t>, the accuracy is </a:t>
            </a:r>
            <a:r>
              <a:rPr lang="en-CA" sz="2200" b="1" dirty="0" smtClean="0"/>
              <a:t>± (0.5% + 2 mA)</a:t>
            </a:r>
            <a:r>
              <a:rPr lang="en-CA" sz="2200" dirty="0" smtClean="0"/>
              <a:t>.</a:t>
            </a:r>
            <a:r>
              <a:rPr lang="en-CA" sz="2200" dirty="0"/>
              <a:t/>
            </a:r>
            <a:br>
              <a:rPr lang="en-CA" sz="2200" dirty="0"/>
            </a:br>
            <a:r>
              <a:rPr lang="en-CA" sz="2200" dirty="0" smtClean="0"/>
              <a:t>- The % is the percentage of your value and the 2 mA is the constant you add to the percentage.</a:t>
            </a:r>
            <a:br>
              <a:rPr lang="en-CA" sz="2200" dirty="0" smtClean="0"/>
            </a:br>
            <a:r>
              <a:rPr lang="en-CA" sz="2200" dirty="0" smtClean="0"/>
              <a:t>- </a:t>
            </a:r>
            <a:r>
              <a:rPr lang="en-CA" sz="2200" dirty="0" smtClean="0">
                <a:sym typeface="Wingdings" panose="05000000000000000000" pitchFamily="2" charset="2"/>
              </a:rPr>
              <a:t> </a:t>
            </a:r>
            <a:r>
              <a:rPr lang="en-CA" sz="2200" b="1" dirty="0"/>
              <a:t>± (0.5% + 2 mA</a:t>
            </a:r>
            <a:r>
              <a:rPr lang="en-CA" sz="2200" b="1" dirty="0" smtClean="0"/>
              <a:t>) = </a:t>
            </a:r>
            <a:r>
              <a:rPr lang="en-CA" sz="2200" b="1" dirty="0"/>
              <a:t>± (</a:t>
            </a:r>
            <a:r>
              <a:rPr lang="en-CA" sz="2200" b="1" dirty="0" smtClean="0"/>
              <a:t>0.005 × 0.057 + 0.002) A = ± 0.002285 A</a:t>
            </a:r>
            <a:br>
              <a:rPr lang="en-CA" sz="2200" b="1" dirty="0" smtClean="0"/>
            </a:br>
            <a:r>
              <a:rPr lang="en-CA" sz="2200" b="1" dirty="0" smtClean="0"/>
              <a:t>- </a:t>
            </a:r>
            <a:r>
              <a:rPr lang="en-CA" sz="2200" dirty="0" smtClean="0"/>
              <a:t>Therefore your final reading is </a:t>
            </a:r>
            <a:r>
              <a:rPr lang="en-CA" sz="2200" b="1" i="1" dirty="0" smtClean="0">
                <a:latin typeface="Times New Roman"/>
                <a:cs typeface="Times New Roman"/>
              </a:rPr>
              <a:t>I</a:t>
            </a:r>
            <a:r>
              <a:rPr lang="en-CA" sz="2200" b="1" dirty="0" smtClean="0">
                <a:latin typeface="Times New Roman"/>
                <a:cs typeface="Times New Roman"/>
              </a:rPr>
              <a:t> = </a:t>
            </a:r>
            <a:r>
              <a:rPr lang="en-CA" sz="2200" b="1" dirty="0" smtClean="0"/>
              <a:t>(0.057 ± 0.002) A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44" y="699542"/>
            <a:ext cx="73197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75" y="1059582"/>
            <a:ext cx="3070997" cy="34563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44016" y="-92546"/>
            <a:ext cx="9468544" cy="857250"/>
          </a:xfrm>
        </p:spPr>
        <p:txBody>
          <a:bodyPr>
            <a:normAutofit/>
          </a:bodyPr>
          <a:lstStyle/>
          <a:p>
            <a:r>
              <a:rPr lang="en-US" sz="3900" b="1" u="sng" dirty="0" smtClean="0">
                <a:solidFill>
                  <a:schemeClr val="tx2"/>
                </a:solidFill>
              </a:rPr>
              <a:t>A CIRCUIT WITH SEVERAL RESISTORS</a:t>
            </a:r>
            <a:endParaRPr lang="en-CA" sz="3900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6369" y="771550"/>
            <a:ext cx="5258296" cy="4299942"/>
          </a:xfrm>
        </p:spPr>
        <p:txBody>
          <a:bodyPr>
            <a:normAutofit/>
          </a:bodyPr>
          <a:lstStyle/>
          <a:p>
            <a:r>
              <a:rPr lang="en-CA" sz="2400" dirty="0" smtClean="0"/>
              <a:t>In </a:t>
            </a:r>
            <a:r>
              <a:rPr lang="en-CA" sz="2400" b="1" dirty="0" smtClean="0"/>
              <a:t>PART 3</a:t>
            </a:r>
            <a:r>
              <a:rPr lang="en-CA" sz="2400" dirty="0" smtClean="0"/>
              <a:t> you will measure the effective resistance of various combinations of resistors in series and parallel.</a:t>
            </a:r>
            <a:br>
              <a:rPr lang="en-CA" sz="2400" dirty="0" smtClean="0"/>
            </a:br>
            <a:endParaRPr lang="en-CA" sz="2400" dirty="0" smtClean="0"/>
          </a:p>
          <a:p>
            <a:r>
              <a:rPr lang="en-CA" sz="2400" dirty="0" smtClean="0"/>
              <a:t>In </a:t>
            </a:r>
            <a:r>
              <a:rPr lang="en-CA" sz="2400" b="1" dirty="0" smtClean="0"/>
              <a:t>PART 4</a:t>
            </a:r>
            <a:r>
              <a:rPr lang="en-CA" sz="2400" dirty="0" smtClean="0"/>
              <a:t> you will verify </a:t>
            </a:r>
            <a:r>
              <a:rPr lang="en-CA" sz="2400" dirty="0" err="1" smtClean="0"/>
              <a:t>Kirchoff’s</a:t>
            </a:r>
            <a:r>
              <a:rPr lang="en-CA" sz="2400" dirty="0" smtClean="0"/>
              <a:t> rules using the circuit shown on the right along with your voltmeter (FLUKE) and ammeter (</a:t>
            </a:r>
            <a:r>
              <a:rPr lang="en-CA" sz="2400" dirty="0" err="1" smtClean="0"/>
              <a:t>myDAQ</a:t>
            </a:r>
            <a:r>
              <a:rPr lang="en-CA" sz="2400" dirty="0" smtClean="0"/>
              <a:t>) to measure the voltage and current at different sections.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6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INTRODUCTION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843558"/>
            <a:ext cx="5472608" cy="424847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An electrical circuit consists of a closed loop with a number of different elements through which electric current passes.</a:t>
            </a:r>
          </a:p>
          <a:p>
            <a:r>
              <a:rPr lang="en-CA" dirty="0" smtClean="0"/>
              <a:t>Important variables are voltage (</a:t>
            </a:r>
            <a:r>
              <a:rPr lang="en-CA" i="1" dirty="0" smtClean="0"/>
              <a:t>V</a:t>
            </a:r>
            <a:r>
              <a:rPr lang="en-CA" dirty="0" smtClean="0"/>
              <a:t>), current (</a:t>
            </a:r>
            <a:r>
              <a:rPr lang="en-CA" i="1" dirty="0">
                <a:latin typeface="Times New Roman"/>
                <a:cs typeface="Times New Roman"/>
              </a:rPr>
              <a:t>I</a:t>
            </a:r>
            <a:r>
              <a:rPr lang="en-CA" dirty="0" smtClean="0"/>
              <a:t>), resistance (</a:t>
            </a:r>
            <a:r>
              <a:rPr lang="en-CA" i="1" dirty="0" smtClean="0"/>
              <a:t>R</a:t>
            </a:r>
            <a:r>
              <a:rPr lang="en-CA" dirty="0" smtClean="0"/>
              <a:t>), and conductance (</a:t>
            </a:r>
            <a:r>
              <a:rPr lang="en-CA" i="1" dirty="0" smtClean="0"/>
              <a:t>C</a:t>
            </a:r>
            <a:r>
              <a:rPr lang="en-CA" dirty="0" smtClean="0"/>
              <a:t>).</a:t>
            </a:r>
          </a:p>
          <a:p>
            <a:r>
              <a:rPr lang="en-CA" dirty="0" smtClean="0"/>
              <a:t>Consider the water pump analogy to understand voltage.</a:t>
            </a:r>
            <a:endParaRPr lang="en-CA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15566"/>
            <a:ext cx="3312368" cy="378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SETTING UP YOUR RC CIRCUIT (PART 5)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47241" y="3219822"/>
            <a:ext cx="8808913" cy="1944216"/>
          </a:xfrm>
        </p:spPr>
        <p:txBody>
          <a:bodyPr>
            <a:normAutofit/>
          </a:bodyPr>
          <a:lstStyle/>
          <a:p>
            <a:r>
              <a:rPr lang="en-CA" sz="2400" dirty="0" smtClean="0"/>
              <a:t>You will use the </a:t>
            </a:r>
            <a:r>
              <a:rPr lang="en-CA" sz="2400" dirty="0" err="1" smtClean="0"/>
              <a:t>myDAQ</a:t>
            </a:r>
            <a:r>
              <a:rPr lang="en-CA" sz="2400" dirty="0" smtClean="0"/>
              <a:t> as both the power supply </a:t>
            </a:r>
            <a:r>
              <a:rPr lang="en-CA" sz="2400" b="1" dirty="0" smtClean="0"/>
              <a:t>function generator</a:t>
            </a:r>
            <a:r>
              <a:rPr lang="en-CA" sz="2400" dirty="0" smtClean="0"/>
              <a:t> (</a:t>
            </a:r>
            <a:r>
              <a:rPr lang="en-CA" sz="2400" dirty="0" smtClean="0">
                <a:solidFill>
                  <a:srgbClr val="FF0000"/>
                </a:solidFill>
              </a:rPr>
              <a:t>AO0</a:t>
            </a:r>
            <a:r>
              <a:rPr lang="en-CA" sz="2400" dirty="0" smtClean="0"/>
              <a:t>, AGND) and a </a:t>
            </a:r>
            <a:r>
              <a:rPr lang="en-CA" sz="2400" b="1" dirty="0" smtClean="0"/>
              <a:t>digital oscilloscope </a:t>
            </a:r>
            <a:r>
              <a:rPr lang="en-CA" sz="2400" dirty="0" smtClean="0"/>
              <a:t>(</a:t>
            </a:r>
            <a:r>
              <a:rPr lang="en-CA" sz="2400" dirty="0" smtClean="0">
                <a:solidFill>
                  <a:srgbClr val="00B050"/>
                </a:solidFill>
              </a:rPr>
              <a:t>AI0+</a:t>
            </a:r>
            <a:r>
              <a:rPr lang="en-CA" sz="2400" dirty="0" smtClean="0"/>
              <a:t>, </a:t>
            </a:r>
            <a:r>
              <a:rPr lang="en-CA" sz="2400" dirty="0" smtClean="0">
                <a:solidFill>
                  <a:srgbClr val="00B050"/>
                </a:solidFill>
              </a:rPr>
              <a:t>AI0-</a:t>
            </a:r>
            <a:r>
              <a:rPr lang="en-CA" sz="2400" dirty="0" smtClean="0"/>
              <a:t>).</a:t>
            </a:r>
          </a:p>
          <a:p>
            <a:r>
              <a:rPr lang="en-CA" sz="2400" dirty="0" smtClean="0"/>
              <a:t>The oscilloscope will measure the voltage on the capacitor as a function of time through the charging and discharging stages.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35" y="771550"/>
            <a:ext cx="7428789" cy="24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err="1" smtClean="0">
                <a:solidFill>
                  <a:schemeClr val="tx2"/>
                </a:solidFill>
              </a:rPr>
              <a:t>myDAQ</a:t>
            </a:r>
            <a:r>
              <a:rPr lang="en-US" b="1" u="sng" dirty="0" smtClean="0">
                <a:solidFill>
                  <a:schemeClr val="tx2"/>
                </a:solidFill>
              </a:rPr>
              <a:t> FUNCTION GENERATOR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39951" y="771550"/>
            <a:ext cx="4824537" cy="4176464"/>
          </a:xfrm>
        </p:spPr>
        <p:txBody>
          <a:bodyPr>
            <a:normAutofit/>
          </a:bodyPr>
          <a:lstStyle/>
          <a:p>
            <a:r>
              <a:rPr lang="en-CA" sz="2400" dirty="0" smtClean="0"/>
              <a:t>The Function Generator software is located on the desktop.</a:t>
            </a:r>
          </a:p>
          <a:p>
            <a:r>
              <a:rPr lang="en-CA" sz="2400" dirty="0" smtClean="0"/>
              <a:t>You will use the square wave function.</a:t>
            </a:r>
          </a:p>
          <a:p>
            <a:r>
              <a:rPr lang="en-CA" sz="2400" dirty="0" smtClean="0"/>
              <a:t>You will set the frequency, voltage, and DC offset as instructed.</a:t>
            </a:r>
          </a:p>
          <a:p>
            <a:r>
              <a:rPr lang="en-CA" sz="2400" dirty="0" smtClean="0"/>
              <a:t>A duty cycle of 50% means that for each pulse, half of the cycle will be at your required voltage and half will be at 0.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843558"/>
            <a:ext cx="3615953" cy="40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err="1" smtClean="0">
                <a:solidFill>
                  <a:schemeClr val="tx2"/>
                </a:solidFill>
              </a:rPr>
              <a:t>myDAQ</a:t>
            </a:r>
            <a:r>
              <a:rPr lang="en-US" b="1" u="sng" dirty="0" smtClean="0">
                <a:solidFill>
                  <a:schemeClr val="tx2"/>
                </a:solidFill>
              </a:rPr>
              <a:t> DIGITAL OSCILLOSCOPE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-15255" y="771550"/>
            <a:ext cx="3723159" cy="4176464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 smtClean="0"/>
              <a:t>Oscilloscope = </a:t>
            </a:r>
            <a:r>
              <a:rPr lang="en-CA" sz="2400" dirty="0" err="1" smtClean="0"/>
              <a:t>Volmeter</a:t>
            </a:r>
            <a:r>
              <a:rPr lang="en-CA" sz="2400" dirty="0" smtClean="0"/>
              <a:t>!!!</a:t>
            </a:r>
          </a:p>
          <a:p>
            <a:r>
              <a:rPr lang="en-CA" sz="2400" dirty="0" smtClean="0"/>
              <a:t>You first need to set the  vertical (voltage) and horizontal (time) scales.</a:t>
            </a:r>
          </a:p>
          <a:p>
            <a:r>
              <a:rPr lang="en-CA" sz="2400" dirty="0" smtClean="0"/>
              <a:t>You need to set a trigger type and voltage. This is a minimum voltage reading necessary for your trace to appear on the oscilloscope.</a:t>
            </a:r>
          </a:p>
          <a:p>
            <a:r>
              <a:rPr lang="en-CA" sz="2400" dirty="0" smtClean="0"/>
              <a:t>The graph should show one full cycle (charging and discharging the capacitor).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9542"/>
            <a:ext cx="4845436" cy="3312368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635896" y="4083918"/>
            <a:ext cx="5400601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You will export the data to Logger Pro to do a fit and find the capacitance.</a:t>
            </a:r>
          </a:p>
        </p:txBody>
      </p:sp>
    </p:spTree>
    <p:extLst>
      <p:ext uri="{BB962C8B-B14F-4D97-AF65-F5344CB8AC3E}">
        <p14:creationId xmlns:p14="http://schemas.microsoft.com/office/powerpoint/2010/main" val="21853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CLEAN UP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pic>
        <p:nvPicPr>
          <p:cNvPr id="1026" name="Picture 2" descr="W:\all-courses\messages\img\drop_boxes-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94" y="699542"/>
            <a:ext cx="3288868" cy="245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771550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 off the computer </a:t>
            </a:r>
            <a:r>
              <a:rPr lang="en-US" dirty="0" smtClean="0"/>
              <a:t>and </a:t>
            </a:r>
            <a:r>
              <a:rPr lang="en-US" b="1" dirty="0"/>
              <a:t>don’t forget to take </a:t>
            </a:r>
            <a:r>
              <a:rPr lang="en-US" b="1" dirty="0" smtClean="0"/>
              <a:t>your </a:t>
            </a:r>
            <a:r>
              <a:rPr lang="en-US" b="1" dirty="0"/>
              <a:t>USB key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Turn off the Fluke </a:t>
            </a:r>
            <a:r>
              <a:rPr lang="en-CA" dirty="0" err="1"/>
              <a:t>multimeter</a:t>
            </a:r>
            <a:r>
              <a:rPr lang="en-CA" dirty="0"/>
              <a:t>. Disassemble your circuit and </a:t>
            </a:r>
            <a:r>
              <a:rPr lang="en-CA" dirty="0" smtClean="0"/>
              <a:t>put back </a:t>
            </a:r>
            <a:r>
              <a:rPr lang="en-CA" dirty="0"/>
              <a:t>the three resistors and the two capacitors in your wire kit box.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</a:t>
            </a:r>
            <a:r>
              <a:rPr lang="en-US" dirty="0"/>
              <a:t>recycle scrap paper and throw away any garbage. Please leave your station as clean as you can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Push </a:t>
            </a:r>
            <a:r>
              <a:rPr lang="en-US" dirty="0"/>
              <a:t>back the monitor, keyboard, and mouse. Please push your chair back under the table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7984" y="3583284"/>
            <a:ext cx="4392488" cy="158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400" dirty="0"/>
              <a:t>Don’t forget to do your pre-lab </a:t>
            </a:r>
            <a:br>
              <a:rPr lang="en-US" sz="2400" dirty="0"/>
            </a:br>
            <a:r>
              <a:rPr lang="en-US" sz="2400" dirty="0"/>
              <a:t>for the next experiment!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5311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DUE </a:t>
            </a:r>
            <a:r>
              <a:rPr lang="en-US" sz="3600" b="1" u="sng" dirty="0" smtClean="0">
                <a:solidFill>
                  <a:schemeClr val="tx2"/>
                </a:solidFill>
              </a:rPr>
              <a:t>DATE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5311" y="3154659"/>
            <a:ext cx="31174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PRE-LAB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3968" y="3219822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849686" y="699542"/>
            <a:ext cx="1258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report is due in 1 week before 5pm.</a:t>
            </a:r>
          </a:p>
        </p:txBody>
      </p:sp>
    </p:spTree>
    <p:extLst>
      <p:ext uri="{BB962C8B-B14F-4D97-AF65-F5344CB8AC3E}">
        <p14:creationId xmlns:p14="http://schemas.microsoft.com/office/powerpoint/2010/main" val="32227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CLEAN UP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7574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Turn off the computer </a:t>
            </a:r>
            <a:r>
              <a:rPr lang="en-US" sz="2000" dirty="0" smtClean="0"/>
              <a:t>and </a:t>
            </a:r>
            <a:r>
              <a:rPr lang="en-US" sz="2000" b="1" dirty="0"/>
              <a:t>don’t forget to take </a:t>
            </a:r>
            <a:r>
              <a:rPr lang="en-US" sz="2000" b="1" dirty="0" smtClean="0"/>
              <a:t>your </a:t>
            </a:r>
            <a:r>
              <a:rPr lang="en-US" sz="2000" b="1" dirty="0"/>
              <a:t>USB key</a:t>
            </a:r>
            <a:r>
              <a:rPr lang="en-US" sz="20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Turn off the Fluke </a:t>
            </a:r>
            <a:r>
              <a:rPr lang="en-CA" sz="2000" dirty="0" err="1"/>
              <a:t>multimeter</a:t>
            </a:r>
            <a:r>
              <a:rPr lang="en-CA" sz="2000" dirty="0"/>
              <a:t>. Disassemble your circuit </a:t>
            </a:r>
            <a:r>
              <a:rPr lang="en-CA" sz="2000"/>
              <a:t>and </a:t>
            </a:r>
            <a:r>
              <a:rPr lang="en-CA" sz="2000" smtClean="0"/>
              <a:t>put back </a:t>
            </a:r>
            <a:r>
              <a:rPr lang="en-CA" sz="2000" dirty="0"/>
              <a:t>the three resistors and the two capacitors in your wire kit box.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Please </a:t>
            </a:r>
            <a:r>
              <a:rPr lang="en-US" sz="2000" dirty="0"/>
              <a:t>recycle scrap paper and throw away any garbage. Please leave your station as clean as you can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Push </a:t>
            </a:r>
            <a:r>
              <a:rPr lang="en-US" sz="2000" dirty="0"/>
              <a:t>back the monitor, keyboard, and mouse. Please push your chair back under the table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Thank you!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77479" y="0"/>
            <a:ext cx="316652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DUE </a:t>
            </a:r>
            <a:r>
              <a:rPr lang="en-US" sz="3600" b="1" u="sng" dirty="0" smtClean="0">
                <a:solidFill>
                  <a:schemeClr val="tx2"/>
                </a:solidFill>
              </a:rPr>
              <a:t>DATE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68144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8144" y="1851670"/>
            <a:ext cx="32758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68144" y="723349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report is </a:t>
            </a:r>
            <a:r>
              <a:rPr lang="en-US" dirty="0" smtClean="0"/>
              <a:t>due at the end of the lab session.</a:t>
            </a:r>
          </a:p>
          <a:p>
            <a:r>
              <a:rPr lang="en-US" dirty="0" smtClean="0"/>
              <a:t>Please give it to your TA.</a:t>
            </a:r>
          </a:p>
          <a:p>
            <a:endParaRPr lang="en-US" dirty="0"/>
          </a:p>
        </p:txBody>
      </p:sp>
      <p:pic>
        <p:nvPicPr>
          <p:cNvPr id="9218" name="Picture 2" descr="http://www.tipss.org/wp-content/uploads/2013/08/smile-quo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1576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0152" y="1851670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You are about to complete your last physics lab for this semester!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31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784976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CURRENT, VOLTAGE, and OHM’S LAW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43558"/>
                <a:ext cx="8856984" cy="4248472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 smtClean="0"/>
                  <a:t>Conductivity and resistivity:</a:t>
                </a:r>
                <a:br>
                  <a:rPr lang="en-CA" b="1" dirty="0" smtClean="0"/>
                </a:br>
                <a:r>
                  <a:rPr lang="en-CA" b="1" dirty="0" smtClean="0"/>
                  <a:t>	</a:t>
                </a:r>
                <a:r>
                  <a:rPr lang="en-CA" sz="2400" dirty="0" smtClean="0"/>
                  <a:t>-</a:t>
                </a:r>
                <a:r>
                  <a:rPr lang="en-CA" b="1" dirty="0" smtClean="0"/>
                  <a:t> </a:t>
                </a:r>
                <a:r>
                  <a:rPr lang="en-CA" sz="2400" dirty="0" smtClean="0"/>
                  <a:t>Conductivity is defined as  </a:t>
                </a:r>
                <a:r>
                  <a:rPr lang="el-GR" sz="2400" i="1" dirty="0" smtClean="0"/>
                  <a:t>σ</a:t>
                </a:r>
                <a:r>
                  <a:rPr lang="en-CA" sz="2400" dirty="0" smtClean="0"/>
                  <a:t> = (</a:t>
                </a:r>
                <a:r>
                  <a:rPr lang="en-CA" sz="2400" i="1" dirty="0" smtClean="0">
                    <a:latin typeface="Times New Roman"/>
                    <a:cs typeface="Times New Roman"/>
                  </a:rPr>
                  <a:t>l</a:t>
                </a:r>
                <a:r>
                  <a:rPr lang="en-CA" sz="2400" dirty="0" smtClean="0"/>
                  <a:t>/</a:t>
                </a:r>
                <a:r>
                  <a:rPr lang="en-CA" sz="2400" i="1" dirty="0" smtClean="0"/>
                  <a:t>A</a:t>
                </a:r>
                <a:r>
                  <a:rPr lang="en-CA" sz="2400" dirty="0" smtClean="0"/>
                  <a:t>)</a:t>
                </a:r>
                <a:r>
                  <a:rPr lang="en-CA" sz="2400" i="1" dirty="0" smtClean="0"/>
                  <a:t>C</a:t>
                </a:r>
                <a:r>
                  <a:rPr lang="en-CA" sz="2400" dirty="0"/>
                  <a:t> </a:t>
                </a:r>
                <a:r>
                  <a:rPr lang="en-CA" sz="2400" dirty="0" smtClean="0"/>
                  <a:t>     </a:t>
                </a:r>
                <a:r>
                  <a:rPr lang="en-CA" sz="2400" i="1" dirty="0">
                    <a:latin typeface="Times New Roman"/>
                    <a:cs typeface="Times New Roman"/>
                  </a:rPr>
                  <a:t>l</a:t>
                </a:r>
                <a:r>
                  <a:rPr lang="en-CA" sz="2400" dirty="0" smtClean="0"/>
                  <a:t> is length, </a:t>
                </a:r>
                <a:r>
                  <a:rPr lang="en-CA" sz="2400" i="1" dirty="0" smtClean="0"/>
                  <a:t>A</a:t>
                </a:r>
                <a:r>
                  <a:rPr lang="en-CA" sz="2400" dirty="0" smtClean="0"/>
                  <a:t> is area.</a:t>
                </a:r>
                <a:br>
                  <a:rPr lang="en-CA" sz="2400" dirty="0" smtClean="0"/>
                </a:br>
                <a:r>
                  <a:rPr lang="en-CA" sz="2400" dirty="0" smtClean="0"/>
                  <a:t>	- Resistivity is </a:t>
                </a:r>
                <a:r>
                  <a:rPr lang="el-GR" sz="2400" i="1" dirty="0" smtClean="0"/>
                  <a:t>ρ</a:t>
                </a:r>
                <a:r>
                  <a:rPr lang="en-CA" sz="2400" dirty="0" smtClean="0"/>
                  <a:t> = 1/</a:t>
                </a:r>
                <a:r>
                  <a:rPr lang="el-GR" sz="2400" i="1" dirty="0" smtClean="0"/>
                  <a:t>σ</a:t>
                </a:r>
                <a:r>
                  <a:rPr lang="en-CA" sz="2400" i="1" dirty="0"/>
                  <a:t/>
                </a:r>
                <a:br>
                  <a:rPr lang="en-CA" sz="2400" i="1" dirty="0"/>
                </a:br>
                <a:r>
                  <a:rPr lang="en-CA" sz="2400" dirty="0" smtClean="0"/>
                  <a:t>	- Resistance, </a:t>
                </a:r>
                <a:r>
                  <a:rPr lang="en-CA" sz="2400" i="1" dirty="0" smtClean="0"/>
                  <a:t>R</a:t>
                </a:r>
                <a:r>
                  <a:rPr lang="en-CA" sz="2400" dirty="0" smtClean="0"/>
                  <a:t>, of an element is its ability to limit current flow.</a:t>
                </a:r>
                <a:endParaRPr lang="en-CA" b="1" dirty="0" smtClean="0"/>
              </a:p>
              <a:p>
                <a:r>
                  <a:rPr lang="en-CA" b="1" dirty="0" smtClean="0"/>
                  <a:t>Ohm’s Law:</a:t>
                </a:r>
                <a:r>
                  <a:rPr lang="en-CA" dirty="0" smtClean="0"/>
                  <a:t>	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CA" i="1" dirty="0">
                        <a:latin typeface="Cambria Math"/>
                      </a:rPr>
                      <m:t>𝑉</m:t>
                    </m:r>
                    <m:r>
                      <a:rPr lang="en-CA" i="1" dirty="0">
                        <a:latin typeface="Cambria Math"/>
                      </a:rPr>
                      <m:t> = </m:t>
                    </m:r>
                    <m:r>
                      <a:rPr lang="en-CA" i="1" dirty="0">
                        <a:latin typeface="Cambria Math"/>
                      </a:rPr>
                      <m:t>𝑅𝐼</m:t>
                    </m:r>
                  </m:oMath>
                </a14:m>
                <a:r>
                  <a:rPr lang="en-CA" b="1" dirty="0"/>
                  <a:t/>
                </a:r>
                <a:br>
                  <a:rPr lang="en-CA" b="1" dirty="0"/>
                </a:br>
                <a:r>
                  <a:rPr lang="en-CA" dirty="0" smtClean="0"/>
                  <a:t>	- </a:t>
                </a:r>
                <a:r>
                  <a:rPr lang="en-CA" sz="2400" dirty="0" smtClean="0"/>
                  <a:t>Defines the relationship between electric potential, current, 	and resistance.</a:t>
                </a:r>
                <a:r>
                  <a:rPr lang="en-CA" dirty="0" smtClean="0"/>
                  <a:t/>
                </a:r>
                <a:br>
                  <a:rPr lang="en-CA" dirty="0" smtClean="0"/>
                </a:br>
                <a:r>
                  <a:rPr lang="en-CA" sz="2400" b="1" dirty="0" smtClean="0"/>
                  <a:t>	- </a:t>
                </a:r>
                <a:r>
                  <a:rPr lang="en-CA" sz="2400" dirty="0" smtClean="0"/>
                  <a:t>A plot of voltage </a:t>
                </a:r>
                <a:r>
                  <a:rPr lang="en-CA" sz="2400" dirty="0" err="1" smtClean="0"/>
                  <a:t>vs</a:t>
                </a:r>
                <a:r>
                  <a:rPr lang="en-CA" sz="2400" dirty="0" smtClean="0"/>
                  <a:t> current in a circuit will have a slope equal 	to the resistance.</a:t>
                </a:r>
                <a:endParaRPr lang="en-CA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43558"/>
                <a:ext cx="8856984" cy="4248472"/>
              </a:xfrm>
              <a:blipFill rotWithShape="1">
                <a:blip r:embed="rId3"/>
                <a:stretch>
                  <a:fillRect l="-1583" t="-1865" r="-9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7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KIRCHOFF’s RULES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915566"/>
            <a:ext cx="8856984" cy="4248472"/>
          </a:xfrm>
        </p:spPr>
        <p:txBody>
          <a:bodyPr>
            <a:normAutofit/>
          </a:bodyPr>
          <a:lstStyle/>
          <a:p>
            <a:r>
              <a:rPr lang="en-CA" dirty="0" smtClean="0"/>
              <a:t>The Junction Rule (conservation of charge)</a:t>
            </a:r>
          </a:p>
          <a:p>
            <a:pPr lvl="1"/>
            <a:r>
              <a:rPr lang="en-CA" dirty="0" smtClean="0"/>
              <a:t>The sum of </a:t>
            </a:r>
            <a:r>
              <a:rPr lang="en-CA" dirty="0"/>
              <a:t>the currents entering any junction must equal the sum of the currents leaving that junction</a:t>
            </a:r>
            <a:r>
              <a:rPr lang="en-CA" dirty="0" smtClean="0"/>
              <a:t>.</a:t>
            </a:r>
          </a:p>
          <a:p>
            <a:r>
              <a:rPr lang="en-CA" dirty="0" smtClean="0"/>
              <a:t>The Loop Rule (conservation of energy)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sum of the voltage changes across each element around any closed circuit loop must be zero</a:t>
            </a:r>
            <a:r>
              <a:rPr lang="en-CA" dirty="0" smtClean="0"/>
              <a:t>.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Consider the circuit on the following slide…</a:t>
            </a:r>
          </a:p>
        </p:txBody>
      </p:sp>
    </p:spTree>
    <p:extLst>
      <p:ext uri="{BB962C8B-B14F-4D97-AF65-F5344CB8AC3E}">
        <p14:creationId xmlns:p14="http://schemas.microsoft.com/office/powerpoint/2010/main" val="8501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SAMPLE CIRCUIT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-20538"/>
            <a:ext cx="4355976" cy="5112568"/>
          </a:xfrm>
        </p:spPr>
        <p:txBody>
          <a:bodyPr>
            <a:noAutofit/>
          </a:bodyPr>
          <a:lstStyle/>
          <a:p>
            <a:r>
              <a:rPr lang="en-CA" sz="2000" dirty="0" smtClean="0"/>
              <a:t>Consider point </a:t>
            </a:r>
            <a:r>
              <a:rPr lang="en-CA" sz="2000" i="1" dirty="0" smtClean="0"/>
              <a:t>c</a:t>
            </a:r>
            <a:r>
              <a:rPr lang="en-CA" sz="2000" dirty="0" smtClean="0"/>
              <a:t> where the current splits. We have (from the junction rule): </a:t>
            </a:r>
            <a:r>
              <a:rPr lang="en-CA" sz="2000" dirty="0"/>
              <a:t> </a:t>
            </a:r>
            <a:r>
              <a:rPr lang="en-CA" sz="2000" dirty="0" smtClean="0"/>
              <a:t>     </a:t>
            </a:r>
            <a:r>
              <a:rPr lang="en-CA" sz="2000" i="1" dirty="0" smtClean="0">
                <a:latin typeface="Times New Roman"/>
                <a:cs typeface="Times New Roman"/>
              </a:rPr>
              <a:t>I</a:t>
            </a:r>
            <a:r>
              <a:rPr lang="en-CA" sz="2000" i="1" baseline="-25000" dirty="0" smtClean="0">
                <a:latin typeface="Times New Roman"/>
                <a:cs typeface="Times New Roman"/>
              </a:rPr>
              <a:t>1</a:t>
            </a:r>
            <a:r>
              <a:rPr lang="en-CA" sz="2000" i="1" dirty="0" smtClean="0">
                <a:latin typeface="Times New Roman"/>
                <a:cs typeface="Times New Roman"/>
              </a:rPr>
              <a:t> = I</a:t>
            </a:r>
            <a:r>
              <a:rPr lang="en-CA" sz="2000" i="1" baseline="-25000" dirty="0" smtClean="0">
                <a:latin typeface="Times New Roman"/>
                <a:cs typeface="Times New Roman"/>
              </a:rPr>
              <a:t>2</a:t>
            </a:r>
            <a:r>
              <a:rPr lang="en-CA" sz="2000" i="1" dirty="0" smtClean="0">
                <a:latin typeface="Times New Roman"/>
                <a:cs typeface="Times New Roman"/>
              </a:rPr>
              <a:t> + I</a:t>
            </a:r>
            <a:r>
              <a:rPr lang="en-CA" sz="2000" i="1" baseline="-25000" dirty="0" smtClean="0">
                <a:latin typeface="Times New Roman"/>
                <a:cs typeface="Times New Roman"/>
              </a:rPr>
              <a:t>3</a:t>
            </a:r>
            <a:endParaRPr lang="en-CA" sz="2000" baseline="-25000" dirty="0" smtClean="0"/>
          </a:p>
          <a:p>
            <a:r>
              <a:rPr lang="en-CA" sz="2000" dirty="0" smtClean="0"/>
              <a:t>Consider the loop that goes through </a:t>
            </a:r>
            <a:r>
              <a:rPr lang="en-CA" sz="2000" i="1" dirty="0" smtClean="0"/>
              <a:t>R</a:t>
            </a:r>
            <a:r>
              <a:rPr lang="en-CA" sz="2000" baseline="-25000" dirty="0" smtClean="0"/>
              <a:t>1</a:t>
            </a:r>
            <a:r>
              <a:rPr lang="en-CA" sz="2000" dirty="0" smtClean="0"/>
              <a:t> and </a:t>
            </a:r>
            <a:r>
              <a:rPr lang="en-CA" sz="2000" i="1" dirty="0" smtClean="0"/>
              <a:t>R</a:t>
            </a:r>
            <a:r>
              <a:rPr lang="en-CA" sz="2000" baseline="-25000" dirty="0" smtClean="0"/>
              <a:t>2</a:t>
            </a:r>
            <a:r>
              <a:rPr lang="en-CA" sz="2000" dirty="0" smtClean="0"/>
              <a:t>. We go through the power source and pick up </a:t>
            </a:r>
            <a:r>
              <a:rPr lang="en-CA" sz="2000" dirty="0">
                <a:latin typeface="Symbol" panose="05050102010706020507" pitchFamily="18" charset="2"/>
              </a:rPr>
              <a:t>D</a:t>
            </a:r>
            <a:r>
              <a:rPr lang="en-CA" sz="2000" i="1" dirty="0" smtClean="0"/>
              <a:t>V</a:t>
            </a:r>
            <a:r>
              <a:rPr lang="en-CA" sz="2000" baseline="-25000" dirty="0" smtClean="0"/>
              <a:t>0</a:t>
            </a:r>
            <a:r>
              <a:rPr lang="en-CA" sz="2000" dirty="0" smtClean="0"/>
              <a:t> then pass through the two resistors dropping the voltage to 0:</a:t>
            </a:r>
            <a:br>
              <a:rPr lang="en-CA" sz="2000" dirty="0" smtClean="0"/>
            </a:br>
            <a:r>
              <a:rPr lang="en-CA" sz="2000" dirty="0" smtClean="0"/>
              <a:t>	</a:t>
            </a:r>
            <a:r>
              <a:rPr lang="en-CA" sz="2000" dirty="0">
                <a:latin typeface="Symbol" panose="05050102010706020507" pitchFamily="18" charset="2"/>
              </a:rPr>
              <a:t>D</a:t>
            </a:r>
            <a:r>
              <a:rPr lang="en-CA" sz="2000" i="1" dirty="0" smtClean="0"/>
              <a:t>V</a:t>
            </a:r>
            <a:r>
              <a:rPr lang="en-CA" sz="2000" baseline="-25000" dirty="0" smtClean="0"/>
              <a:t>0</a:t>
            </a:r>
            <a:r>
              <a:rPr lang="en-CA" sz="2000" dirty="0" smtClean="0"/>
              <a:t> – </a:t>
            </a:r>
            <a:r>
              <a:rPr lang="en-CA" sz="2000" dirty="0">
                <a:latin typeface="Symbol" panose="05050102010706020507" pitchFamily="18" charset="2"/>
              </a:rPr>
              <a:t>D</a:t>
            </a:r>
            <a:r>
              <a:rPr lang="en-CA" sz="2000" i="1" dirty="0" smtClean="0"/>
              <a:t>V</a:t>
            </a:r>
            <a:r>
              <a:rPr lang="en-CA" sz="2000" baseline="-25000" dirty="0" smtClean="0"/>
              <a:t>1</a:t>
            </a:r>
            <a:r>
              <a:rPr lang="en-CA" sz="2000" dirty="0" smtClean="0"/>
              <a:t> – </a:t>
            </a:r>
            <a:r>
              <a:rPr lang="en-CA" sz="2000" dirty="0">
                <a:latin typeface="Symbol" panose="05050102010706020507" pitchFamily="18" charset="2"/>
              </a:rPr>
              <a:t>D</a:t>
            </a:r>
            <a:r>
              <a:rPr lang="en-CA" sz="2000" i="1" dirty="0" smtClean="0"/>
              <a:t>V</a:t>
            </a:r>
            <a:r>
              <a:rPr lang="en-CA" sz="2000" baseline="-25000" dirty="0" smtClean="0"/>
              <a:t>2</a:t>
            </a:r>
            <a:r>
              <a:rPr lang="en-CA" sz="2000" dirty="0" smtClean="0"/>
              <a:t> = 0</a:t>
            </a:r>
            <a:br>
              <a:rPr lang="en-CA" sz="2000" dirty="0" smtClean="0"/>
            </a:br>
            <a:r>
              <a:rPr lang="en-CA" sz="2000" dirty="0" smtClean="0"/>
              <a:t>	</a:t>
            </a:r>
            <a:r>
              <a:rPr lang="en-CA" sz="2000" dirty="0">
                <a:latin typeface="Symbol" panose="05050102010706020507" pitchFamily="18" charset="2"/>
              </a:rPr>
              <a:t>D</a:t>
            </a:r>
            <a:r>
              <a:rPr lang="en-CA" sz="2000" i="1" dirty="0" smtClean="0"/>
              <a:t>V</a:t>
            </a:r>
            <a:r>
              <a:rPr lang="en-CA" sz="2000" baseline="-25000" dirty="0" smtClean="0"/>
              <a:t>0</a:t>
            </a:r>
            <a:r>
              <a:rPr lang="en-CA" sz="2000" dirty="0" smtClean="0"/>
              <a:t> – </a:t>
            </a:r>
            <a:r>
              <a:rPr lang="en-CA" sz="2000" i="1" dirty="0" smtClean="0"/>
              <a:t>R</a:t>
            </a:r>
            <a:r>
              <a:rPr lang="en-CA" sz="2000" baseline="-25000" dirty="0" smtClean="0"/>
              <a:t>1</a:t>
            </a:r>
            <a:r>
              <a:rPr lang="en-CA" sz="2000" i="1" dirty="0" smtClean="0">
                <a:latin typeface="Times New Roman"/>
                <a:cs typeface="Times New Roman"/>
              </a:rPr>
              <a:t>I</a:t>
            </a:r>
            <a:r>
              <a:rPr lang="en-CA" sz="2000" baseline="-25000" dirty="0" smtClean="0"/>
              <a:t>1</a:t>
            </a:r>
            <a:r>
              <a:rPr lang="en-CA" sz="2000" dirty="0" smtClean="0"/>
              <a:t> – </a:t>
            </a:r>
            <a:r>
              <a:rPr lang="en-CA" sz="2000" i="1" dirty="0" smtClean="0"/>
              <a:t>R</a:t>
            </a:r>
            <a:r>
              <a:rPr lang="en-CA" sz="2000" baseline="-25000" dirty="0" smtClean="0"/>
              <a:t>2</a:t>
            </a:r>
            <a:r>
              <a:rPr lang="en-CA" sz="2000" i="1" dirty="0" smtClean="0">
                <a:latin typeface="Times New Roman"/>
                <a:cs typeface="Times New Roman"/>
              </a:rPr>
              <a:t>I</a:t>
            </a:r>
            <a:r>
              <a:rPr lang="en-CA" sz="2000" baseline="-25000" dirty="0" smtClean="0"/>
              <a:t>2</a:t>
            </a:r>
            <a:r>
              <a:rPr lang="en-CA" sz="2000" dirty="0" smtClean="0"/>
              <a:t> = 0</a:t>
            </a:r>
          </a:p>
          <a:p>
            <a:r>
              <a:rPr lang="en-CA" sz="2000" dirty="0" smtClean="0"/>
              <a:t>Consider the small loop that goes through </a:t>
            </a:r>
            <a:r>
              <a:rPr lang="en-CA" sz="2000" i="1" dirty="0"/>
              <a:t>R</a:t>
            </a:r>
            <a:r>
              <a:rPr lang="en-CA" sz="2000" baseline="-25000" dirty="0"/>
              <a:t>2</a:t>
            </a:r>
            <a:r>
              <a:rPr lang="en-CA" sz="2000" dirty="0" smtClean="0"/>
              <a:t> and </a:t>
            </a:r>
            <a:r>
              <a:rPr lang="en-CA" sz="2000" i="1" dirty="0" smtClean="0"/>
              <a:t>R</a:t>
            </a:r>
            <a:r>
              <a:rPr lang="en-CA" sz="2000" baseline="-25000" dirty="0"/>
              <a:t>3</a:t>
            </a:r>
            <a:r>
              <a:rPr lang="en-CA" sz="2000" dirty="0" smtClean="0"/>
              <a:t>. A test charge will drop through </a:t>
            </a:r>
            <a:r>
              <a:rPr lang="en-CA" sz="2000" i="1" dirty="0"/>
              <a:t>R</a:t>
            </a:r>
            <a:r>
              <a:rPr lang="en-CA" sz="2000" baseline="-25000" dirty="0"/>
              <a:t>2 </a:t>
            </a:r>
            <a:r>
              <a:rPr lang="en-CA" sz="2000" baseline="-25000" dirty="0" smtClean="0"/>
              <a:t> </a:t>
            </a:r>
            <a:r>
              <a:rPr lang="en-CA" sz="2000" dirty="0" smtClean="0"/>
              <a:t>and rise through </a:t>
            </a:r>
            <a:r>
              <a:rPr lang="en-CA" sz="2000" i="1" dirty="0" smtClean="0"/>
              <a:t>R</a:t>
            </a:r>
            <a:r>
              <a:rPr lang="en-CA" sz="2000" baseline="-25000" dirty="0" smtClean="0"/>
              <a:t>3</a:t>
            </a:r>
            <a:r>
              <a:rPr lang="en-CA" sz="2000" dirty="0" smtClean="0"/>
              <a:t> therefore we have:</a:t>
            </a:r>
            <a:br>
              <a:rPr lang="en-CA" sz="2000" dirty="0" smtClean="0"/>
            </a:br>
            <a:r>
              <a:rPr lang="en-CA" sz="2000" dirty="0" smtClean="0"/>
              <a:t>	</a:t>
            </a:r>
            <a:r>
              <a:rPr lang="en-CA" sz="2000" dirty="0"/>
              <a:t>– </a:t>
            </a:r>
            <a:r>
              <a:rPr lang="en-CA" sz="2000" dirty="0">
                <a:latin typeface="Symbol" panose="05050102010706020507" pitchFamily="18" charset="2"/>
              </a:rPr>
              <a:t>D</a:t>
            </a:r>
            <a:r>
              <a:rPr lang="en-CA" sz="2000" i="1" dirty="0" smtClean="0"/>
              <a:t>V</a:t>
            </a:r>
            <a:r>
              <a:rPr lang="en-CA" sz="2000" baseline="-25000" dirty="0" smtClean="0"/>
              <a:t>2</a:t>
            </a:r>
            <a:r>
              <a:rPr lang="en-CA" sz="2000" dirty="0" smtClean="0"/>
              <a:t> + </a:t>
            </a:r>
            <a:r>
              <a:rPr lang="en-CA" sz="2000" dirty="0">
                <a:latin typeface="Symbol" panose="05050102010706020507" pitchFamily="18" charset="2"/>
              </a:rPr>
              <a:t>D</a:t>
            </a:r>
            <a:r>
              <a:rPr lang="en-CA" sz="2000" i="1" dirty="0" smtClean="0"/>
              <a:t>V</a:t>
            </a:r>
            <a:r>
              <a:rPr lang="en-CA" sz="2000" baseline="-25000" dirty="0" smtClean="0"/>
              <a:t>3</a:t>
            </a:r>
            <a:r>
              <a:rPr lang="en-CA" sz="2000" dirty="0" smtClean="0"/>
              <a:t> </a:t>
            </a:r>
            <a:r>
              <a:rPr lang="en-CA" sz="2000" dirty="0"/>
              <a:t>= </a:t>
            </a:r>
            <a:r>
              <a:rPr lang="en-CA" sz="2000" dirty="0" smtClean="0"/>
              <a:t>0</a:t>
            </a:r>
            <a:br>
              <a:rPr lang="en-CA" sz="2000" dirty="0" smtClean="0"/>
            </a:br>
            <a:r>
              <a:rPr lang="en-CA" sz="2000" dirty="0" smtClean="0"/>
              <a:t>	– </a:t>
            </a:r>
            <a:r>
              <a:rPr lang="en-CA" sz="2000" i="1" dirty="0" smtClean="0"/>
              <a:t>R</a:t>
            </a:r>
            <a:r>
              <a:rPr lang="en-CA" sz="2000" baseline="-25000" dirty="0" smtClean="0"/>
              <a:t>2</a:t>
            </a:r>
            <a:r>
              <a:rPr lang="en-CA" sz="2000" i="1" dirty="0" smtClean="0">
                <a:latin typeface="Times New Roman"/>
                <a:cs typeface="Times New Roman"/>
              </a:rPr>
              <a:t>I</a:t>
            </a:r>
            <a:r>
              <a:rPr lang="en-CA" sz="2000" baseline="-25000" dirty="0"/>
              <a:t>2</a:t>
            </a:r>
            <a:r>
              <a:rPr lang="en-CA" sz="2000" dirty="0" smtClean="0"/>
              <a:t> + </a:t>
            </a:r>
            <a:r>
              <a:rPr lang="en-CA" sz="2000" i="1" dirty="0" smtClean="0"/>
              <a:t>R</a:t>
            </a:r>
            <a:r>
              <a:rPr lang="en-CA" sz="2000" baseline="-25000" dirty="0" smtClean="0"/>
              <a:t>3</a:t>
            </a:r>
            <a:r>
              <a:rPr lang="en-CA" sz="2000" i="1" dirty="0" smtClean="0">
                <a:latin typeface="Times New Roman"/>
                <a:cs typeface="Times New Roman"/>
              </a:rPr>
              <a:t>I</a:t>
            </a:r>
            <a:r>
              <a:rPr lang="en-CA" sz="2000" baseline="-25000" dirty="0"/>
              <a:t>3</a:t>
            </a:r>
            <a:r>
              <a:rPr lang="en-CA" sz="2000" dirty="0" smtClean="0"/>
              <a:t> </a:t>
            </a:r>
            <a:r>
              <a:rPr lang="en-CA" sz="2000" dirty="0"/>
              <a:t>= </a:t>
            </a:r>
            <a:r>
              <a:rPr lang="en-CA" sz="2000" dirty="0" smtClean="0"/>
              <a:t>0</a:t>
            </a:r>
            <a:endParaRPr lang="en-CA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1331640" y="627534"/>
            <a:ext cx="122413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971600" y="2859782"/>
            <a:ext cx="216024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ounded Rectangle 8"/>
          <p:cNvSpPr/>
          <p:nvPr/>
        </p:nvSpPr>
        <p:spPr>
          <a:xfrm>
            <a:off x="899592" y="4731990"/>
            <a:ext cx="180020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92" y="886873"/>
            <a:ext cx="4211988" cy="38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CAPACITORS IN CIRCUITS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1880" y="987574"/>
            <a:ext cx="5616624" cy="4320480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A capacitor is used to store electrical energy in a circuit.</a:t>
            </a:r>
          </a:p>
          <a:p>
            <a:r>
              <a:rPr lang="en-CA" dirty="0" smtClean="0"/>
              <a:t>A simple analogy can be seen in the figure of the hollow sphere divided into two equal volumes.</a:t>
            </a:r>
          </a:p>
          <a:p>
            <a:r>
              <a:rPr lang="en-CA" dirty="0" smtClean="0"/>
              <a:t>RC Circuits:</a:t>
            </a:r>
          </a:p>
          <a:p>
            <a:pPr lvl="1"/>
            <a:r>
              <a:rPr lang="en-CA" dirty="0"/>
              <a:t>In an RC circuit, the capacitor discharges its stored energy through the resistor</a:t>
            </a:r>
            <a:r>
              <a:rPr lang="en-CA" dirty="0" smtClean="0"/>
              <a:t>.</a:t>
            </a:r>
          </a:p>
          <a:p>
            <a:pPr lvl="1"/>
            <a:r>
              <a:rPr lang="en-CA" dirty="0"/>
              <a:t>The charge in the capacitor, Q, is expressed using the exponential function:</a:t>
            </a:r>
            <a:br>
              <a:rPr lang="en-CA" dirty="0"/>
            </a:br>
            <a:r>
              <a:rPr lang="en-CA" dirty="0"/>
              <a:t>		</a:t>
            </a:r>
            <a:r>
              <a:rPr lang="en-CA" i="1" dirty="0"/>
              <a:t>Q</a:t>
            </a:r>
            <a:r>
              <a:rPr lang="en-CA" dirty="0"/>
              <a:t> = </a:t>
            </a:r>
            <a:r>
              <a:rPr lang="en-CA" i="1" dirty="0" smtClean="0"/>
              <a:t>Q</a:t>
            </a:r>
            <a:r>
              <a:rPr lang="en-CA" baseline="-25000" dirty="0" smtClean="0"/>
              <a:t>0</a:t>
            </a:r>
            <a:r>
              <a:rPr lang="en-CA" i="1" dirty="0" smtClean="0"/>
              <a:t>e</a:t>
            </a:r>
            <a:r>
              <a:rPr lang="en-CA" baseline="30000" dirty="0" smtClean="0"/>
              <a:t>-</a:t>
            </a:r>
            <a:r>
              <a:rPr lang="en-CA" i="1" baseline="30000" dirty="0" smtClean="0"/>
              <a:t>t</a:t>
            </a:r>
            <a:r>
              <a:rPr lang="en-CA" baseline="30000" dirty="0" smtClean="0"/>
              <a:t>/</a:t>
            </a:r>
            <a:r>
              <a:rPr lang="en-CA" i="1" baseline="30000" dirty="0" smtClean="0"/>
              <a:t>RC</a:t>
            </a:r>
            <a:endParaRPr lang="en-CA" dirty="0"/>
          </a:p>
          <a:p>
            <a:pPr lvl="1"/>
            <a:endParaRPr lang="en-CA" dirty="0" smtClean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7614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432"/>
            <a:ext cx="4572396" cy="27434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DISCHARGE of a CAPACITOR in RC CIRCUIT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432048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In  </a:t>
            </a:r>
            <a:r>
              <a:rPr lang="en-CA" i="1" dirty="0" smtClean="0"/>
              <a:t>Q</a:t>
            </a:r>
            <a:r>
              <a:rPr lang="en-CA" dirty="0" smtClean="0"/>
              <a:t> = </a:t>
            </a:r>
            <a:r>
              <a:rPr lang="en-CA" i="1" dirty="0" smtClean="0"/>
              <a:t>Q</a:t>
            </a:r>
            <a:r>
              <a:rPr lang="en-CA" baseline="-25000" dirty="0" smtClean="0"/>
              <a:t>0</a:t>
            </a:r>
            <a:r>
              <a:rPr lang="en-CA" i="1" dirty="0" smtClean="0"/>
              <a:t>e</a:t>
            </a:r>
            <a:r>
              <a:rPr lang="en-CA" baseline="30000" dirty="0" smtClean="0"/>
              <a:t>-</a:t>
            </a:r>
            <a:r>
              <a:rPr lang="en-CA" i="1" baseline="30000" dirty="0" smtClean="0"/>
              <a:t>t</a:t>
            </a:r>
            <a:r>
              <a:rPr lang="en-CA" baseline="30000" dirty="0" smtClean="0"/>
              <a:t>/</a:t>
            </a:r>
            <a:r>
              <a:rPr lang="en-CA" i="1" baseline="30000" dirty="0" smtClean="0"/>
              <a:t>RC</a:t>
            </a:r>
            <a:r>
              <a:rPr lang="en-CA" i="1" dirty="0" smtClean="0"/>
              <a:t>, RC </a:t>
            </a:r>
            <a:r>
              <a:rPr lang="en-CA" dirty="0" smtClean="0"/>
              <a:t>is the </a:t>
            </a:r>
            <a:br>
              <a:rPr lang="en-CA" dirty="0" smtClean="0"/>
            </a:br>
            <a:r>
              <a:rPr lang="en-CA" dirty="0" smtClean="0"/>
              <a:t>relaxation time.</a:t>
            </a:r>
          </a:p>
          <a:p>
            <a:r>
              <a:rPr lang="en-CA" dirty="0" smtClean="0"/>
              <a:t>When </a:t>
            </a:r>
            <a:r>
              <a:rPr lang="en-CA" i="1" dirty="0" smtClean="0"/>
              <a:t>t</a:t>
            </a:r>
            <a:r>
              <a:rPr lang="en-CA" dirty="0" smtClean="0"/>
              <a:t> = </a:t>
            </a:r>
            <a:r>
              <a:rPr lang="en-CA" i="1" dirty="0" smtClean="0"/>
              <a:t>RC</a:t>
            </a:r>
            <a:r>
              <a:rPr lang="en-CA" dirty="0" smtClean="0"/>
              <a:t>, the charge </a:t>
            </a:r>
            <a:br>
              <a:rPr lang="en-CA" dirty="0" smtClean="0"/>
            </a:br>
            <a:r>
              <a:rPr lang="en-CA" dirty="0" smtClean="0"/>
              <a:t>has dropped down to </a:t>
            </a:r>
            <a:br>
              <a:rPr lang="en-CA" dirty="0" smtClean="0"/>
            </a:br>
            <a:r>
              <a:rPr lang="en-CA" i="1" dirty="0" smtClean="0"/>
              <a:t>e</a:t>
            </a:r>
            <a:r>
              <a:rPr lang="en-CA" baseline="30000" dirty="0" smtClean="0"/>
              <a:t>-1</a:t>
            </a:r>
            <a:r>
              <a:rPr lang="en-CA" dirty="0" smtClean="0"/>
              <a:t> = 0.368 = 36.8% of its </a:t>
            </a:r>
            <a:br>
              <a:rPr lang="en-CA" dirty="0" smtClean="0"/>
            </a:br>
            <a:r>
              <a:rPr lang="en-CA" dirty="0" smtClean="0"/>
              <a:t>original value.</a:t>
            </a:r>
          </a:p>
          <a:p>
            <a:r>
              <a:rPr lang="en-CA" dirty="0" smtClean="0"/>
              <a:t>The figure to the right shows </a:t>
            </a:r>
            <a:br>
              <a:rPr lang="en-CA" dirty="0" smtClean="0"/>
            </a:br>
            <a:r>
              <a:rPr lang="en-CA" dirty="0" smtClean="0"/>
              <a:t>how the charge on the capacitor </a:t>
            </a:r>
            <a:br>
              <a:rPr lang="en-CA" dirty="0" smtClean="0"/>
            </a:br>
            <a:r>
              <a:rPr lang="en-CA" dirty="0" smtClean="0"/>
              <a:t>is depleted as a function of relaxation times.</a:t>
            </a:r>
          </a:p>
          <a:p>
            <a:r>
              <a:rPr lang="en-CA" dirty="0" smtClean="0"/>
              <a:t>In this lab you will measure the relaxation time using a digital oscilloscope which is precise enough to measure very small timescales.</a:t>
            </a:r>
          </a:p>
        </p:txBody>
      </p:sp>
    </p:spTree>
    <p:extLst>
      <p:ext uri="{BB962C8B-B14F-4D97-AF65-F5344CB8AC3E}">
        <p14:creationId xmlns:p14="http://schemas.microsoft.com/office/powerpoint/2010/main" val="4476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OBJECTIVES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43204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CA" dirty="0" smtClean="0"/>
              <a:t>Measuring</a:t>
            </a:r>
            <a:r>
              <a:rPr lang="en-CA" b="1" dirty="0" smtClean="0"/>
              <a:t> a resistance value</a:t>
            </a:r>
            <a:r>
              <a:rPr lang="en-CA" dirty="0" smtClean="0"/>
              <a:t> using colour code and Ohmmeter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 smtClean="0"/>
              <a:t>Verify </a:t>
            </a:r>
            <a:r>
              <a:rPr lang="en-CA" b="1" dirty="0" smtClean="0"/>
              <a:t>Ohm’s law</a:t>
            </a:r>
            <a:r>
              <a:rPr lang="en-CA" dirty="0" smtClean="0"/>
              <a:t> using a simple circuit on a breadboard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 smtClean="0"/>
              <a:t>Investigate simple circuits with </a:t>
            </a:r>
            <a:r>
              <a:rPr lang="en-CA" b="1" dirty="0" smtClean="0"/>
              <a:t>resistors in series and parallel</a:t>
            </a:r>
            <a:r>
              <a:rPr lang="en-CA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 smtClean="0"/>
              <a:t>Review </a:t>
            </a:r>
            <a:r>
              <a:rPr lang="en-CA" b="1" dirty="0" err="1" smtClean="0"/>
              <a:t>Kirchoff’s</a:t>
            </a:r>
            <a:r>
              <a:rPr lang="en-CA" b="1" dirty="0" smtClean="0"/>
              <a:t> rules </a:t>
            </a:r>
            <a:r>
              <a:rPr lang="en-CA" dirty="0" smtClean="0"/>
              <a:t>for circuit analysis.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 smtClean="0"/>
              <a:t>Investigate simple circuits with </a:t>
            </a:r>
            <a:r>
              <a:rPr lang="en-CA" b="1" dirty="0" smtClean="0"/>
              <a:t>combinations of capacitors</a:t>
            </a:r>
            <a:r>
              <a:rPr lang="en-CA" dirty="0" smtClean="0"/>
              <a:t> and </a:t>
            </a:r>
            <a:r>
              <a:rPr lang="en-CA" b="1" dirty="0" smtClean="0"/>
              <a:t>resistor-capacitor (RC) circuits</a:t>
            </a:r>
            <a:r>
              <a:rPr lang="en-C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3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TUTORIALS!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784976" cy="4320480"/>
          </a:xfrm>
        </p:spPr>
        <p:txBody>
          <a:bodyPr>
            <a:normAutofit/>
          </a:bodyPr>
          <a:lstStyle/>
          <a:p>
            <a:r>
              <a:rPr lang="en-CA" dirty="0" smtClean="0"/>
              <a:t>You should have read the following tutorials before coming to the lab session:</a:t>
            </a:r>
          </a:p>
          <a:p>
            <a:pPr lvl="1"/>
            <a:r>
              <a:rPr lang="en-CA" dirty="0" smtClean="0"/>
              <a:t>Building circuits</a:t>
            </a:r>
          </a:p>
          <a:p>
            <a:pPr lvl="1"/>
            <a:r>
              <a:rPr lang="en-CA" dirty="0" smtClean="0"/>
              <a:t>Using a </a:t>
            </a:r>
            <a:r>
              <a:rPr lang="en-CA" dirty="0" err="1" smtClean="0"/>
              <a:t>multimeter</a:t>
            </a:r>
            <a:endParaRPr lang="en-CA" dirty="0" smtClean="0"/>
          </a:p>
          <a:p>
            <a:r>
              <a:rPr lang="en-CA" dirty="0" smtClean="0"/>
              <a:t>The tutorials contain vital information on how to manipulate the electronics you will be using in the lab today to investigate simple circuits!</a:t>
            </a:r>
          </a:p>
        </p:txBody>
      </p:sp>
    </p:spTree>
    <p:extLst>
      <p:ext uri="{BB962C8B-B14F-4D97-AF65-F5344CB8AC3E}">
        <p14:creationId xmlns:p14="http://schemas.microsoft.com/office/powerpoint/2010/main" val="41741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5113</TotalTime>
  <Words>1783</Words>
  <Application>Microsoft Office PowerPoint</Application>
  <PresentationFormat>On-screen Show (16:9)</PresentationFormat>
  <Paragraphs>138</Paragraphs>
  <Slides>24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Simple Circuits</vt:lpstr>
      <vt:lpstr>INTRODUCTION</vt:lpstr>
      <vt:lpstr>CURRENT, VOLTAGE, and OHM’S LAW</vt:lpstr>
      <vt:lpstr>KIRCHOFF’s RULES</vt:lpstr>
      <vt:lpstr>SAMPLE CIRCUIT</vt:lpstr>
      <vt:lpstr>CAPACITORS IN CIRCUITS</vt:lpstr>
      <vt:lpstr>DISCHARGE of a CAPACITOR in RC CIRCUIT</vt:lpstr>
      <vt:lpstr>OBJECTIVES</vt:lpstr>
      <vt:lpstr>TUTORIALS!</vt:lpstr>
      <vt:lpstr>EQUIPMENT</vt:lpstr>
      <vt:lpstr>RESISTORS AND CAPACITORS</vt:lpstr>
      <vt:lpstr>RESISTOR COLOUR CHART</vt:lpstr>
      <vt:lpstr>USING THE BREADBOARD</vt:lpstr>
      <vt:lpstr>BUILDING A CIRCUIT FROM A DIAGRAM</vt:lpstr>
      <vt:lpstr>SETTING UP VOLTMETER AND AMMETER</vt:lpstr>
      <vt:lpstr>myDAQ DIGITAL MULTIMETER</vt:lpstr>
      <vt:lpstr>DC Level POWER SUPPLY PROGRAM</vt:lpstr>
      <vt:lpstr>UNCERTAINTIES ON METER READINGS</vt:lpstr>
      <vt:lpstr>A CIRCUIT WITH SEVERAL RESISTORS</vt:lpstr>
      <vt:lpstr>SETTING UP YOUR RC CIRCUIT (PART 5)</vt:lpstr>
      <vt:lpstr>myDAQ FUNCTION GENERATOR</vt:lpstr>
      <vt:lpstr>myDAQ DIGITAL OSCILLOSCOPE</vt:lpstr>
      <vt:lpstr>CLEAN UP</vt:lpstr>
      <vt:lpstr>CLEAN UP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circuits 3h</dc:title>
  <dc:creator>COE Support</dc:creator>
  <cp:lastModifiedBy>Michael Wong</cp:lastModifiedBy>
  <cp:revision>206</cp:revision>
  <dcterms:created xsi:type="dcterms:W3CDTF">2013-01-04T15:12:26Z</dcterms:created>
  <dcterms:modified xsi:type="dcterms:W3CDTF">2023-01-24T18:15:17Z</dcterms:modified>
</cp:coreProperties>
</file>