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8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88" r:id="rId11"/>
    <p:sldId id="289" r:id="rId12"/>
    <p:sldId id="297" r:id="rId13"/>
    <p:sldId id="301" r:id="rId14"/>
    <p:sldId id="302" r:id="rId15"/>
    <p:sldId id="298" r:id="rId16"/>
    <p:sldId id="299" r:id="rId17"/>
    <p:sldId id="300" r:id="rId18"/>
    <p:sldId id="303" r:id="rId19"/>
    <p:sldId id="307" r:id="rId20"/>
    <p:sldId id="304" r:id="rId21"/>
    <p:sldId id="305" r:id="rId22"/>
    <p:sldId id="306" r:id="rId23"/>
    <p:sldId id="286" r:id="rId24"/>
    <p:sldId id="30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87" autoAdjust="0"/>
  </p:normalViewPr>
  <p:slideViewPr>
    <p:cSldViewPr>
      <p:cViewPr varScale="1">
        <p:scale>
          <a:sx n="142" d="100"/>
          <a:sy n="142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TA’s should explain the water pump analogy:</a:t>
            </a:r>
          </a:p>
          <a:p>
            <a:r>
              <a:rPr lang="en-CA" dirty="0" smtClean="0"/>
              <a:t>Water pump gives potential</a:t>
            </a:r>
            <a:r>
              <a:rPr lang="en-CA" baseline="0" dirty="0" smtClean="0"/>
              <a:t> energy to water, same as how</a:t>
            </a:r>
            <a:r>
              <a:rPr lang="en-CA" dirty="0" smtClean="0"/>
              <a:t> battery</a:t>
            </a:r>
            <a:r>
              <a:rPr lang="en-CA" baseline="0" dirty="0" smtClean="0"/>
              <a:t> gives energy to electrical charges.</a:t>
            </a:r>
          </a:p>
          <a:p>
            <a:r>
              <a:rPr lang="en-CA" baseline="0" dirty="0" smtClean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 smtClean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 smtClean="0"/>
              <a:t>The diameter of the water pipe is like the conductance, C, in a circuit. The inverse of conductance is resistance (measured in </a:t>
            </a:r>
            <a:r>
              <a:rPr lang="el-GR" baseline="0" dirty="0" smtClean="0"/>
              <a:t>Ω</a:t>
            </a:r>
            <a:r>
              <a:rPr lang="en-CA" baseline="0" dirty="0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</a:p>
          <a:p>
            <a:r>
              <a:rPr lang="en-CA" b="1" baseline="0" dirty="0" smtClean="0"/>
              <a:t>This slide should only be used if this you are teaching 1124 or 1524.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 smtClean="0"/>
              <a:t>This slide should be used if you are teaching 1122/1322 or 1522/1722.</a:t>
            </a:r>
            <a:endParaRPr lang="en-CA" b="1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4"/>
            <a:ext cx="5392613" cy="229927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Circuits</a:t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fr-CA" sz="4800" b="1" dirty="0" smtClean="0">
                <a:solidFill>
                  <a:schemeClr val="tx2"/>
                </a:solidFill>
              </a:rPr>
              <a:t>électriques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br>
              <a:rPr lang="en-US" sz="4800" b="1" dirty="0" smtClean="0">
                <a:solidFill>
                  <a:schemeClr val="tx2"/>
                </a:solidFill>
              </a:rPr>
            </a:br>
            <a:r>
              <a:rPr lang="en-US" sz="4800" b="1" dirty="0" smtClean="0">
                <a:solidFill>
                  <a:schemeClr val="tx2"/>
                </a:solidFill>
              </a:rPr>
              <a:t>simples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6608"/>
            <a:ext cx="5285109" cy="208939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Laboratoires de physique </a:t>
            </a:r>
            <a:endParaRPr lang="fr-CA" dirty="0" smtClean="0"/>
          </a:p>
          <a:p>
            <a:r>
              <a:rPr lang="fr-CA" dirty="0" smtClean="0"/>
              <a:t>de </a:t>
            </a: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Plaque d’essai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Multimètre</a:t>
            </a:r>
            <a:br>
              <a:rPr lang="fr-CA" dirty="0" smtClean="0">
                <a:solidFill>
                  <a:srgbClr val="FFFF00"/>
                </a:solidFill>
              </a:rPr>
            </a:br>
            <a:r>
              <a:rPr lang="fr-CA" dirty="0" err="1" smtClean="0">
                <a:solidFill>
                  <a:srgbClr val="FFFF00"/>
                </a:solidFill>
              </a:rPr>
              <a:t>Fluke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867365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FFFF00"/>
                </a:solidFill>
              </a:rPr>
              <a:t>Multimètre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FFFF00"/>
                </a:solidFill>
              </a:rPr>
              <a:t>Source de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FFFF00"/>
                </a:solidFill>
              </a:rPr>
              <a:t>Oscilloscope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FFFF00"/>
                </a:solidFill>
              </a:rPr>
              <a:t>Générateur de fonctions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600" y="546234"/>
            <a:ext cx="9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>
                <a:solidFill>
                  <a:srgbClr val="FFFF00"/>
                </a:solidFill>
              </a:rPr>
              <a:t>myDAQ</a:t>
            </a:r>
            <a:r>
              <a:rPr lang="fr-CA" dirty="0" smtClean="0">
                <a:solidFill>
                  <a:srgbClr val="FFFF00"/>
                </a:solidFill>
              </a:rPr>
              <a:t>:</a:t>
            </a:r>
            <a:endParaRPr lang="fr-CA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4306788"/>
            <a:ext cx="3924436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ÉQUIPEMENTS</a:t>
            </a:r>
            <a:endParaRPr lang="fr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RÉSISTANCES ET CONDENSATEURS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8784976" cy="1635646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Les résistances ont un code de couleur qui permet d’en établir la valeur ainsi que l’incertitude.</a:t>
            </a:r>
          </a:p>
          <a:p>
            <a:r>
              <a:rPr lang="fr-CA" dirty="0" smtClean="0"/>
              <a:t>Les condensateurs utilisent un code de 3 chiffres – les deux premiers donnent la valeur de la capacité et le troisième donne le facteur multiplicatif (le tout en pF): 543 signifie 54 x 1000 pF = 54nF.</a:t>
            </a:r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03" y="747489"/>
            <a:ext cx="611409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RÉSISTANCE ET CODE DE COULEUR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Exemple:</a:t>
            </a:r>
            <a:br>
              <a:rPr lang="fr-CA" sz="2400" dirty="0" smtClean="0"/>
            </a:br>
            <a:r>
              <a:rPr lang="fr-CA" sz="2400" dirty="0" smtClean="0"/>
              <a:t>1- Rouge (2)</a:t>
            </a:r>
            <a:br>
              <a:rPr lang="fr-CA" sz="2400" dirty="0" smtClean="0"/>
            </a:br>
            <a:r>
              <a:rPr lang="fr-CA" sz="2400" dirty="0" smtClean="0"/>
              <a:t>2- Noir (0)</a:t>
            </a:r>
            <a:br>
              <a:rPr lang="fr-CA" sz="2400" dirty="0" smtClean="0"/>
            </a:br>
            <a:r>
              <a:rPr lang="fr-CA" sz="2400" dirty="0" smtClean="0"/>
              <a:t>3- Orange (10</a:t>
            </a:r>
            <a:r>
              <a:rPr lang="fr-CA" sz="2400" baseline="30000" dirty="0" smtClean="0"/>
              <a:t>3</a:t>
            </a:r>
            <a:r>
              <a:rPr lang="fr-CA" sz="2400" dirty="0" smtClean="0"/>
              <a:t>) </a:t>
            </a:r>
            <a:br>
              <a:rPr lang="fr-CA" sz="2400" dirty="0" smtClean="0"/>
            </a:br>
            <a:r>
              <a:rPr lang="fr-CA" sz="2400" dirty="0" smtClean="0"/>
              <a:t>4- Or (5%)</a:t>
            </a:r>
          </a:p>
          <a:p>
            <a:r>
              <a:rPr lang="fr-CA" sz="2400" dirty="0" smtClean="0"/>
              <a:t>Valeur de résistance:</a:t>
            </a:r>
            <a:br>
              <a:rPr lang="fr-CA" sz="2400" dirty="0" smtClean="0"/>
            </a:br>
            <a:r>
              <a:rPr lang="fr-CA" sz="2400" dirty="0" smtClean="0"/>
              <a:t>20 × 10</a:t>
            </a:r>
            <a:r>
              <a:rPr lang="fr-CA" sz="2400" baseline="30000" dirty="0" smtClean="0"/>
              <a:t>3</a:t>
            </a:r>
            <a:r>
              <a:rPr lang="fr-CA" sz="2400" dirty="0" smtClean="0"/>
              <a:t> Ω ± 5%</a:t>
            </a:r>
            <a:br>
              <a:rPr lang="fr-CA" sz="2400" dirty="0" smtClean="0"/>
            </a:br>
            <a:r>
              <a:rPr lang="fr-CA" sz="2400" dirty="0" smtClean="0"/>
              <a:t>(20 ± 1) </a:t>
            </a:r>
            <a:r>
              <a:rPr lang="fr-CA" sz="2400" dirty="0" err="1" smtClean="0"/>
              <a:t>kΩ</a:t>
            </a:r>
            <a:endParaRPr lang="fr-CA" sz="2400" dirty="0" smtClean="0"/>
          </a:p>
          <a:p>
            <a:r>
              <a:rPr lang="fr-CA" sz="2400" dirty="0" smtClean="0"/>
              <a:t>Vous utiliserez ce tableau durant la </a:t>
            </a:r>
            <a:r>
              <a:rPr lang="fr-CA" sz="2400" b="1" dirty="0" smtClean="0"/>
              <a:t>PARTIE 1</a:t>
            </a:r>
            <a:r>
              <a:rPr lang="fr-CA" sz="24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UTILISATION DE LA PLAQUE D’ESSAI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À gauche: un exemple de plaque d’essai utilisée en lab.</a:t>
            </a:r>
          </a:p>
          <a:p>
            <a:r>
              <a:rPr lang="fr-CA" sz="2400" dirty="0" smtClean="0"/>
              <a:t>À droite: un schéma des connections cachées.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CONSTRUCTION D’UN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fr-CA" sz="2400" dirty="0" smtClean="0"/>
              <a:t>À gauche: le diagramme de circuit d’une combinaison de résistances en série et en parallèle.</a:t>
            </a:r>
          </a:p>
          <a:p>
            <a:r>
              <a:rPr lang="fr-CA" sz="2400" dirty="0" smtClean="0"/>
              <a:t>À droite: un exemple d’assemblage des résistances à partir des connections cachées de la plaque d’essai.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VOLTMÈTRE ET AMPÈREMÈTRE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 fontScale="92500"/>
          </a:bodyPr>
          <a:lstStyle/>
          <a:p>
            <a:r>
              <a:rPr lang="fr-CA" sz="2400" dirty="0" smtClean="0"/>
              <a:t>Votre voltmètre (</a:t>
            </a:r>
            <a:r>
              <a:rPr lang="fr-CA" sz="2400" dirty="0" err="1" smtClean="0"/>
              <a:t>Fluke</a:t>
            </a:r>
            <a:r>
              <a:rPr lang="fr-CA" sz="2400" dirty="0" smtClean="0"/>
              <a:t>) sera branché en parallèle avec la résistance.</a:t>
            </a:r>
          </a:p>
          <a:p>
            <a:r>
              <a:rPr lang="fr-CA" sz="2400" dirty="0" smtClean="0"/>
              <a:t>Votre ampèremètre (</a:t>
            </a:r>
            <a:r>
              <a:rPr lang="fr-CA" sz="2400" dirty="0" err="1" smtClean="0"/>
              <a:t>myDAQ</a:t>
            </a:r>
            <a:r>
              <a:rPr lang="fr-CA" sz="2400" dirty="0" smtClean="0"/>
              <a:t>) sera branché en série avec la résistance.</a:t>
            </a:r>
          </a:p>
          <a:p>
            <a:r>
              <a:rPr lang="fr-CA" sz="2400" dirty="0" smtClean="0"/>
              <a:t>Vous assemblerez ce circuit dans la </a:t>
            </a:r>
            <a:r>
              <a:rPr lang="fr-CA" sz="2400" b="1" dirty="0" smtClean="0"/>
              <a:t>PARTIE 2 </a:t>
            </a:r>
            <a:r>
              <a:rPr lang="fr-CA" sz="2400" dirty="0" smtClean="0"/>
              <a:t>afin de vérifier la loi d’Ohm.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MULTIMÈTRE </a:t>
            </a:r>
            <a:r>
              <a:rPr lang="en-US" b="1" u="sng" dirty="0" err="1" smtClean="0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Le programme du multimètre se trouve sur votre fond d’écran.</a:t>
            </a:r>
          </a:p>
          <a:p>
            <a:r>
              <a:rPr lang="fr-CA" sz="2400" dirty="0" smtClean="0"/>
              <a:t>Vous pouvez utiliser ce programme pour mesurer des tensions, des courants et des résistances. </a:t>
            </a:r>
          </a:p>
          <a:p>
            <a:r>
              <a:rPr lang="fr-CA" sz="2400" dirty="0" smtClean="0"/>
              <a:t>L’échelle peut être choisie manuellement par l’utilisateur ou automatiquement par le programme.</a:t>
            </a:r>
          </a:p>
          <a:p>
            <a:r>
              <a:rPr lang="fr-CA" sz="2400" dirty="0" smtClean="0"/>
              <a:t>Dépendamment de la quantité mesurée, vous pourriez avoir à changer la position des </a:t>
            </a:r>
            <a:r>
              <a:rPr lang="fr-CA" sz="2400" dirty="0" err="1" smtClean="0"/>
              <a:t>cables</a:t>
            </a:r>
            <a:r>
              <a:rPr lang="fr-CA" sz="2400" dirty="0" smtClean="0"/>
              <a:t>.</a:t>
            </a:r>
            <a:endParaRPr lang="fr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SOURCE DE TENSION DE 5 V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fr-CA" sz="2400" dirty="0" smtClean="0"/>
              <a:t>Le programme pour la source de tension de 5 </a:t>
            </a:r>
            <a:r>
              <a:rPr lang="fr-CA" sz="2400" dirty="0" smtClean="0"/>
              <a:t>V (DC </a:t>
            </a:r>
            <a:r>
              <a:rPr lang="fr-CA" sz="2400" dirty="0" err="1" smtClean="0"/>
              <a:t>Level</a:t>
            </a:r>
            <a:r>
              <a:rPr lang="fr-CA" sz="2400" smtClean="0"/>
              <a:t>) </a:t>
            </a:r>
            <a:r>
              <a:rPr lang="fr-CA" sz="2400" dirty="0" smtClean="0"/>
              <a:t>se situe aussi sur votre fond d’écran.</a:t>
            </a:r>
          </a:p>
          <a:p>
            <a:r>
              <a:rPr lang="fr-CA" sz="2400" dirty="0" smtClean="0"/>
              <a:t>Le bon canal de sortie (</a:t>
            </a:r>
            <a:r>
              <a:rPr lang="fr-CA" sz="2400" dirty="0" err="1" smtClean="0"/>
              <a:t>myDAQ</a:t>
            </a:r>
            <a:r>
              <a:rPr lang="fr-CA" sz="2400" dirty="0" smtClean="0"/>
              <a:t> AO 0) devrez être </a:t>
            </a:r>
            <a:r>
              <a:rPr lang="fr-CA" sz="2400" dirty="0" err="1" smtClean="0"/>
              <a:t>selecter</a:t>
            </a:r>
            <a:r>
              <a:rPr lang="fr-CA" sz="2400" dirty="0" smtClean="0"/>
              <a:t>. Cliquez le bouton « Start ». </a:t>
            </a:r>
          </a:p>
          <a:p>
            <a:r>
              <a:rPr lang="fr-CA" sz="2400" dirty="0" smtClean="0"/>
              <a:t>Vous pouvez modifier la tension de sortie à votre guise (0 – 5 V) (cliquez « Enter »)</a:t>
            </a:r>
          </a:p>
          <a:p>
            <a:r>
              <a:rPr lang="fr-CA" sz="2400" dirty="0" smtClean="0"/>
              <a:t>La tension de sortie est présentée sur le graphique.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3" y="987574"/>
            <a:ext cx="4574883" cy="3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INCERTITUDES AVEC LES MULTIMÈTRES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fr-CA" sz="2200" dirty="0" smtClean="0"/>
              <a:t>Exemple: Vous utilisez votre </a:t>
            </a:r>
            <a:r>
              <a:rPr lang="fr-CA" sz="2200" dirty="0" err="1" smtClean="0"/>
              <a:t>myDAQ</a:t>
            </a:r>
            <a:r>
              <a:rPr lang="fr-CA" sz="2200" dirty="0" smtClean="0"/>
              <a:t> pour mesurer le courant.</a:t>
            </a:r>
            <a:br>
              <a:rPr lang="fr-CA" sz="2200" dirty="0" smtClean="0"/>
            </a:br>
            <a:r>
              <a:rPr lang="fr-CA" sz="2200" dirty="0" smtClean="0"/>
              <a:t>- votre ampèremètre donne </a:t>
            </a:r>
            <a:r>
              <a:rPr lang="fr-CA" sz="2200" b="1" dirty="0" smtClean="0"/>
              <a:t>0.057 A</a:t>
            </a:r>
            <a:r>
              <a:rPr lang="fr-CA" sz="2200" dirty="0" smtClean="0"/>
              <a:t> (sur l’échelle de 1.000 A). </a:t>
            </a:r>
            <a:br>
              <a:rPr lang="fr-CA" sz="2200" dirty="0" smtClean="0"/>
            </a:br>
            <a:r>
              <a:rPr lang="fr-CA" sz="2200" dirty="0" smtClean="0"/>
              <a:t>- À partir des spécification du </a:t>
            </a:r>
            <a:r>
              <a:rPr lang="fr-CA" sz="2200" dirty="0" err="1" smtClean="0"/>
              <a:t>myDAQ</a:t>
            </a:r>
            <a:r>
              <a:rPr lang="fr-CA" sz="2200" dirty="0" smtClean="0"/>
              <a:t>, la précision est </a:t>
            </a:r>
            <a:r>
              <a:rPr lang="fr-CA" sz="2200" b="1" dirty="0" smtClean="0"/>
              <a:t>± (0.5% + 2 mA)</a:t>
            </a:r>
            <a:r>
              <a:rPr lang="fr-CA" sz="2200" dirty="0" smtClean="0"/>
              <a:t>.</a:t>
            </a:r>
            <a:br>
              <a:rPr lang="fr-CA" sz="2200" dirty="0" smtClean="0"/>
            </a:br>
            <a:r>
              <a:rPr lang="fr-CA" sz="2200" dirty="0" smtClean="0"/>
              <a:t>- La partie % correspond à un pourcentage de la valeur lue à laquelle il faut ajouter une valeur constant de 2 mA.</a:t>
            </a:r>
            <a:br>
              <a:rPr lang="fr-CA" sz="2200" dirty="0" smtClean="0"/>
            </a:br>
            <a:r>
              <a:rPr lang="fr-CA" sz="2200" dirty="0" smtClean="0"/>
              <a:t>- </a:t>
            </a:r>
            <a:r>
              <a:rPr lang="fr-CA" sz="2200" dirty="0" smtClean="0">
                <a:sym typeface="Wingdings" panose="05000000000000000000" pitchFamily="2" charset="2"/>
              </a:rPr>
              <a:t> </a:t>
            </a:r>
            <a:r>
              <a:rPr lang="fr-CA" sz="2200" b="1" dirty="0" smtClean="0"/>
              <a:t>± (0.5% + 2 mA) = ± (0.005 × 0.057 + 0.002) A = ± 0.002285 A</a:t>
            </a:r>
            <a:br>
              <a:rPr lang="fr-CA" sz="2200" b="1" dirty="0" smtClean="0"/>
            </a:br>
            <a:r>
              <a:rPr lang="fr-CA" sz="2200" b="1" dirty="0" smtClean="0"/>
              <a:t>- </a:t>
            </a:r>
            <a:r>
              <a:rPr lang="fr-CA" sz="2200" dirty="0" smtClean="0"/>
              <a:t>En conséquence, votre lecture finale est </a:t>
            </a:r>
            <a:r>
              <a:rPr lang="fr-CA" sz="2200" b="1" i="1" dirty="0" smtClean="0">
                <a:latin typeface="Times New Roman"/>
                <a:cs typeface="Times New Roman"/>
              </a:rPr>
              <a:t>I</a:t>
            </a:r>
            <a:r>
              <a:rPr lang="fr-CA" sz="2200" b="1" dirty="0" smtClean="0">
                <a:latin typeface="Times New Roman"/>
                <a:cs typeface="Times New Roman"/>
              </a:rPr>
              <a:t> = </a:t>
            </a:r>
            <a:r>
              <a:rPr lang="fr-CA" sz="2200" b="1" dirty="0" smtClean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 smtClean="0">
                <a:solidFill>
                  <a:schemeClr val="tx2"/>
                </a:solidFill>
              </a:rPr>
              <a:t>UN CIRCUIT AVEC PLUSIEURS RÉSISTANCES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Dans la </a:t>
            </a:r>
            <a:r>
              <a:rPr lang="fr-CA" sz="2400" b="1" dirty="0" smtClean="0"/>
              <a:t>PARTIE 3</a:t>
            </a:r>
            <a:r>
              <a:rPr lang="fr-CA" sz="2400" dirty="0" smtClean="0"/>
              <a:t> vous mesurerez la résistance effective de différentes combinaisons de résistances en série et en parallèle.</a:t>
            </a:r>
            <a:br>
              <a:rPr lang="fr-CA" sz="2400" dirty="0" smtClean="0"/>
            </a:br>
            <a:endParaRPr lang="fr-CA" sz="2400" dirty="0" smtClean="0"/>
          </a:p>
          <a:p>
            <a:r>
              <a:rPr lang="fr-CA" sz="2400" dirty="0" smtClean="0"/>
              <a:t>Dans la </a:t>
            </a:r>
            <a:r>
              <a:rPr lang="fr-CA" sz="2400" b="1" dirty="0" smtClean="0"/>
              <a:t>PARTIE 4</a:t>
            </a:r>
            <a:r>
              <a:rPr lang="fr-CA" sz="2400" dirty="0" smtClean="0"/>
              <a:t> vous allez vérifier les lois de </a:t>
            </a:r>
            <a:r>
              <a:rPr lang="fr-CA" sz="2400" dirty="0" err="1" smtClean="0"/>
              <a:t>Kirchoff</a:t>
            </a:r>
            <a:r>
              <a:rPr lang="fr-CA" sz="2400" dirty="0" smtClean="0"/>
              <a:t> à l’aide du circuit présenté à droite. Vous utiliserez un voltmètre (FLUKE) et un ampèremètre (</a:t>
            </a:r>
            <a:r>
              <a:rPr lang="fr-CA" sz="2400" dirty="0" err="1" smtClean="0"/>
              <a:t>myDAQ</a:t>
            </a:r>
            <a:r>
              <a:rPr lang="fr-CA" sz="2400" dirty="0" smtClean="0"/>
              <a:t>) afin de mesurer les différences de potentiel et les courant dans le circuit.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843558"/>
            <a:ext cx="5400600" cy="4248472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Un circuit électrique est une boucle fermée composée de différents éléments traversés par un courant électrique. </a:t>
            </a:r>
          </a:p>
          <a:p>
            <a:r>
              <a:rPr lang="fr-CA" dirty="0" smtClean="0"/>
              <a:t>Les éléments importants sont la tension (</a:t>
            </a:r>
            <a:r>
              <a:rPr lang="fr-CA" i="1" dirty="0" smtClean="0"/>
              <a:t>V</a:t>
            </a:r>
            <a:r>
              <a:rPr lang="fr-CA" dirty="0" smtClean="0"/>
              <a:t>), le courant (</a:t>
            </a:r>
            <a:r>
              <a:rPr lang="fr-CA" i="1" dirty="0" smtClean="0">
                <a:latin typeface="Times New Roman"/>
                <a:cs typeface="Times New Roman"/>
              </a:rPr>
              <a:t>I</a:t>
            </a:r>
            <a:r>
              <a:rPr lang="fr-CA" dirty="0" smtClean="0"/>
              <a:t>), les résistances (</a:t>
            </a:r>
            <a:r>
              <a:rPr lang="fr-CA" i="1" dirty="0" smtClean="0"/>
              <a:t>R</a:t>
            </a:r>
            <a:r>
              <a:rPr lang="fr-CA" dirty="0" smtClean="0"/>
              <a:t>), et les condensateurs (</a:t>
            </a:r>
            <a:r>
              <a:rPr lang="fr-CA" i="1" dirty="0" smtClean="0"/>
              <a:t>C</a:t>
            </a:r>
            <a:r>
              <a:rPr lang="fr-CA" dirty="0" smtClean="0"/>
              <a:t>).</a:t>
            </a:r>
          </a:p>
          <a:p>
            <a:r>
              <a:rPr lang="fr-CA" dirty="0" smtClean="0"/>
              <a:t>Révisez l’analogie du courant d’eau et de la pompe afin de comprendre la notion de potentiel électrique.</a:t>
            </a:r>
            <a:endParaRPr lang="fr-CA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PRÉPARER LE CIRCUIT RC (PARTIE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47241" y="3219822"/>
            <a:ext cx="8808913" cy="1944216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Vous utiliserez le </a:t>
            </a:r>
            <a:r>
              <a:rPr lang="fr-CA" sz="2400" dirty="0" err="1" smtClean="0"/>
              <a:t>myDAQ</a:t>
            </a:r>
            <a:r>
              <a:rPr lang="fr-CA" sz="2400" dirty="0" smtClean="0"/>
              <a:t> comme </a:t>
            </a:r>
            <a:r>
              <a:rPr lang="fr-CA" sz="2400" b="1" dirty="0" smtClean="0"/>
              <a:t>générateur de fonctions</a:t>
            </a:r>
            <a:r>
              <a:rPr lang="fr-CA" sz="2400" dirty="0" smtClean="0"/>
              <a:t> (</a:t>
            </a:r>
            <a:r>
              <a:rPr lang="fr-CA" sz="2400" dirty="0" smtClean="0">
                <a:solidFill>
                  <a:srgbClr val="FF0000"/>
                </a:solidFill>
              </a:rPr>
              <a:t>AO0</a:t>
            </a:r>
            <a:r>
              <a:rPr lang="fr-CA" sz="2400" dirty="0" smtClean="0"/>
              <a:t>, AGND) et comme </a:t>
            </a:r>
            <a:r>
              <a:rPr lang="fr-CA" sz="2400" b="1" dirty="0" smtClean="0"/>
              <a:t>oscilloscope </a:t>
            </a:r>
            <a:r>
              <a:rPr lang="fr-CA" sz="2400" dirty="0" smtClean="0"/>
              <a:t>(</a:t>
            </a:r>
            <a:r>
              <a:rPr lang="fr-CA" sz="2400" dirty="0" smtClean="0">
                <a:solidFill>
                  <a:srgbClr val="00B050"/>
                </a:solidFill>
              </a:rPr>
              <a:t>AI0+</a:t>
            </a:r>
            <a:r>
              <a:rPr lang="fr-CA" sz="2400" dirty="0" smtClean="0"/>
              <a:t>, </a:t>
            </a:r>
            <a:r>
              <a:rPr lang="fr-CA" sz="2400" dirty="0" smtClean="0">
                <a:solidFill>
                  <a:srgbClr val="00B050"/>
                </a:solidFill>
              </a:rPr>
              <a:t>AI0-</a:t>
            </a:r>
            <a:r>
              <a:rPr lang="fr-CA" sz="2400" dirty="0" smtClean="0"/>
              <a:t>).</a:t>
            </a:r>
          </a:p>
          <a:p>
            <a:r>
              <a:rPr lang="fr-CA" sz="2400" dirty="0" smtClean="0"/>
              <a:t>L’oscilloscope mesurera la différence de potentiel aux bornes du condensateur en fonction du temps durant sa charge et sa décharge.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6" y="699542"/>
            <a:ext cx="7425288" cy="2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GÉNÉRATEUR DE FONCTIONS </a:t>
            </a:r>
            <a:r>
              <a:rPr lang="en-US" b="1" u="sng" dirty="0" err="1" smtClean="0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39951" y="771550"/>
            <a:ext cx="4824537" cy="4176464"/>
          </a:xfrm>
        </p:spPr>
        <p:txBody>
          <a:bodyPr>
            <a:normAutofit lnSpcReduction="10000"/>
          </a:bodyPr>
          <a:lstStyle/>
          <a:p>
            <a:r>
              <a:rPr lang="fr-CA" sz="2400" dirty="0" smtClean="0"/>
              <a:t>Le programme du générateur de fonctions se situe aussi sur votre fond d’écran.</a:t>
            </a:r>
          </a:p>
          <a:p>
            <a:r>
              <a:rPr lang="fr-CA" sz="2400" dirty="0" smtClean="0"/>
              <a:t>Vous utiliserez le signal carré.</a:t>
            </a:r>
          </a:p>
          <a:p>
            <a:r>
              <a:rPr lang="fr-CA" sz="2400" dirty="0" smtClean="0"/>
              <a:t>Ajustez la fréquence et la tension aux valeurs indiquées dans le manuel.</a:t>
            </a:r>
          </a:p>
          <a:p>
            <a:r>
              <a:rPr lang="fr-CA" sz="2400" dirty="0" smtClean="0"/>
              <a:t>Un </a:t>
            </a:r>
            <a:r>
              <a:rPr lang="fr-CA" sz="2400" i="1" dirty="0" err="1" smtClean="0"/>
              <a:t>duty</a:t>
            </a:r>
            <a:r>
              <a:rPr lang="fr-CA" sz="2400" i="1" dirty="0" smtClean="0"/>
              <a:t> cycle</a:t>
            </a:r>
            <a:r>
              <a:rPr lang="fr-CA" sz="2400" dirty="0" smtClean="0"/>
              <a:t> de 50% signifie que l’onde carré est symétrique dans le temps (le 1er plateau dure aussi longtemps que le 2ième).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843558"/>
            <a:ext cx="3615953" cy="4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OSCILLOSCOPE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-15255" y="771550"/>
            <a:ext cx="3867175" cy="4320480"/>
          </a:xfrm>
        </p:spPr>
        <p:txBody>
          <a:bodyPr>
            <a:normAutofit fontScale="92500"/>
          </a:bodyPr>
          <a:lstStyle/>
          <a:p>
            <a:r>
              <a:rPr lang="fr-CA" sz="2400" dirty="0" smtClean="0"/>
              <a:t>Oscilloscope = Voltmètre!!!</a:t>
            </a:r>
          </a:p>
          <a:p>
            <a:r>
              <a:rPr lang="fr-CA" sz="2400" dirty="0" smtClean="0"/>
              <a:t>Vous devez ajustez les échelles vertical (voltage) et horizontale (time).</a:t>
            </a:r>
          </a:p>
          <a:p>
            <a:r>
              <a:rPr lang="fr-CA" sz="2400" dirty="0" smtClean="0"/>
              <a:t>Vous devez ajuster la tension de </a:t>
            </a:r>
            <a:r>
              <a:rPr lang="fr-CA" sz="2400" i="1" dirty="0" smtClean="0"/>
              <a:t>trigger</a:t>
            </a:r>
            <a:r>
              <a:rPr lang="fr-CA" sz="2400" dirty="0" smtClean="0"/>
              <a:t>. C’est une tension qui sert à synchroniser la lecture de l’oscilloscope.</a:t>
            </a:r>
          </a:p>
          <a:p>
            <a:r>
              <a:rPr lang="fr-CA" sz="2400" dirty="0" smtClean="0"/>
              <a:t>Le graphique devrait présenter un cycle complet (charge et décharge du condensateur).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9542"/>
            <a:ext cx="4845436" cy="3312368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635896" y="4083918"/>
            <a:ext cx="5400601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 smtClean="0"/>
              <a:t>Vous exportez vos données vers </a:t>
            </a:r>
            <a:r>
              <a:rPr lang="fr-CA" sz="2400" dirty="0" err="1" smtClean="0"/>
              <a:t>Logger</a:t>
            </a:r>
            <a:r>
              <a:rPr lang="fr-CA" sz="2400" dirty="0" smtClean="0"/>
              <a:t> Pro afin d’effectuer une régression et trouver la capacité.</a:t>
            </a:r>
          </a:p>
        </p:txBody>
      </p:sp>
    </p:spTree>
    <p:extLst>
      <p:ext uri="{BB962C8B-B14F-4D97-AF65-F5344CB8AC3E}">
        <p14:creationId xmlns:p14="http://schemas.microsoft.com/office/powerpoint/2010/main" val="21853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l’ordinateur</a:t>
            </a:r>
            <a:r>
              <a:rPr lang="fr-FR" dirty="0" smtClean="0"/>
              <a:t>. </a:t>
            </a:r>
            <a:r>
              <a:rPr lang="fr-FR" b="1" dirty="0" smtClean="0"/>
              <a:t>N’oubliez </a:t>
            </a:r>
            <a:r>
              <a:rPr lang="fr-FR" b="1" dirty="0"/>
              <a:t>pas votre </a:t>
            </a:r>
            <a:r>
              <a:rPr lang="fr-FR" b="1" dirty="0" smtClean="0"/>
              <a:t>clé </a:t>
            </a:r>
            <a:r>
              <a:rPr lang="fr-FR" b="1" dirty="0"/>
              <a:t>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Éteignez </a:t>
            </a:r>
            <a:r>
              <a:rPr lang="fr-FR" dirty="0"/>
              <a:t>le multimètre </a:t>
            </a:r>
            <a:r>
              <a:rPr lang="fr-FR" dirty="0" err="1"/>
              <a:t>Fluke</a:t>
            </a:r>
            <a:r>
              <a:rPr lang="fr-FR" dirty="0"/>
              <a:t>. Désassemblez votre circuit. </a:t>
            </a:r>
            <a:r>
              <a:rPr lang="fr-FR" dirty="0" smtClean="0"/>
              <a:t>Replacez les résistances </a:t>
            </a:r>
            <a:r>
              <a:rPr lang="fr-FR" dirty="0"/>
              <a:t>et les </a:t>
            </a:r>
            <a:r>
              <a:rPr lang="fr-FR" dirty="0" smtClean="0"/>
              <a:t>condensateurs </a:t>
            </a:r>
            <a:r>
              <a:rPr lang="fr-FR" dirty="0"/>
              <a:t>dans votre boîte de fils</a:t>
            </a:r>
            <a:r>
              <a:rPr lang="en-CA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Recyclez vos papiers brouillons et disposez de vos déchets. Laissez votre poste de travail aussi propre que possible. 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Replacez votre moniteur, clavier et souris. SVP replacez votre chaise sous la table avant de </a:t>
            </a:r>
            <a:r>
              <a:rPr lang="fr-CA" dirty="0" smtClean="0"/>
              <a:t>quitter.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Merci!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fr-CA" sz="2400" dirty="0"/>
              <a:t>N’oubliez pas de faire votre test pré-</a:t>
            </a:r>
            <a:r>
              <a:rPr lang="fr-CA" sz="2400" dirty="0" err="1"/>
              <a:t>lab</a:t>
            </a:r>
            <a:r>
              <a:rPr lang="fr-CA" sz="2400" dirty="0"/>
              <a:t> pour la prochaine expérience</a:t>
            </a:r>
            <a:r>
              <a:rPr lang="en-US" sz="2400" dirty="0"/>
              <a:t>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</a:t>
            </a:r>
            <a:r>
              <a:rPr lang="en-US" sz="3600" b="1" u="sng" dirty="0" smtClean="0">
                <a:solidFill>
                  <a:schemeClr val="tx2"/>
                </a:solidFill>
              </a:rPr>
              <a:t>REMISE</a:t>
            </a:r>
            <a:endParaRPr lang="en-CA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PRÉ-LAB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65310" y="812354"/>
            <a:ext cx="3707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Ce rapport est du dans 1 semaine</a:t>
            </a:r>
          </a:p>
          <a:p>
            <a:endParaRPr lang="fr-CA" dirty="0"/>
          </a:p>
          <a:p>
            <a:r>
              <a:rPr lang="en-CA" dirty="0"/>
              <a:t>Les </a:t>
            </a:r>
            <a:r>
              <a:rPr lang="en-CA" dirty="0" err="1"/>
              <a:t>casiers</a:t>
            </a:r>
            <a:r>
              <a:rPr lang="en-CA" dirty="0"/>
              <a:t> de remise des rapports </a:t>
            </a:r>
            <a:r>
              <a:rPr lang="en-CA" dirty="0" err="1"/>
              <a:t>sonts</a:t>
            </a:r>
            <a:r>
              <a:rPr lang="en-CA" dirty="0"/>
              <a:t> </a:t>
            </a:r>
            <a:r>
              <a:rPr lang="en-CA" dirty="0" err="1"/>
              <a:t>situés</a:t>
            </a:r>
            <a:r>
              <a:rPr lang="en-CA" dirty="0"/>
              <a:t> </a:t>
            </a:r>
            <a:r>
              <a:rPr lang="en-CA" dirty="0" err="1"/>
              <a:t>près</a:t>
            </a:r>
            <a:r>
              <a:rPr lang="en-CA" dirty="0"/>
              <a:t> du local SITE 3007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Éteignez l’ordinateur. </a:t>
            </a:r>
            <a:r>
              <a:rPr lang="fr-FR" sz="2000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Éteignez le multimètre </a:t>
            </a:r>
            <a:r>
              <a:rPr lang="fr-FR" sz="2000" dirty="0" err="1"/>
              <a:t>Fluke</a:t>
            </a:r>
            <a:r>
              <a:rPr lang="fr-FR" sz="2000" dirty="0"/>
              <a:t>. Désassemblez votre circuit. </a:t>
            </a:r>
            <a:r>
              <a:rPr lang="fr-FR" sz="2000" smtClean="0"/>
              <a:t>Replacez les </a:t>
            </a:r>
            <a:r>
              <a:rPr lang="fr-FR" sz="2000" dirty="0"/>
              <a:t>résistances et les condensateurs dans votre boîte de fils</a:t>
            </a:r>
            <a:r>
              <a:rPr lang="en-CA" sz="2000" dirty="0" smtClean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Recyclez vos papiers brouillons et disposez de vos déchets. Laissez votre poste de travail aussi propre que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Replacez votre moniteur, clavier et souris. SVP replacez votre chaise sous la table avant de quitter.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Merci!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8144" y="-13692"/>
            <a:ext cx="33843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 smtClean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2161" y="771550"/>
            <a:ext cx="3024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à la fin de la séance de laboratoire, c’est-à-dire </a:t>
            </a:r>
            <a:r>
              <a:rPr lang="fr-CA" dirty="0" smtClean="0">
                <a:solidFill>
                  <a:srgbClr val="FF0000"/>
                </a:solidFill>
              </a:rPr>
              <a:t>à </a:t>
            </a:r>
            <a:r>
              <a:rPr lang="fr-CA" dirty="0">
                <a:solidFill>
                  <a:srgbClr val="FF0000"/>
                </a:solidFill>
              </a:rPr>
              <a:t>12h50 ou </a:t>
            </a:r>
            <a:r>
              <a:rPr lang="fr-CA" dirty="0" smtClean="0">
                <a:solidFill>
                  <a:srgbClr val="FF0000"/>
                </a:solidFill>
              </a:rPr>
              <a:t>17h20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 smtClean="0"/>
              <a:t>Vous êtes sur le point de terminer votre dernier </a:t>
            </a:r>
            <a:r>
              <a:rPr lang="fr-CA" b="1" dirty="0" err="1" smtClean="0"/>
              <a:t>lab</a:t>
            </a:r>
            <a:r>
              <a:rPr lang="fr-CA" b="1" dirty="0" smtClean="0"/>
              <a:t> de physique de la session!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COURANT, POTENTIEL, et LOI D’OHM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9036496" cy="4176464"/>
              </a:xfrm>
            </p:spPr>
            <p:txBody>
              <a:bodyPr>
                <a:normAutofit/>
              </a:bodyPr>
              <a:lstStyle/>
              <a:p>
                <a:r>
                  <a:rPr lang="fr-CA" b="1" dirty="0" smtClean="0"/>
                  <a:t>Conductivité et résistivité:</a:t>
                </a:r>
              </a:p>
              <a:p>
                <a:pPr lvl="1"/>
                <a:r>
                  <a:rPr lang="fr-CA" sz="2000" dirty="0" smtClean="0"/>
                  <a:t>La conductivité est définie comme  </a:t>
                </a:r>
                <a:r>
                  <a:rPr lang="fr-CA" sz="2000" i="1" dirty="0" smtClean="0"/>
                  <a:t>σ</a:t>
                </a:r>
                <a:r>
                  <a:rPr lang="fr-CA" sz="2000" dirty="0" smtClean="0"/>
                  <a:t> = (</a:t>
                </a:r>
                <a:r>
                  <a:rPr lang="fr-CA" sz="20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fr-CA" sz="2000" dirty="0" smtClean="0"/>
                  <a:t>/</a:t>
                </a:r>
                <a:r>
                  <a:rPr lang="fr-CA" sz="2000" i="1" dirty="0" smtClean="0"/>
                  <a:t>A</a:t>
                </a:r>
                <a:r>
                  <a:rPr lang="fr-CA" sz="2000" dirty="0" smtClean="0"/>
                  <a:t>)</a:t>
                </a:r>
                <a:r>
                  <a:rPr lang="fr-CA" sz="2000" i="1" dirty="0" smtClean="0"/>
                  <a:t>C</a:t>
                </a:r>
                <a:r>
                  <a:rPr lang="fr-CA" sz="2000" dirty="0" smtClean="0"/>
                  <a:t>  où </a:t>
                </a:r>
                <a:r>
                  <a:rPr lang="fr-CA" sz="20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fr-CA" sz="2000" dirty="0" smtClean="0"/>
                  <a:t> est la longueur, </a:t>
                </a:r>
                <a:r>
                  <a:rPr lang="fr-CA" sz="2000" i="1" dirty="0" smtClean="0"/>
                  <a:t>A</a:t>
                </a:r>
                <a:r>
                  <a:rPr lang="fr-CA" sz="2000" dirty="0" smtClean="0"/>
                  <a:t> est l’aire.</a:t>
                </a:r>
                <a:endParaRPr lang="fr-CA" sz="2000" dirty="0"/>
              </a:p>
              <a:p>
                <a:pPr lvl="1"/>
                <a:r>
                  <a:rPr lang="fr-CA" sz="2000" dirty="0" smtClean="0"/>
                  <a:t>La résistivité est </a:t>
                </a:r>
                <a:r>
                  <a:rPr lang="fr-CA" sz="2000" i="1" dirty="0" smtClean="0"/>
                  <a:t>ρ</a:t>
                </a:r>
                <a:r>
                  <a:rPr lang="fr-CA" sz="2000" dirty="0" smtClean="0"/>
                  <a:t> = 1/</a:t>
                </a:r>
                <a:r>
                  <a:rPr lang="fr-CA" sz="2000" i="1" dirty="0" smtClean="0"/>
                  <a:t>σ. </a:t>
                </a:r>
              </a:p>
              <a:p>
                <a:pPr lvl="1"/>
                <a:r>
                  <a:rPr lang="fr-CA" sz="2000" dirty="0" smtClean="0"/>
                  <a:t>La résistance, </a:t>
                </a:r>
                <a:r>
                  <a:rPr lang="fr-CA" sz="2000" i="1" dirty="0" smtClean="0"/>
                  <a:t>R</a:t>
                </a:r>
                <a:r>
                  <a:rPr lang="fr-CA" sz="2000" dirty="0" smtClean="0"/>
                  <a:t>, d’un élément représente sa </a:t>
                </a:r>
                <a:r>
                  <a:rPr lang="fr-CA" sz="2000" dirty="0"/>
                  <a:t>capacité </a:t>
                </a:r>
                <a:r>
                  <a:rPr lang="fr-CA" sz="2000" dirty="0" smtClean="0"/>
                  <a:t>à limiter </a:t>
                </a:r>
                <a:r>
                  <a:rPr lang="fr-CA" sz="2000" dirty="0"/>
                  <a:t>le </a:t>
                </a:r>
                <a:r>
                  <a:rPr lang="fr-CA" sz="2000" dirty="0" smtClean="0"/>
                  <a:t>courant.</a:t>
                </a:r>
                <a:br>
                  <a:rPr lang="fr-CA" sz="2000" dirty="0" smtClean="0"/>
                </a:br>
                <a:endParaRPr lang="fr-CA" b="1" dirty="0" smtClean="0"/>
              </a:p>
              <a:p>
                <a:r>
                  <a:rPr lang="fr-CA" b="1" dirty="0" smtClean="0"/>
                  <a:t>Loi d’Ohm :</a:t>
                </a:r>
                <a:r>
                  <a:rPr lang="fr-CA" dirty="0" smtClean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CA" i="1" smtClean="0">
                        <a:latin typeface="Cambria Math"/>
                      </a:rPr>
                      <m:t>𝑉</m:t>
                    </m:r>
                    <m:r>
                      <a:rPr lang="fr-CA" i="1" smtClean="0">
                        <a:latin typeface="Cambria Math"/>
                      </a:rPr>
                      <m:t> = </m:t>
                    </m:r>
                    <m:r>
                      <a:rPr lang="fr-CA" i="1" smtClean="0">
                        <a:latin typeface="Cambria Math"/>
                      </a:rPr>
                      <m:t>𝑅𝐼</m:t>
                    </m:r>
                  </m:oMath>
                </a14:m>
                <a:endParaRPr lang="fr-CA" dirty="0" smtClean="0">
                  <a:cs typeface="Times New Roman"/>
                </a:endParaRPr>
              </a:p>
              <a:p>
                <a:pPr lvl="1"/>
                <a:r>
                  <a:rPr lang="fr-CA" sz="2000" dirty="0"/>
                  <a:t>D</a:t>
                </a:r>
                <a:r>
                  <a:rPr lang="fr-CA" sz="2000" dirty="0" smtClean="0"/>
                  <a:t>écrit </a:t>
                </a:r>
                <a:r>
                  <a:rPr lang="fr-CA" sz="2000" dirty="0"/>
                  <a:t>la relation entre le potentiel électrique, le courant et la résistance</a:t>
                </a:r>
                <a:r>
                  <a:rPr lang="fr-CA" sz="2000" dirty="0" smtClean="0"/>
                  <a:t>.</a:t>
                </a:r>
                <a:endParaRPr lang="fr-CA" dirty="0" smtClean="0"/>
              </a:p>
              <a:p>
                <a:pPr lvl="1"/>
                <a:r>
                  <a:rPr lang="fr-CA" sz="2000" dirty="0"/>
                  <a:t>U</a:t>
                </a:r>
                <a:r>
                  <a:rPr lang="fr-CA" sz="2000" dirty="0" smtClean="0"/>
                  <a:t>n </a:t>
                </a:r>
                <a:r>
                  <a:rPr lang="fr-CA" sz="2000" dirty="0"/>
                  <a:t>graphique de la différence de potentiel en fonction du courant </a:t>
                </a:r>
                <a:r>
                  <a:rPr lang="fr-CA" sz="2000" dirty="0" smtClean="0"/>
                  <a:t>aura une pente égale à la résistance</a:t>
                </a:r>
                <a:endParaRPr lang="fr-CA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9036496" cy="4176464"/>
              </a:xfrm>
              <a:blipFill rotWithShape="1">
                <a:blip r:embed="rId3"/>
                <a:stretch>
                  <a:fillRect l="-1552" t="-18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LOIS DE KIRCHOFF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fr-CA" dirty="0" smtClean="0"/>
              <a:t>La loi des nœuds (conservation de la charge)</a:t>
            </a:r>
          </a:p>
          <a:p>
            <a:pPr lvl="1"/>
            <a:r>
              <a:rPr lang="fr-CA" dirty="0" smtClean="0"/>
              <a:t>La somme des courants pénétrant dans un nœud doit être égale à la somme des courants qui en sortent.</a:t>
            </a:r>
          </a:p>
          <a:p>
            <a:r>
              <a:rPr lang="fr-CA" dirty="0" smtClean="0"/>
              <a:t>La loi des mailles (conservation de l’énergie)</a:t>
            </a:r>
          </a:p>
          <a:p>
            <a:pPr lvl="1"/>
            <a:r>
              <a:rPr lang="fr-CA" dirty="0" smtClean="0"/>
              <a:t>La somme des variations de potentiel aux bornes des éléments d’une maille fermée doit être égale à zéro.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Considérons le circuit de la page suivante...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-20538"/>
            <a:ext cx="4716016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EXEMPLE DE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-20538"/>
            <a:ext cx="4355976" cy="5112568"/>
          </a:xfrm>
        </p:spPr>
        <p:txBody>
          <a:bodyPr>
            <a:noAutofit/>
          </a:bodyPr>
          <a:lstStyle/>
          <a:p>
            <a:r>
              <a:rPr lang="fr-CA" sz="2000" dirty="0" smtClean="0"/>
              <a:t>Au point </a:t>
            </a:r>
            <a:r>
              <a:rPr lang="fr-CA" sz="2000" i="1" dirty="0" smtClean="0"/>
              <a:t>c</a:t>
            </a:r>
            <a:r>
              <a:rPr lang="fr-CA" sz="2000" dirty="0" smtClean="0"/>
              <a:t>, où le courant se sépare,  nous avons (loi des nœuds):</a:t>
            </a:r>
            <a:br>
              <a:rPr lang="fr-CA" sz="2000" dirty="0" smtClean="0"/>
            </a:br>
            <a:r>
              <a:rPr lang="fr-CA" sz="2000" dirty="0" smtClean="0"/>
              <a:t>	       </a:t>
            </a:r>
            <a:r>
              <a:rPr lang="fr-CA" sz="2000" i="1" dirty="0" smtClean="0">
                <a:latin typeface="Times New Roman"/>
                <a:cs typeface="Times New Roman"/>
              </a:rPr>
              <a:t>I</a:t>
            </a:r>
            <a:r>
              <a:rPr lang="fr-CA" sz="2000" i="1" baseline="-25000" dirty="0" smtClean="0">
                <a:latin typeface="Times New Roman"/>
                <a:cs typeface="Times New Roman"/>
              </a:rPr>
              <a:t>1</a:t>
            </a:r>
            <a:r>
              <a:rPr lang="fr-CA" sz="2000" i="1" dirty="0" smtClean="0">
                <a:latin typeface="Times New Roman"/>
                <a:cs typeface="Times New Roman"/>
              </a:rPr>
              <a:t> = I</a:t>
            </a:r>
            <a:r>
              <a:rPr lang="fr-CA" sz="2000" i="1" baseline="-25000" dirty="0" smtClean="0">
                <a:latin typeface="Times New Roman"/>
                <a:cs typeface="Times New Roman"/>
              </a:rPr>
              <a:t>2</a:t>
            </a:r>
            <a:r>
              <a:rPr lang="fr-CA" sz="2000" i="1" dirty="0" smtClean="0">
                <a:latin typeface="Times New Roman"/>
                <a:cs typeface="Times New Roman"/>
              </a:rPr>
              <a:t> + I</a:t>
            </a:r>
            <a:r>
              <a:rPr lang="fr-CA" sz="2000" i="1" baseline="-25000" dirty="0" smtClean="0">
                <a:latin typeface="Times New Roman"/>
                <a:cs typeface="Times New Roman"/>
              </a:rPr>
              <a:t>3</a:t>
            </a:r>
            <a:endParaRPr lang="fr-CA" sz="2000" baseline="-25000" dirty="0" smtClean="0"/>
          </a:p>
          <a:p>
            <a:r>
              <a:rPr lang="fr-CA" sz="2000" dirty="0" smtClean="0"/>
              <a:t>Dans la boucle qui comprend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1</a:t>
            </a:r>
            <a:r>
              <a:rPr lang="fr-CA" sz="2000" dirty="0" smtClean="0"/>
              <a:t> et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,  nous acquérons un potentiel à la source de tension 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0</a:t>
            </a:r>
            <a:r>
              <a:rPr lang="fr-CA" sz="2000" dirty="0" smtClean="0"/>
              <a:t> pour ensuite  perdre tout le potentiel en passant par deux résistances:</a:t>
            </a:r>
            <a:br>
              <a:rPr lang="fr-CA" sz="2000" dirty="0" smtClean="0"/>
            </a:br>
            <a:r>
              <a:rPr lang="fr-CA" sz="2000" dirty="0" smtClean="0"/>
              <a:t>	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0</a:t>
            </a:r>
            <a:r>
              <a:rPr lang="fr-CA" sz="2000" dirty="0" smtClean="0"/>
              <a:t> – 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1</a:t>
            </a:r>
            <a:r>
              <a:rPr lang="fr-CA" sz="2000" dirty="0" smtClean="0"/>
              <a:t> – 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 = 0</a:t>
            </a:r>
            <a:br>
              <a:rPr lang="fr-CA" sz="2000" dirty="0" smtClean="0"/>
            </a:br>
            <a:r>
              <a:rPr lang="fr-CA" sz="2000" dirty="0" smtClean="0"/>
              <a:t>	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0</a:t>
            </a:r>
            <a:r>
              <a:rPr lang="fr-CA" sz="2000" dirty="0" smtClean="0"/>
              <a:t> –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1</a:t>
            </a:r>
            <a:r>
              <a:rPr lang="fr-CA" sz="2000" i="1" dirty="0" smtClean="0">
                <a:latin typeface="Times New Roman"/>
                <a:cs typeface="Times New Roman"/>
              </a:rPr>
              <a:t>I</a:t>
            </a:r>
            <a:r>
              <a:rPr lang="fr-CA" sz="2000" baseline="-25000" dirty="0" smtClean="0"/>
              <a:t>1</a:t>
            </a:r>
            <a:r>
              <a:rPr lang="fr-CA" sz="2000" dirty="0" smtClean="0"/>
              <a:t> –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2</a:t>
            </a:r>
            <a:r>
              <a:rPr lang="fr-CA" sz="2000" i="1" dirty="0" smtClean="0">
                <a:latin typeface="Times New Roman"/>
                <a:cs typeface="Times New Roman"/>
              </a:rPr>
              <a:t>I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 = 0</a:t>
            </a:r>
          </a:p>
          <a:p>
            <a:r>
              <a:rPr lang="fr-CA" sz="2000" dirty="0" smtClean="0"/>
              <a:t>Dans la boucle qui comprend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 et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3</a:t>
            </a:r>
            <a:r>
              <a:rPr lang="fr-CA" sz="2000" dirty="0" smtClean="0"/>
              <a:t>. Une charge test perdrait du potentiel en passant par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2  </a:t>
            </a:r>
            <a:r>
              <a:rPr lang="fr-CA" sz="2000" dirty="0" smtClean="0"/>
              <a:t>pour ensuite en gagner à travers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3</a:t>
            </a:r>
            <a:r>
              <a:rPr lang="fr-CA" sz="2000" dirty="0" smtClean="0"/>
              <a:t>:</a:t>
            </a:r>
            <a:br>
              <a:rPr lang="fr-CA" sz="2000" dirty="0" smtClean="0"/>
            </a:br>
            <a:r>
              <a:rPr lang="fr-CA" sz="2000" dirty="0" smtClean="0"/>
              <a:t>	– 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 + </a:t>
            </a:r>
            <a:r>
              <a:rPr lang="fr-CA" sz="2000" dirty="0" smtClean="0">
                <a:latin typeface="Symbol" panose="05050102010706020507" pitchFamily="18" charset="2"/>
              </a:rPr>
              <a:t>D</a:t>
            </a:r>
            <a:r>
              <a:rPr lang="fr-CA" sz="2000" i="1" dirty="0" smtClean="0"/>
              <a:t>V</a:t>
            </a:r>
            <a:r>
              <a:rPr lang="fr-CA" sz="2000" baseline="-25000" dirty="0" smtClean="0"/>
              <a:t>3</a:t>
            </a:r>
            <a:r>
              <a:rPr lang="fr-CA" sz="2000" dirty="0" smtClean="0"/>
              <a:t> = 0</a:t>
            </a:r>
            <a:br>
              <a:rPr lang="fr-CA" sz="2000" dirty="0" smtClean="0"/>
            </a:br>
            <a:r>
              <a:rPr lang="fr-CA" sz="2000" dirty="0" smtClean="0"/>
              <a:t>	–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2</a:t>
            </a:r>
            <a:r>
              <a:rPr lang="fr-CA" sz="2000" i="1" dirty="0" smtClean="0">
                <a:latin typeface="Times New Roman"/>
                <a:cs typeface="Times New Roman"/>
              </a:rPr>
              <a:t>I</a:t>
            </a:r>
            <a:r>
              <a:rPr lang="fr-CA" sz="2000" baseline="-25000" dirty="0" smtClean="0"/>
              <a:t>2</a:t>
            </a:r>
            <a:r>
              <a:rPr lang="fr-CA" sz="2000" dirty="0" smtClean="0"/>
              <a:t> + </a:t>
            </a:r>
            <a:r>
              <a:rPr lang="fr-CA" sz="2000" i="1" dirty="0" smtClean="0"/>
              <a:t>R</a:t>
            </a:r>
            <a:r>
              <a:rPr lang="fr-CA" sz="2000" baseline="-25000" dirty="0" smtClean="0"/>
              <a:t>3</a:t>
            </a:r>
            <a:r>
              <a:rPr lang="fr-CA" sz="2000" i="1" dirty="0" smtClean="0">
                <a:latin typeface="Times New Roman"/>
                <a:cs typeface="Times New Roman"/>
              </a:rPr>
              <a:t>I</a:t>
            </a:r>
            <a:r>
              <a:rPr lang="fr-CA" sz="2000" baseline="-25000" dirty="0" smtClean="0"/>
              <a:t>3</a:t>
            </a:r>
            <a:r>
              <a:rPr lang="fr-CA" sz="2000" dirty="0" smtClean="0"/>
              <a:t> = 0</a:t>
            </a:r>
            <a:endParaRPr lang="fr-CA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331640" y="627534"/>
            <a:ext cx="1224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971600" y="2859782"/>
            <a:ext cx="2232248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ounded Rectangle 8"/>
          <p:cNvSpPr/>
          <p:nvPr/>
        </p:nvSpPr>
        <p:spPr>
          <a:xfrm>
            <a:off x="899592" y="4731990"/>
            <a:ext cx="180020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CONDENSATEURS DANS 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987574"/>
            <a:ext cx="5616624" cy="4320480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Un condensateur est utilisé pour emmagasiner de l’énergie électrique dans un circuit.</a:t>
            </a:r>
          </a:p>
          <a:p>
            <a:r>
              <a:rPr lang="fr-CA" dirty="0" smtClean="0"/>
              <a:t>Une simple analogie est représentée à gauche par une sphère creuse divisée en deux volumes.</a:t>
            </a:r>
          </a:p>
          <a:p>
            <a:r>
              <a:rPr lang="fr-CA" dirty="0" smtClean="0"/>
              <a:t>Circuits RC:</a:t>
            </a:r>
          </a:p>
          <a:p>
            <a:pPr lvl="1"/>
            <a:r>
              <a:rPr lang="fr-CA" dirty="0" smtClean="0"/>
              <a:t>Dans une circuit RC, un condensateur se décharge à travers une résistance.</a:t>
            </a:r>
          </a:p>
          <a:p>
            <a:pPr lvl="1"/>
            <a:r>
              <a:rPr lang="fr-CA" dirty="0" smtClean="0"/>
              <a:t>La charge accumulée dans le condensateur, Q, est exprimée à l’aide d’une fonction exponentielle:</a:t>
            </a:r>
            <a:br>
              <a:rPr lang="fr-CA" dirty="0" smtClean="0"/>
            </a:br>
            <a:r>
              <a:rPr lang="fr-CA" dirty="0" smtClean="0"/>
              <a:t>		</a:t>
            </a:r>
            <a:r>
              <a:rPr lang="fr-CA" i="1" dirty="0" smtClean="0"/>
              <a:t>Q</a:t>
            </a:r>
            <a:r>
              <a:rPr lang="fr-CA" dirty="0" smtClean="0"/>
              <a:t> = </a:t>
            </a:r>
            <a:r>
              <a:rPr lang="fr-CA" i="1" dirty="0" smtClean="0"/>
              <a:t>Q</a:t>
            </a:r>
            <a:r>
              <a:rPr lang="fr-CA" baseline="-25000" dirty="0" smtClean="0"/>
              <a:t>0</a:t>
            </a:r>
            <a:r>
              <a:rPr lang="fr-CA" i="1" dirty="0" smtClean="0"/>
              <a:t>e</a:t>
            </a:r>
            <a:r>
              <a:rPr lang="fr-CA" baseline="30000" dirty="0" smtClean="0"/>
              <a:t>-</a:t>
            </a:r>
            <a:r>
              <a:rPr lang="fr-CA" i="1" baseline="30000" dirty="0" smtClean="0"/>
              <a:t>t</a:t>
            </a:r>
            <a:r>
              <a:rPr lang="fr-CA" baseline="30000" dirty="0" smtClean="0"/>
              <a:t>/</a:t>
            </a:r>
            <a:r>
              <a:rPr lang="fr-CA" i="1" baseline="30000" dirty="0" smtClean="0"/>
              <a:t>RC</a:t>
            </a:r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432"/>
            <a:ext cx="4572396" cy="2743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DÉCHARGE </a:t>
            </a:r>
            <a:r>
              <a:rPr lang="en-US" b="1" u="sng" dirty="0" err="1" smtClean="0">
                <a:solidFill>
                  <a:schemeClr val="tx2"/>
                </a:solidFill>
              </a:rPr>
              <a:t>dans</a:t>
            </a:r>
            <a:r>
              <a:rPr lang="en-US" b="1" u="sng" dirty="0" smtClean="0">
                <a:solidFill>
                  <a:schemeClr val="tx2"/>
                </a:solidFill>
              </a:rPr>
              <a:t> un CIRCUIT RC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Dans </a:t>
            </a:r>
            <a:r>
              <a:rPr lang="fr-CA" i="1" dirty="0" smtClean="0"/>
              <a:t>Q</a:t>
            </a:r>
            <a:r>
              <a:rPr lang="fr-CA" dirty="0" smtClean="0"/>
              <a:t> = </a:t>
            </a:r>
            <a:r>
              <a:rPr lang="fr-CA" i="1" dirty="0" smtClean="0"/>
              <a:t>Q</a:t>
            </a:r>
            <a:r>
              <a:rPr lang="fr-CA" baseline="-25000" dirty="0" smtClean="0"/>
              <a:t>0</a:t>
            </a:r>
            <a:r>
              <a:rPr lang="fr-CA" i="1" dirty="0" smtClean="0"/>
              <a:t>e</a:t>
            </a:r>
            <a:r>
              <a:rPr lang="fr-CA" baseline="30000" dirty="0" smtClean="0"/>
              <a:t>-</a:t>
            </a:r>
            <a:r>
              <a:rPr lang="fr-CA" i="1" baseline="30000" dirty="0" smtClean="0"/>
              <a:t>t</a:t>
            </a:r>
            <a:r>
              <a:rPr lang="fr-CA" baseline="30000" dirty="0" smtClean="0"/>
              <a:t>/</a:t>
            </a:r>
            <a:r>
              <a:rPr lang="fr-CA" i="1" baseline="30000" dirty="0" smtClean="0"/>
              <a:t>RC</a:t>
            </a:r>
            <a:r>
              <a:rPr lang="fr-CA" i="1" dirty="0" smtClean="0"/>
              <a:t>, RC </a:t>
            </a:r>
            <a:r>
              <a:rPr lang="fr-CA" dirty="0" smtClean="0"/>
              <a:t>est le </a:t>
            </a:r>
            <a:br>
              <a:rPr lang="fr-CA" dirty="0" smtClean="0"/>
            </a:br>
            <a:r>
              <a:rPr lang="fr-CA" dirty="0" smtClean="0"/>
              <a:t>temps de relaxation.</a:t>
            </a:r>
          </a:p>
          <a:p>
            <a:r>
              <a:rPr lang="fr-CA" dirty="0" smtClean="0"/>
              <a:t>Quand </a:t>
            </a:r>
            <a:r>
              <a:rPr lang="fr-CA" i="1" dirty="0" smtClean="0"/>
              <a:t>t</a:t>
            </a:r>
            <a:r>
              <a:rPr lang="fr-CA" dirty="0" smtClean="0"/>
              <a:t> = </a:t>
            </a:r>
            <a:r>
              <a:rPr lang="fr-CA" i="1" dirty="0" smtClean="0"/>
              <a:t>RC</a:t>
            </a:r>
            <a:r>
              <a:rPr lang="fr-CA" dirty="0" smtClean="0"/>
              <a:t>, la charge </a:t>
            </a:r>
            <a:br>
              <a:rPr lang="fr-CA" dirty="0" smtClean="0"/>
            </a:br>
            <a:r>
              <a:rPr lang="fr-CA" dirty="0" smtClean="0"/>
              <a:t>accumulée a diminué à </a:t>
            </a:r>
            <a:br>
              <a:rPr lang="fr-CA" dirty="0" smtClean="0"/>
            </a:br>
            <a:r>
              <a:rPr lang="fr-CA" i="1" dirty="0" smtClean="0"/>
              <a:t>e</a:t>
            </a:r>
            <a:r>
              <a:rPr lang="fr-CA" baseline="30000" dirty="0" smtClean="0"/>
              <a:t>-1</a:t>
            </a:r>
            <a:r>
              <a:rPr lang="fr-CA" dirty="0" smtClean="0"/>
              <a:t> = 0.368 = 36.8% de sa </a:t>
            </a:r>
            <a:br>
              <a:rPr lang="fr-CA" dirty="0" smtClean="0"/>
            </a:br>
            <a:r>
              <a:rPr lang="fr-CA" dirty="0" smtClean="0"/>
              <a:t>valeur originale.</a:t>
            </a:r>
          </a:p>
          <a:p>
            <a:r>
              <a:rPr lang="fr-CA" dirty="0" smtClean="0"/>
              <a:t>La figure à droite montre </a:t>
            </a:r>
            <a:br>
              <a:rPr lang="fr-CA" dirty="0" smtClean="0"/>
            </a:br>
            <a:r>
              <a:rPr lang="fr-CA" dirty="0" smtClean="0"/>
              <a:t>comment la charge décroit en </a:t>
            </a:r>
            <a:br>
              <a:rPr lang="fr-CA" dirty="0" smtClean="0"/>
            </a:br>
            <a:r>
              <a:rPr lang="fr-CA" dirty="0" smtClean="0"/>
              <a:t>fonction du temps de relaxation.</a:t>
            </a:r>
          </a:p>
          <a:p>
            <a:r>
              <a:rPr lang="fr-CA" dirty="0" smtClean="0"/>
              <a:t>Durant ce </a:t>
            </a:r>
            <a:r>
              <a:rPr lang="fr-CA" dirty="0" err="1" smtClean="0"/>
              <a:t>lab</a:t>
            </a:r>
            <a:r>
              <a:rPr lang="fr-CA" dirty="0" smtClean="0"/>
              <a:t>, vous allez mesurer le temps de relaxation à l’aide d’un oscilloscope suffisamment précis pour mesurer des temps très courts.</a:t>
            </a:r>
          </a:p>
        </p:txBody>
      </p:sp>
    </p:spTree>
    <p:extLst>
      <p:ext uri="{BB962C8B-B14F-4D97-AF65-F5344CB8AC3E}">
        <p14:creationId xmlns:p14="http://schemas.microsoft.com/office/powerpoint/2010/main" val="4476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OBJECTIFS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CA" dirty="0" smtClean="0"/>
              <a:t>Mesurer</a:t>
            </a:r>
            <a:r>
              <a:rPr lang="fr-CA" b="1" dirty="0" smtClean="0"/>
              <a:t> la valeur d’une résistance</a:t>
            </a:r>
            <a:r>
              <a:rPr lang="fr-CA" dirty="0" smtClean="0"/>
              <a:t> à l’aide du code de couleur et de l’ohmmètre.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Vérifier la </a:t>
            </a:r>
            <a:r>
              <a:rPr lang="fr-CA" b="1" dirty="0" smtClean="0"/>
              <a:t>loi d’</a:t>
            </a:r>
            <a:r>
              <a:rPr lang="fr-CA" b="1" dirty="0" err="1" smtClean="0"/>
              <a:t>Ohm’s</a:t>
            </a:r>
            <a:r>
              <a:rPr lang="fr-CA" b="1" dirty="0" smtClean="0"/>
              <a:t> </a:t>
            </a:r>
            <a:r>
              <a:rPr lang="fr-CA" dirty="0" smtClean="0"/>
              <a:t>à l’aide d’un circuit simple sur un plaque d’essai.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Étudiez des circuits simples avec des </a:t>
            </a:r>
            <a:r>
              <a:rPr lang="fr-CA" b="1" dirty="0" smtClean="0"/>
              <a:t>résistances en série et en parallèle</a:t>
            </a:r>
            <a:r>
              <a:rPr lang="fr-CA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Utiliser les </a:t>
            </a:r>
            <a:r>
              <a:rPr lang="fr-CA" b="1" dirty="0" smtClean="0"/>
              <a:t>lois de </a:t>
            </a:r>
            <a:r>
              <a:rPr lang="fr-CA" b="1" dirty="0" err="1" smtClean="0"/>
              <a:t>Kirchoff</a:t>
            </a:r>
            <a:r>
              <a:rPr lang="fr-CA" b="1" dirty="0" smtClean="0"/>
              <a:t> </a:t>
            </a:r>
            <a:r>
              <a:rPr lang="fr-CA" dirty="0" smtClean="0"/>
              <a:t>pour l’analyse d’un circuit.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 smtClean="0"/>
              <a:t>Étudiez </a:t>
            </a:r>
            <a:r>
              <a:rPr lang="fr-CA" dirty="0"/>
              <a:t>des circuits simples </a:t>
            </a:r>
            <a:r>
              <a:rPr lang="fr-CA" dirty="0" smtClean="0"/>
              <a:t>avec des </a:t>
            </a:r>
            <a:r>
              <a:rPr lang="fr-CA" b="1" dirty="0" smtClean="0"/>
              <a:t>combinaisons de condensateurs</a:t>
            </a:r>
            <a:r>
              <a:rPr lang="fr-CA" dirty="0" smtClean="0"/>
              <a:t> et </a:t>
            </a:r>
            <a:r>
              <a:rPr lang="fr-CA" b="1" dirty="0" smtClean="0"/>
              <a:t>un circuit résistance-condensateur (RC)</a:t>
            </a:r>
            <a:r>
              <a:rPr lang="fr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3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TUTORIELS!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fr-CA" dirty="0" smtClean="0"/>
              <a:t>Vous devriez avoir lu les tutoriels suivants avant votre séance de </a:t>
            </a:r>
            <a:r>
              <a:rPr lang="fr-CA" dirty="0" err="1" smtClean="0"/>
              <a:t>lab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Montage de circuits </a:t>
            </a:r>
          </a:p>
          <a:p>
            <a:pPr lvl="1"/>
            <a:r>
              <a:rPr lang="fr-CA" dirty="0" smtClean="0"/>
              <a:t>Utilisation d'un multimètre</a:t>
            </a:r>
          </a:p>
          <a:p>
            <a:r>
              <a:rPr lang="fr-CA" dirty="0" smtClean="0"/>
              <a:t>Ces tutoriels présentent des informations importantes à propos des manipulations que vous aurez à faire durant ce </a:t>
            </a:r>
            <a:r>
              <a:rPr lang="fr-CA" dirty="0" err="1" smtClean="0"/>
              <a:t>lab</a:t>
            </a:r>
            <a:r>
              <a:rPr lang="fr-CA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1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1793</Words>
  <Application>Microsoft Office PowerPoint</Application>
  <PresentationFormat>On-screen Show (16:9)</PresentationFormat>
  <Paragraphs>145</Paragraphs>
  <Slides>24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Circuits électriques  simples</vt:lpstr>
      <vt:lpstr>INTRODUCTION</vt:lpstr>
      <vt:lpstr>COURANT, POTENTIEL, et LOI D’OHM</vt:lpstr>
      <vt:lpstr>LOIS DE KIRCHOFF</vt:lpstr>
      <vt:lpstr>EXEMPLE DE CIRCUIT</vt:lpstr>
      <vt:lpstr>CONDENSATEURS DANS UN CIRCUIT</vt:lpstr>
      <vt:lpstr>DÉCHARGE dans un CIRCUIT RC</vt:lpstr>
      <vt:lpstr>OBJECTIFS</vt:lpstr>
      <vt:lpstr>TUTORIELS!</vt:lpstr>
      <vt:lpstr>ÉQUIPEMENTS</vt:lpstr>
      <vt:lpstr>RÉSISTANCES ET CONDENSATEURS</vt:lpstr>
      <vt:lpstr>RÉSISTANCE ET CODE DE COULEUR</vt:lpstr>
      <vt:lpstr>UTILISATION DE LA PLAQUE D’ESSAI</vt:lpstr>
      <vt:lpstr>CONSTRUCTION D’UN CIRCUIT</vt:lpstr>
      <vt:lpstr>VOLTMÈTRE ET AMPÈREMÈTRE</vt:lpstr>
      <vt:lpstr>MULTIMÈTRE myDAQ</vt:lpstr>
      <vt:lpstr>SOURCE DE TENSION DE 5 V</vt:lpstr>
      <vt:lpstr>INCERTITUDES AVEC LES MULTIMÈTRES</vt:lpstr>
      <vt:lpstr>UN CIRCUIT AVEC PLUSIEURS RÉSISTANCES</vt:lpstr>
      <vt:lpstr>PRÉPARER LE CIRCUIT RC (PARTIE 5)</vt:lpstr>
      <vt:lpstr>GÉNÉRATEUR DE FONCTIONS myDAQ</vt:lpstr>
      <vt:lpstr>OSCILLOSCOPE myDAQ</vt:lpstr>
      <vt:lpstr>NETTOYAGE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3h</dc:title>
  <dc:creator>COE Support</dc:creator>
  <cp:lastModifiedBy>Michael Wong</cp:lastModifiedBy>
  <cp:revision>266</cp:revision>
  <dcterms:created xsi:type="dcterms:W3CDTF">2013-01-04T15:12:26Z</dcterms:created>
  <dcterms:modified xsi:type="dcterms:W3CDTF">2023-01-24T18:16:16Z</dcterms:modified>
</cp:coreProperties>
</file>