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sldIdLst>
    <p:sldId id="256" r:id="rId2"/>
    <p:sldId id="257" r:id="rId3"/>
    <p:sldId id="322" r:id="rId4"/>
    <p:sldId id="321" r:id="rId5"/>
    <p:sldId id="310" r:id="rId6"/>
    <p:sldId id="317" r:id="rId7"/>
    <p:sldId id="311" r:id="rId8"/>
    <p:sldId id="312" r:id="rId9"/>
    <p:sldId id="313" r:id="rId10"/>
    <p:sldId id="305" r:id="rId11"/>
    <p:sldId id="306" r:id="rId12"/>
    <p:sldId id="318" r:id="rId13"/>
    <p:sldId id="316" r:id="rId14"/>
    <p:sldId id="319" r:id="rId15"/>
    <p:sldId id="314" r:id="rId16"/>
    <p:sldId id="320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8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DB97-48DA-4F3A-8836-4CA552FFA067}" type="datetimeFigureOut">
              <a:rPr lang="en-CA" smtClean="0"/>
              <a:t>10/15/15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D3899-6798-45C6-A645-CA873D24EF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7519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D3899-6798-45C6-A645-CA873D24EFEB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210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D3899-6798-45C6-A645-CA873D24EFEB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210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Comments</a:t>
            </a:r>
            <a:r>
              <a:rPr lang="en-CA" baseline="0" dirty="0" smtClean="0"/>
              <a:t> for TAs: leave this slide on the TV monitors when you are not using them for teaching.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D3899-6798-45C6-A645-CA873D24EFEB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6959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10/15/15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10/15/15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10/15/15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10/15/15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10/15/15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10/15/15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10/15/15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10/15/15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10/15/15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10/15/15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10/15/15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88E6C-E870-41EC-B353-395049EEC39E}" type="datetimeFigureOut">
              <a:rPr lang="en-CA" smtClean="0"/>
              <a:pPr/>
              <a:t>10/15/15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ottawa.blackboard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83518"/>
            <a:ext cx="8280000" cy="1102519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Exp. 5: Rotational Dynamics</a:t>
            </a:r>
            <a:endParaRPr lang="en-CA" sz="48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139702"/>
            <a:ext cx="6400800" cy="2089398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1</a:t>
            </a:r>
            <a:r>
              <a:rPr lang="en-CA" baseline="30000" dirty="0" smtClean="0"/>
              <a:t>st</a:t>
            </a:r>
            <a:r>
              <a:rPr lang="en-CA" dirty="0" smtClean="0"/>
              <a:t> year physics laboratories</a:t>
            </a:r>
          </a:p>
          <a:p>
            <a:endParaRPr lang="en-CA" sz="2400" dirty="0" smtClean="0"/>
          </a:p>
          <a:p>
            <a:r>
              <a:rPr lang="en-CA" sz="2400" dirty="0" smtClean="0"/>
              <a:t>University of Ottawa</a:t>
            </a:r>
          </a:p>
          <a:p>
            <a:r>
              <a:rPr lang="en-CA" sz="2400" dirty="0" smtClean="0"/>
              <a:t>Fall 2014</a:t>
            </a:r>
          </a:p>
          <a:p>
            <a:r>
              <a:rPr lang="en-CA" sz="2400" smtClean="0">
                <a:hlinkClick r:id="rId2"/>
              </a:rPr>
              <a:t>https</a:t>
            </a:r>
            <a:r>
              <a:rPr lang="en-CA" sz="2400" dirty="0">
                <a:hlinkClick r:id="rId2"/>
              </a:rPr>
              <a:t>://uottawa.blackboard.com/</a:t>
            </a:r>
            <a:endParaRPr lang="en-CA" sz="2400" dirty="0" smtClean="0"/>
          </a:p>
        </p:txBody>
      </p:sp>
      <p:pic>
        <p:nvPicPr>
          <p:cNvPr id="1026" name="Picture 2" descr="http://www.einstein-online.info/images/spotlights/angular_momentumI/eiskunst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63638"/>
            <a:ext cx="26670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instein-online.info/images/spotlights/angular_momentumI/eiskunst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635125"/>
            <a:ext cx="26670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4"/>
          <p:cNvSpPr txBox="1">
            <a:spLocks noGrp="1"/>
          </p:cNvSpPr>
          <p:nvPr/>
        </p:nvSpPr>
        <p:spPr>
          <a:xfrm>
            <a:off x="107504" y="-45258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rtl="0">
              <a:buNone/>
            </a:pPr>
            <a:r>
              <a:rPr lang="en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" dirty="0" smtClean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setup for rotating discs</a:t>
            </a:r>
          </a:p>
        </p:txBody>
      </p:sp>
      <p:sp>
        <p:nvSpPr>
          <p:cNvPr id="13" name="Shape 24"/>
          <p:cNvSpPr/>
          <p:nvPr/>
        </p:nvSpPr>
        <p:spPr>
          <a:xfrm>
            <a:off x="2555776" y="704106"/>
            <a:ext cx="6450090" cy="429994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626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4"/>
          <p:cNvSpPr txBox="1">
            <a:spLocks noGrp="1"/>
          </p:cNvSpPr>
          <p:nvPr/>
        </p:nvSpPr>
        <p:spPr>
          <a:xfrm>
            <a:off x="107504" y="-45258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rtl="0">
              <a:buNone/>
            </a:pPr>
            <a:r>
              <a:rPr lang="en" dirty="0" smtClean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A Closer Look…</a:t>
            </a:r>
          </a:p>
        </p:txBody>
      </p:sp>
      <p:sp>
        <p:nvSpPr>
          <p:cNvPr id="8" name="Shape 29"/>
          <p:cNvSpPr/>
          <p:nvPr/>
        </p:nvSpPr>
        <p:spPr>
          <a:xfrm>
            <a:off x="2537842" y="690414"/>
            <a:ext cx="6408712" cy="427443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890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CA" b="1" u="sng" dirty="0" smtClean="0">
                <a:solidFill>
                  <a:schemeClr val="tx2"/>
                </a:solidFill>
              </a:rPr>
              <a:t>PART 1 – Moment of Inertia (cont.)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89552"/>
            <a:ext cx="8928992" cy="4446494"/>
          </a:xfrm>
        </p:spPr>
        <p:txBody>
          <a:bodyPr>
            <a:normAutofit/>
          </a:bodyPr>
          <a:lstStyle/>
          <a:p>
            <a:r>
              <a:rPr lang="en-CA" dirty="0"/>
              <a:t>Find the mass </a:t>
            </a:r>
            <a:r>
              <a:rPr lang="en-CA" dirty="0" smtClean="0"/>
              <a:t>of </a:t>
            </a:r>
            <a:r>
              <a:rPr lang="en-CA" dirty="0"/>
              <a:t>the second aluminum disc (the one with cork padding).</a:t>
            </a:r>
          </a:p>
          <a:p>
            <a:r>
              <a:rPr lang="en-CA" dirty="0"/>
              <a:t>Repeat the experiment </a:t>
            </a:r>
            <a:r>
              <a:rPr lang="en-CA" dirty="0" smtClean="0"/>
              <a:t>with </a:t>
            </a:r>
            <a:r>
              <a:rPr lang="en-CA" dirty="0"/>
              <a:t>both aluminum discs </a:t>
            </a:r>
            <a:r>
              <a:rPr lang="en-CA" dirty="0" smtClean="0"/>
              <a:t>attached to </a:t>
            </a:r>
            <a:r>
              <a:rPr lang="en-CA" dirty="0"/>
              <a:t>the sensor.</a:t>
            </a:r>
          </a:p>
          <a:p>
            <a:r>
              <a:rPr lang="en-CA" dirty="0"/>
              <a:t>Find the masses of the rod and </a:t>
            </a:r>
            <a:r>
              <a:rPr lang="en-CA" dirty="0" smtClean="0"/>
              <a:t>weights</a:t>
            </a:r>
            <a:br>
              <a:rPr lang="en-CA" dirty="0" smtClean="0"/>
            </a:br>
            <a:r>
              <a:rPr lang="en-CA" dirty="0" smtClean="0"/>
              <a:t>then </a:t>
            </a:r>
            <a:r>
              <a:rPr lang="en-CA" dirty="0"/>
              <a:t>attach them to the sensor.</a:t>
            </a:r>
          </a:p>
          <a:p>
            <a:r>
              <a:rPr lang="en-CA" dirty="0"/>
              <a:t>Repeat the experiment for the rod and</a:t>
            </a:r>
            <a:br>
              <a:rPr lang="en-CA" dirty="0"/>
            </a:br>
            <a:r>
              <a:rPr lang="en-CA" dirty="0"/>
              <a:t>weights (use 20 s collection).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093" y="2643758"/>
            <a:ext cx="2001907" cy="2317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0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4"/>
          <p:cNvSpPr txBox="1">
            <a:spLocks noGrp="1"/>
          </p:cNvSpPr>
          <p:nvPr/>
        </p:nvSpPr>
        <p:spPr>
          <a:xfrm>
            <a:off x="107504" y="-45258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rtl="0">
              <a:buNone/>
            </a:pPr>
            <a:r>
              <a:rPr lang="en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" dirty="0" smtClean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setup for rotating rod and masses</a:t>
            </a:r>
          </a:p>
        </p:txBody>
      </p:sp>
      <p:sp>
        <p:nvSpPr>
          <p:cNvPr id="5" name="Shape 35"/>
          <p:cNvSpPr/>
          <p:nvPr/>
        </p:nvSpPr>
        <p:spPr>
          <a:xfrm>
            <a:off x="2699792" y="771550"/>
            <a:ext cx="6177118" cy="411547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50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CA" b="1" u="sng" dirty="0" smtClean="0">
                <a:solidFill>
                  <a:schemeClr val="tx2"/>
                </a:solidFill>
              </a:rPr>
              <a:t>PART 1 – Moment of Inertia (cont.)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89552"/>
            <a:ext cx="8928992" cy="4446494"/>
          </a:xfrm>
        </p:spPr>
        <p:txBody>
          <a:bodyPr>
            <a:normAutofit/>
          </a:bodyPr>
          <a:lstStyle/>
          <a:p>
            <a:r>
              <a:rPr lang="en-CA" dirty="0" smtClean="0"/>
              <a:t>You will make a plot of </a:t>
            </a:r>
            <a:r>
              <a:rPr lang="el-GR" i="1" dirty="0" smtClean="0"/>
              <a:t>τ</a:t>
            </a:r>
            <a:r>
              <a:rPr lang="en-CA" dirty="0" smtClean="0"/>
              <a:t>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l-GR" i="1" dirty="0" smtClean="0"/>
              <a:t>α</a:t>
            </a:r>
            <a:r>
              <a:rPr lang="en-CA" dirty="0" smtClean="0"/>
              <a:t> for the three data sets you collected.</a:t>
            </a:r>
          </a:p>
          <a:p>
            <a:r>
              <a:rPr lang="en-CA" dirty="0" smtClean="0"/>
              <a:t>Perform a linear regression on each data set to determine your experimental values for the moments of inertia of the three systems.</a:t>
            </a:r>
            <a:endParaRPr lang="en-CA" dirty="0"/>
          </a:p>
          <a:p>
            <a:r>
              <a:rPr lang="en-CA" dirty="0" smtClean="0"/>
              <a:t>Recall our formula that relates </a:t>
            </a:r>
            <a:r>
              <a:rPr lang="el-GR" i="1" dirty="0"/>
              <a:t>τ</a:t>
            </a:r>
            <a:r>
              <a:rPr lang="en-CA" dirty="0" smtClean="0"/>
              <a:t> and </a:t>
            </a:r>
            <a:r>
              <a:rPr lang="en-CA" i="1" dirty="0"/>
              <a:t>α</a:t>
            </a:r>
            <a:r>
              <a:rPr lang="en-CA" dirty="0" smtClean="0"/>
              <a:t>.</a:t>
            </a:r>
          </a:p>
          <a:p>
            <a:pPr marL="0" indent="0" algn="ctr">
              <a:buNone/>
            </a:pPr>
            <a:r>
              <a:rPr lang="el-GR" b="1" i="1" dirty="0" smtClean="0"/>
              <a:t>τ</a:t>
            </a:r>
            <a:r>
              <a:rPr lang="en-CA" b="1" dirty="0" smtClean="0"/>
              <a:t> = </a:t>
            </a:r>
            <a:r>
              <a:rPr lang="en-CA" b="1" i="1" dirty="0" err="1" smtClean="0"/>
              <a:t>mr</a:t>
            </a:r>
            <a:r>
              <a:rPr lang="en-CA" b="1" dirty="0" smtClean="0"/>
              <a:t>(</a:t>
            </a:r>
            <a:r>
              <a:rPr lang="en-CA" b="1" i="1" dirty="0" smtClean="0"/>
              <a:t>g – </a:t>
            </a:r>
            <a:r>
              <a:rPr lang="en-CA" b="1" i="1" dirty="0"/>
              <a:t>α</a:t>
            </a:r>
            <a:r>
              <a:rPr lang="en-CA" b="1" i="1" dirty="0" smtClean="0"/>
              <a:t>r</a:t>
            </a:r>
            <a:r>
              <a:rPr lang="en-CA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231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23478"/>
            <a:ext cx="9036496" cy="857250"/>
          </a:xfrm>
        </p:spPr>
        <p:txBody>
          <a:bodyPr>
            <a:normAutofit/>
          </a:bodyPr>
          <a:lstStyle/>
          <a:p>
            <a:r>
              <a:rPr lang="en-CA" sz="3600" b="1" u="sng" dirty="0" smtClean="0">
                <a:solidFill>
                  <a:schemeClr val="tx2"/>
                </a:solidFill>
              </a:rPr>
              <a:t>PART 2 – Conversation of Angular Momentum</a:t>
            </a:r>
            <a:endParaRPr lang="en-CA" sz="3600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7574"/>
            <a:ext cx="7128792" cy="4155926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Mount your first aluminum disc to the pulley (same as first section of Part 1).</a:t>
            </a:r>
          </a:p>
          <a:p>
            <a:r>
              <a:rPr lang="en-CA" dirty="0" smtClean="0"/>
              <a:t>Spin the first disc. You’ll notice the velocity decreasing gradually.</a:t>
            </a:r>
          </a:p>
          <a:p>
            <a:r>
              <a:rPr lang="en-CA" dirty="0" smtClean="0"/>
              <a:t>Position the second disc over the screw and practice dropping it onto the first.</a:t>
            </a:r>
          </a:p>
          <a:p>
            <a:r>
              <a:rPr lang="en-CA" dirty="0" smtClean="0"/>
              <a:t>Collect the angular velocity data of the system before (</a:t>
            </a:r>
            <a:r>
              <a:rPr lang="el-GR" dirty="0" smtClean="0">
                <a:latin typeface="Calibri"/>
              </a:rPr>
              <a:t>ω</a:t>
            </a:r>
            <a:r>
              <a:rPr lang="en-CA" dirty="0" smtClean="0"/>
              <a:t>) and after (</a:t>
            </a:r>
            <a:r>
              <a:rPr lang="el-GR" dirty="0" smtClean="0">
                <a:latin typeface="Calibri"/>
              </a:rPr>
              <a:t>ωˊ</a:t>
            </a:r>
            <a:r>
              <a:rPr lang="en-CA" dirty="0" smtClean="0"/>
              <a:t>) the collision.</a:t>
            </a:r>
          </a:p>
          <a:p>
            <a:pPr lvl="1"/>
            <a:r>
              <a:rPr lang="en-CA" dirty="0" smtClean="0"/>
              <a:t>Using your graph of </a:t>
            </a:r>
            <a:r>
              <a:rPr lang="el-GR" i="1" dirty="0" smtClean="0">
                <a:latin typeface="Calibri"/>
              </a:rPr>
              <a:t>ω</a:t>
            </a:r>
            <a:r>
              <a:rPr lang="en-CA" dirty="0" smtClean="0">
                <a:latin typeface="Calibri"/>
              </a:rPr>
              <a:t> </a:t>
            </a:r>
            <a:r>
              <a:rPr lang="en-CA" dirty="0" err="1" smtClean="0">
                <a:latin typeface="Calibri"/>
              </a:rPr>
              <a:t>vs</a:t>
            </a:r>
            <a:r>
              <a:rPr lang="en-CA" dirty="0" smtClean="0">
                <a:latin typeface="Calibri"/>
              </a:rPr>
              <a:t> </a:t>
            </a:r>
            <a:r>
              <a:rPr lang="en-CA" i="1" dirty="0" smtClean="0">
                <a:latin typeface="Calibri"/>
              </a:rPr>
              <a:t>t</a:t>
            </a:r>
            <a:r>
              <a:rPr lang="en-CA" dirty="0" smtClean="0">
                <a:latin typeface="Calibri"/>
              </a:rPr>
              <a:t>, calculate whether the total momentum of the system was conserved.</a:t>
            </a:r>
            <a:endParaRPr lang="en-CA" dirty="0" smtClean="0"/>
          </a:p>
          <a:p>
            <a:endParaRPr lang="en-CA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059581"/>
            <a:ext cx="2016224" cy="175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796719"/>
            <a:ext cx="1944216" cy="243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321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31" y="-20538"/>
            <a:ext cx="3347049" cy="857250"/>
          </a:xfrm>
        </p:spPr>
        <p:txBody>
          <a:bodyPr>
            <a:normAutofit/>
          </a:bodyPr>
          <a:lstStyle/>
          <a:p>
            <a:pPr algn="l"/>
            <a:r>
              <a:rPr lang="en-US" sz="3600" b="1" u="sng" dirty="0" smtClean="0">
                <a:solidFill>
                  <a:schemeClr val="tx2"/>
                </a:solidFill>
              </a:rPr>
              <a:t>CLEAN UP</a:t>
            </a:r>
            <a:endParaRPr lang="en-CA" sz="3600" u="sng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843558"/>
            <a:ext cx="56886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Turn off the air supply, computer, and don’t forget to take your USB key.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Put the discs, rod, and weights on the table.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Please recycle scrap paper and throw away any garbage. Please leave your station as clean as you can.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Push back the monitor, keyboard, and mouse. Please push your chair back under the table.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Thank you</a:t>
            </a:r>
            <a:r>
              <a:rPr lang="en-CA" sz="2400" dirty="0" smtClean="0"/>
              <a:t>!</a:t>
            </a:r>
            <a:endParaRPr lang="en-US" sz="24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977479" y="0"/>
            <a:ext cx="316652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u="sng" dirty="0">
                <a:solidFill>
                  <a:schemeClr val="tx2"/>
                </a:solidFill>
              </a:rPr>
              <a:t>DUE </a:t>
            </a:r>
            <a:r>
              <a:rPr lang="en-US" sz="3600" b="1" u="sng" dirty="0" smtClean="0">
                <a:solidFill>
                  <a:schemeClr val="tx2"/>
                </a:solidFill>
              </a:rPr>
              <a:t>DATE</a:t>
            </a:r>
            <a:endParaRPr lang="en-CA" sz="3600" u="sng" dirty="0">
              <a:solidFill>
                <a:schemeClr val="tx2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68144" y="0"/>
            <a:ext cx="0" cy="51435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8144" y="1851670"/>
            <a:ext cx="3275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012160" y="771550"/>
            <a:ext cx="3024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report is due at the end </a:t>
            </a:r>
            <a:br>
              <a:rPr lang="en-US" dirty="0"/>
            </a:br>
            <a:r>
              <a:rPr lang="en-US" dirty="0"/>
              <a:t>of the lab session, i.e., </a:t>
            </a:r>
            <a:r>
              <a:rPr lang="en-US" dirty="0" smtClean="0">
                <a:solidFill>
                  <a:srgbClr val="FF0000"/>
                </a:solidFill>
              </a:rPr>
              <a:t>at 12:50pm or </a:t>
            </a:r>
            <a:r>
              <a:rPr lang="en-US" dirty="0">
                <a:solidFill>
                  <a:srgbClr val="FF0000"/>
                </a:solidFill>
              </a:rPr>
              <a:t>5:20pm</a:t>
            </a:r>
            <a:r>
              <a:rPr lang="en-US" dirty="0"/>
              <a:t>.</a:t>
            </a:r>
          </a:p>
        </p:txBody>
      </p:sp>
      <p:pic>
        <p:nvPicPr>
          <p:cNvPr id="9218" name="Picture 2" descr="http://www.tipss.org/wp-content/uploads/2013/08/smile-quot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715766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5940152" y="1851670"/>
            <a:ext cx="30963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You are about to complete your last physics lab for this semester!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52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INTRODUCTION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71550"/>
            <a:ext cx="9036496" cy="4284476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Newtonian dynamics tells us that net force is proportional to acceleration </a:t>
            </a:r>
            <a:r>
              <a:rPr lang="en-CA" i="1" dirty="0" smtClean="0"/>
              <a:t>F = ma</a:t>
            </a:r>
            <a:r>
              <a:rPr lang="en-CA" dirty="0" smtClean="0"/>
              <a:t>.</a:t>
            </a:r>
          </a:p>
          <a:p>
            <a:r>
              <a:rPr lang="en-CA" dirty="0" smtClean="0"/>
              <a:t>For an object that is free to rotate, consider the rotational analogue: </a:t>
            </a:r>
            <a:r>
              <a:rPr lang="el-GR" b="1" i="1" dirty="0" smtClean="0"/>
              <a:t>τ</a:t>
            </a:r>
            <a:r>
              <a:rPr lang="en-CA" b="1" i="1" dirty="0" smtClean="0"/>
              <a:t> = </a:t>
            </a:r>
            <a:r>
              <a:rPr lang="en-CA" b="1" i="1" dirty="0" smtClean="0">
                <a:latin typeface="Adobe Caslon Pro"/>
              </a:rPr>
              <a:t>I</a:t>
            </a:r>
            <a:r>
              <a:rPr lang="el-GR" b="1" i="1" dirty="0" smtClean="0"/>
              <a:t>α</a:t>
            </a:r>
            <a:r>
              <a:rPr lang="en-CA" b="1" i="1" dirty="0" smtClean="0"/>
              <a:t/>
            </a:r>
            <a:br>
              <a:rPr lang="en-CA" b="1" i="1" dirty="0" smtClean="0"/>
            </a:br>
            <a:endParaRPr lang="en-CA" dirty="0" smtClean="0"/>
          </a:p>
          <a:p>
            <a:r>
              <a:rPr lang="en-CA" dirty="0" smtClean="0"/>
              <a:t>The moment of inertia for a cylinder is given by: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where </a:t>
            </a:r>
            <a:r>
              <a:rPr lang="en-CA" b="1" i="1" dirty="0" smtClean="0"/>
              <a:t>M</a:t>
            </a:r>
            <a:r>
              <a:rPr lang="en-CA" dirty="0" smtClean="0"/>
              <a:t> and </a:t>
            </a:r>
            <a:r>
              <a:rPr lang="en-CA" b="1" i="1" dirty="0" smtClean="0"/>
              <a:t>R</a:t>
            </a:r>
            <a:r>
              <a:rPr lang="en-CA" dirty="0" smtClean="0"/>
              <a:t> are the mass and the radius of the cylinder.</a:t>
            </a:r>
            <a:endParaRPr lang="en-CA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491880" y="3654192"/>
            <a:ext cx="202972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b="1" i="1" dirty="0">
                <a:latin typeface="Adobe Caslon Pro"/>
              </a:rPr>
              <a:t>I</a:t>
            </a:r>
            <a:r>
              <a:rPr lang="en-CA" sz="3200" b="1" dirty="0" smtClean="0"/>
              <a:t> </a:t>
            </a:r>
            <a:r>
              <a:rPr lang="en-CA" sz="3200" b="1" dirty="0"/>
              <a:t>= </a:t>
            </a:r>
            <a:r>
              <a:rPr lang="en-CA" sz="3200" b="1" i="1" dirty="0"/>
              <a:t>MR</a:t>
            </a:r>
            <a:r>
              <a:rPr lang="en-CA" sz="3200" b="1" baseline="30000" dirty="0"/>
              <a:t>2</a:t>
            </a:r>
            <a:r>
              <a:rPr lang="en-CA" sz="3200" b="1" dirty="0"/>
              <a:t> / 2</a:t>
            </a:r>
          </a:p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2221718" y="2707382"/>
            <a:ext cx="487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torque = moment of inertia × angular acceleration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INTRODUCTION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71550"/>
            <a:ext cx="9036496" cy="4284476"/>
          </a:xfrm>
        </p:spPr>
        <p:txBody>
          <a:bodyPr>
            <a:normAutofit/>
          </a:bodyPr>
          <a:lstStyle/>
          <a:p>
            <a:r>
              <a:rPr lang="en-CA" dirty="0" smtClean="0"/>
              <a:t>In-class lab due at end of session (12:50 or 5:20pm)</a:t>
            </a:r>
          </a:p>
          <a:p>
            <a:r>
              <a:rPr lang="en-CA" dirty="0" smtClean="0"/>
              <a:t>Logger Pro templates available on Blackboard Learn</a:t>
            </a:r>
          </a:p>
          <a:p>
            <a:r>
              <a:rPr lang="en-CA" dirty="0" smtClean="0"/>
              <a:t>2 graphs to </a:t>
            </a:r>
            <a:r>
              <a:rPr lang="en-CA" smtClean="0"/>
              <a:t>submit online (PDF format)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70670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8727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INTRODUCTION (part 1)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1570"/>
            <a:ext cx="9144000" cy="4284476"/>
          </a:xfrm>
        </p:spPr>
        <p:txBody>
          <a:bodyPr>
            <a:normAutofit/>
          </a:bodyPr>
          <a:lstStyle/>
          <a:p>
            <a:r>
              <a:rPr lang="en-CA" dirty="0" smtClean="0"/>
              <a:t>We can experimentally determine the moment of inertia of an object by applying a known torque and measuring the angular acceleration.</a:t>
            </a:r>
          </a:p>
          <a:p>
            <a:r>
              <a:rPr lang="en-CA" dirty="0" smtClean="0"/>
              <a:t>You will apply a series of torques to a disc and measure corresponding angular accelerations.</a:t>
            </a:r>
          </a:p>
          <a:p>
            <a:pPr lvl="1"/>
            <a:r>
              <a:rPr lang="en-CA" dirty="0" smtClean="0"/>
              <a:t>You will make a plot to graphically determine the moment of inertia.</a:t>
            </a:r>
          </a:p>
        </p:txBody>
      </p:sp>
    </p:spTree>
    <p:extLst>
      <p:ext uri="{BB962C8B-B14F-4D97-AF65-F5344CB8AC3E}">
        <p14:creationId xmlns:p14="http://schemas.microsoft.com/office/powerpoint/2010/main" val="342012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INTRODUCTION (part 1 cont.)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699542"/>
            <a:ext cx="3960440" cy="4443958"/>
          </a:xfrm>
        </p:spPr>
        <p:txBody>
          <a:bodyPr>
            <a:normAutofit fontScale="70000" lnSpcReduction="20000"/>
          </a:bodyPr>
          <a:lstStyle/>
          <a:p>
            <a:r>
              <a:rPr lang="en-CA" dirty="0" smtClean="0"/>
              <a:t>The rotational sensor measures </a:t>
            </a:r>
            <a:r>
              <a:rPr lang="el-GR" dirty="0" smtClean="0"/>
              <a:t>θ</a:t>
            </a:r>
            <a:r>
              <a:rPr lang="en-CA" dirty="0" smtClean="0"/>
              <a:t>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i="1" dirty="0" smtClean="0"/>
              <a:t>t.</a:t>
            </a:r>
          </a:p>
          <a:p>
            <a:r>
              <a:rPr lang="en-CA" dirty="0" smtClean="0"/>
              <a:t>You will measure angular accelerations for different torques</a:t>
            </a:r>
          </a:p>
          <a:p>
            <a:pPr lvl="1"/>
            <a:r>
              <a:rPr lang="en-CA" dirty="0" smtClean="0"/>
              <a:t>Angular speed: </a:t>
            </a:r>
            <a:r>
              <a:rPr lang="el-GR" b="1" i="1" dirty="0" smtClean="0"/>
              <a:t>ω</a:t>
            </a:r>
            <a:r>
              <a:rPr lang="en-CA" b="1" dirty="0" smtClean="0"/>
              <a:t> = </a:t>
            </a:r>
            <a:r>
              <a:rPr lang="en-CA" b="1" i="1" dirty="0" smtClean="0"/>
              <a:t>d</a:t>
            </a:r>
            <a:r>
              <a:rPr lang="el-GR" b="1" dirty="0" smtClean="0"/>
              <a:t>θ</a:t>
            </a:r>
            <a:r>
              <a:rPr lang="en-CA" b="1" dirty="0" smtClean="0"/>
              <a:t>/</a:t>
            </a:r>
            <a:r>
              <a:rPr lang="en-CA" b="1" i="1" dirty="0" err="1" smtClean="0"/>
              <a:t>dt</a:t>
            </a:r>
            <a:endParaRPr lang="en-CA" b="1" i="1" dirty="0" smtClean="0"/>
          </a:p>
          <a:p>
            <a:pPr lvl="1"/>
            <a:r>
              <a:rPr lang="en-CA" dirty="0" smtClean="0"/>
              <a:t>Angular acceleration: </a:t>
            </a:r>
            <a:br>
              <a:rPr lang="en-CA" dirty="0" smtClean="0"/>
            </a:br>
            <a:r>
              <a:rPr lang="el-GR" b="1" i="1" dirty="0" smtClean="0"/>
              <a:t>α</a:t>
            </a:r>
            <a:r>
              <a:rPr lang="en-CA" b="1" dirty="0" smtClean="0"/>
              <a:t> = </a:t>
            </a:r>
            <a:r>
              <a:rPr lang="en-CA" b="1" i="1" dirty="0" smtClean="0"/>
              <a:t>d</a:t>
            </a:r>
            <a:r>
              <a:rPr lang="el-GR" b="1" i="1" dirty="0" smtClean="0"/>
              <a:t>ω</a:t>
            </a:r>
            <a:r>
              <a:rPr lang="en-CA" b="1" dirty="0" smtClean="0"/>
              <a:t>/</a:t>
            </a:r>
            <a:r>
              <a:rPr lang="en-CA" b="1" i="1" dirty="0" err="1" smtClean="0"/>
              <a:t>dt</a:t>
            </a:r>
            <a:endParaRPr lang="en-CA" b="1" i="1" dirty="0" smtClean="0"/>
          </a:p>
          <a:p>
            <a:r>
              <a:rPr lang="en-CA" dirty="0" smtClean="0"/>
              <a:t>We use a hanging mass so torque is:</a:t>
            </a:r>
            <a:br>
              <a:rPr lang="en-CA" dirty="0" smtClean="0"/>
            </a:br>
            <a:r>
              <a:rPr lang="el-GR" b="1" i="1" dirty="0" smtClean="0"/>
              <a:t>τ</a:t>
            </a:r>
            <a:r>
              <a:rPr lang="en-CA" b="1" dirty="0" smtClean="0"/>
              <a:t> = </a:t>
            </a:r>
            <a:r>
              <a:rPr lang="en-CA" b="1" i="1" dirty="0" err="1" smtClean="0"/>
              <a:t>rT</a:t>
            </a:r>
            <a:r>
              <a:rPr lang="en-CA" i="1" dirty="0"/>
              <a:t> </a:t>
            </a:r>
            <a:r>
              <a:rPr lang="en-CA" i="1" dirty="0" smtClean="0"/>
              <a:t>    </a:t>
            </a:r>
            <a:r>
              <a:rPr lang="en-CA" dirty="0" smtClean="0"/>
              <a:t>(</a:t>
            </a:r>
            <a:r>
              <a:rPr lang="en-CA" b="1" i="1" dirty="0" smtClean="0"/>
              <a:t>T</a:t>
            </a:r>
            <a:r>
              <a:rPr lang="en-CA" dirty="0" smtClean="0"/>
              <a:t> is tension)</a:t>
            </a:r>
          </a:p>
          <a:p>
            <a:r>
              <a:rPr lang="en-CA" dirty="0" smtClean="0"/>
              <a:t>For the acceleration of the hanging mass:</a:t>
            </a:r>
            <a:br>
              <a:rPr lang="en-CA" dirty="0" smtClean="0"/>
            </a:br>
            <a:r>
              <a:rPr lang="en-CA" b="1" i="1" dirty="0" smtClean="0"/>
              <a:t>mg – T</a:t>
            </a:r>
            <a:r>
              <a:rPr lang="en-CA" b="1" dirty="0" smtClean="0"/>
              <a:t> = </a:t>
            </a:r>
            <a:r>
              <a:rPr lang="en-CA" b="1" i="1" dirty="0" smtClean="0"/>
              <a:t>ma</a:t>
            </a:r>
            <a:r>
              <a:rPr lang="en-CA" i="1" dirty="0" smtClean="0"/>
              <a:t/>
            </a:r>
            <a:br>
              <a:rPr lang="en-CA" i="1" dirty="0" smtClean="0"/>
            </a:br>
            <a:r>
              <a:rPr lang="en-CA" dirty="0" smtClean="0"/>
              <a:t>(</a:t>
            </a:r>
            <a:r>
              <a:rPr lang="en-CA" b="1" i="1" dirty="0" smtClean="0"/>
              <a:t>a</a:t>
            </a:r>
            <a:r>
              <a:rPr lang="en-CA" dirty="0" smtClean="0"/>
              <a:t> is acceleration of mass)</a:t>
            </a:r>
            <a:endParaRPr lang="en-CA" i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915566"/>
            <a:ext cx="340995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248544"/>
            <a:ext cx="2085975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635896" y="4587974"/>
            <a:ext cx="55974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/>
              <a:t>- We solve for </a:t>
            </a:r>
            <a:r>
              <a:rPr lang="en-CA" sz="2200" b="1" i="1" dirty="0" smtClean="0"/>
              <a:t>T</a:t>
            </a:r>
            <a:r>
              <a:rPr lang="en-CA" sz="2200" dirty="0" smtClean="0"/>
              <a:t>:   </a:t>
            </a:r>
            <a:r>
              <a:rPr lang="el-GR" sz="2200" b="1" i="1" dirty="0" smtClean="0"/>
              <a:t>τ</a:t>
            </a:r>
            <a:r>
              <a:rPr lang="en-CA" sz="2200" i="1" dirty="0" smtClean="0"/>
              <a:t> </a:t>
            </a:r>
            <a:r>
              <a:rPr lang="en-CA" sz="2200" b="1" i="1" dirty="0" smtClean="0"/>
              <a:t>= </a:t>
            </a:r>
            <a:r>
              <a:rPr lang="en-CA" sz="2200" b="1" i="1" dirty="0" err="1" smtClean="0"/>
              <a:t>rT</a:t>
            </a:r>
            <a:r>
              <a:rPr lang="en-CA" sz="2200" b="1" i="1" dirty="0" smtClean="0"/>
              <a:t> = </a:t>
            </a:r>
            <a:r>
              <a:rPr lang="en-CA" sz="2200" b="1" i="1" dirty="0" err="1" smtClean="0"/>
              <a:t>mr</a:t>
            </a:r>
            <a:r>
              <a:rPr lang="en-CA" sz="2200" b="1" dirty="0" smtClean="0"/>
              <a:t>(</a:t>
            </a:r>
            <a:r>
              <a:rPr lang="en-CA" sz="2200" b="1" i="1" dirty="0" smtClean="0"/>
              <a:t>g</a:t>
            </a:r>
            <a:r>
              <a:rPr lang="en-CA" sz="2200" b="1" dirty="0" smtClean="0"/>
              <a:t> – </a:t>
            </a:r>
            <a:r>
              <a:rPr lang="en-CA" sz="2200" b="1" i="1" dirty="0" smtClean="0"/>
              <a:t>a</a:t>
            </a:r>
            <a:r>
              <a:rPr lang="en-CA" sz="2200" b="1" dirty="0" smtClean="0"/>
              <a:t>) = </a:t>
            </a:r>
            <a:r>
              <a:rPr lang="en-CA" sz="2200" b="1" i="1" dirty="0" err="1" smtClean="0"/>
              <a:t>mr</a:t>
            </a:r>
            <a:r>
              <a:rPr lang="en-CA" sz="2200" b="1" dirty="0" smtClean="0"/>
              <a:t>(</a:t>
            </a:r>
            <a:r>
              <a:rPr lang="en-CA" sz="2200" b="1" i="1" dirty="0" smtClean="0"/>
              <a:t>g</a:t>
            </a:r>
            <a:r>
              <a:rPr lang="en-CA" sz="2200" b="1" dirty="0" smtClean="0"/>
              <a:t> – </a:t>
            </a:r>
            <a:r>
              <a:rPr lang="el-GR" sz="2200" b="1" i="1" dirty="0" smtClean="0"/>
              <a:t>α</a:t>
            </a:r>
            <a:r>
              <a:rPr lang="en-CA" sz="2200" b="1" i="1" dirty="0" smtClean="0"/>
              <a:t>r</a:t>
            </a:r>
            <a:r>
              <a:rPr lang="en-CA" sz="2200" b="1" dirty="0" smtClean="0"/>
              <a:t>)</a:t>
            </a:r>
            <a:endParaRPr lang="en-CA" sz="2200" b="1" dirty="0"/>
          </a:p>
        </p:txBody>
      </p:sp>
    </p:spTree>
    <p:extLst>
      <p:ext uri="{BB962C8B-B14F-4D97-AF65-F5344CB8AC3E}">
        <p14:creationId xmlns:p14="http://schemas.microsoft.com/office/powerpoint/2010/main" val="70756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INTRODUCTION (part 2)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43558"/>
            <a:ext cx="8928992" cy="4248472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Similar to the linear momentum experiment, you will investigate how the angular momentum of a rotating system is affected by a change in the moment of inertia.</a:t>
            </a:r>
          </a:p>
          <a:p>
            <a:r>
              <a:rPr lang="en-CA" dirty="0" smtClean="0"/>
              <a:t>You will measure the angular speed of a rotating disc before (</a:t>
            </a:r>
            <a:r>
              <a:rPr lang="el-GR" dirty="0" smtClean="0">
                <a:latin typeface="Calibri"/>
              </a:rPr>
              <a:t>ω</a:t>
            </a:r>
            <a:r>
              <a:rPr lang="en-CA" dirty="0" smtClean="0">
                <a:latin typeface="Calibri"/>
              </a:rPr>
              <a:t>) and after (</a:t>
            </a:r>
            <a:r>
              <a:rPr lang="el-GR" dirty="0" smtClean="0">
                <a:latin typeface="Calibri"/>
              </a:rPr>
              <a:t>ωˊ</a:t>
            </a:r>
            <a:r>
              <a:rPr lang="en-CA" dirty="0" smtClean="0">
                <a:latin typeface="Calibri"/>
              </a:rPr>
              <a:t>) a completely inelastic collision.</a:t>
            </a:r>
            <a:endParaRPr lang="en-CA" dirty="0" smtClean="0"/>
          </a:p>
          <a:p>
            <a:r>
              <a:rPr lang="en-CA" dirty="0" smtClean="0"/>
              <a:t>The equation to calculate the angular momentum before and after the collision is:</a:t>
            </a:r>
            <a:r>
              <a:rPr lang="en-CA" dirty="0" smtClean="0">
                <a:latin typeface="Calibri"/>
              </a:rPr>
              <a:t/>
            </a:r>
            <a:br>
              <a:rPr lang="en-CA" dirty="0" smtClean="0">
                <a:latin typeface="Calibri"/>
              </a:rPr>
            </a:br>
            <a:endParaRPr lang="en-CA" dirty="0" smtClean="0"/>
          </a:p>
          <a:p>
            <a:pPr marL="0" indent="0" algn="ctr">
              <a:buNone/>
            </a:pPr>
            <a:r>
              <a:rPr lang="en-CA" b="1" i="1" dirty="0" smtClean="0">
                <a:latin typeface="Calibri"/>
              </a:rPr>
              <a:t>L</a:t>
            </a:r>
            <a:r>
              <a:rPr lang="en-CA" b="1" dirty="0" smtClean="0">
                <a:latin typeface="Calibri"/>
              </a:rPr>
              <a:t> = </a:t>
            </a:r>
            <a:r>
              <a:rPr lang="en-CA" b="1" i="1" dirty="0" smtClean="0">
                <a:latin typeface="Adobe Caslon Pro"/>
              </a:rPr>
              <a:t>I</a:t>
            </a:r>
            <a:r>
              <a:rPr lang="en-CA" b="1" baseline="-25000" dirty="0" smtClean="0">
                <a:latin typeface="Calibri"/>
              </a:rPr>
              <a:t>1</a:t>
            </a:r>
            <a:r>
              <a:rPr lang="el-GR" b="1" i="1" dirty="0" smtClean="0"/>
              <a:t>ω</a:t>
            </a:r>
            <a:r>
              <a:rPr lang="en-CA" b="1" dirty="0" smtClean="0">
                <a:latin typeface="Calibri"/>
              </a:rPr>
              <a:t>     =     </a:t>
            </a:r>
            <a:r>
              <a:rPr lang="en-CA" b="1" i="1" dirty="0" smtClean="0">
                <a:latin typeface="Calibri"/>
              </a:rPr>
              <a:t>Lˊ</a:t>
            </a:r>
            <a:r>
              <a:rPr lang="en-CA" b="1" dirty="0" smtClean="0">
                <a:latin typeface="Calibri"/>
              </a:rPr>
              <a:t> = </a:t>
            </a:r>
            <a:r>
              <a:rPr lang="en-CA" b="1" i="1" dirty="0" smtClean="0">
                <a:latin typeface="Adobe Caslon Pro"/>
              </a:rPr>
              <a:t>I</a:t>
            </a:r>
            <a:r>
              <a:rPr lang="en-CA" b="1" baseline="-25000" dirty="0" smtClean="0">
                <a:latin typeface="Calibri"/>
              </a:rPr>
              <a:t>1</a:t>
            </a:r>
            <a:r>
              <a:rPr lang="el-GR" b="1" i="1" dirty="0" smtClean="0"/>
              <a:t>ω</a:t>
            </a:r>
            <a:r>
              <a:rPr lang="el-GR" b="1" i="1" dirty="0" smtClean="0">
                <a:latin typeface="Calibri"/>
              </a:rPr>
              <a:t>ˊ</a:t>
            </a:r>
            <a:r>
              <a:rPr lang="en-CA" b="1" dirty="0" smtClean="0">
                <a:latin typeface="Calibri"/>
              </a:rPr>
              <a:t> + </a:t>
            </a:r>
            <a:r>
              <a:rPr lang="en-CA" b="1" i="1" dirty="0" smtClean="0">
                <a:latin typeface="Adobe Caslon Pro"/>
              </a:rPr>
              <a:t>I</a:t>
            </a:r>
            <a:r>
              <a:rPr lang="en-CA" b="1" baseline="-25000" dirty="0" smtClean="0">
                <a:latin typeface="Calibri"/>
              </a:rPr>
              <a:t>2</a:t>
            </a:r>
            <a:r>
              <a:rPr lang="el-GR" b="1" i="1" dirty="0" smtClean="0"/>
              <a:t>ω</a:t>
            </a:r>
            <a:r>
              <a:rPr lang="el-GR" b="1" i="1" dirty="0" smtClean="0">
                <a:latin typeface="Calibri"/>
              </a:rPr>
              <a:t>ˊ</a:t>
            </a:r>
            <a:endParaRPr lang="en-CA" b="1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86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202332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OBJECTIVES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95586"/>
            <a:ext cx="8928992" cy="4284476"/>
          </a:xfrm>
        </p:spPr>
        <p:txBody>
          <a:bodyPr>
            <a:normAutofit/>
          </a:bodyPr>
          <a:lstStyle/>
          <a:p>
            <a:r>
              <a:rPr lang="en-CA" dirty="0" smtClean="0"/>
              <a:t>Part 1:</a:t>
            </a:r>
            <a:br>
              <a:rPr lang="en-CA" dirty="0" smtClean="0"/>
            </a:br>
            <a:r>
              <a:rPr lang="en-CA" dirty="0" smtClean="0"/>
              <a:t>Collect </a:t>
            </a:r>
            <a:r>
              <a:rPr lang="el-GR" i="1" dirty="0" smtClean="0"/>
              <a:t>α</a:t>
            </a:r>
            <a:r>
              <a:rPr lang="en-CA" dirty="0" smtClean="0"/>
              <a:t> for various </a:t>
            </a:r>
            <a:r>
              <a:rPr lang="el-GR" i="1" dirty="0" smtClean="0"/>
              <a:t>τ</a:t>
            </a:r>
            <a:r>
              <a:rPr lang="en-CA" dirty="0"/>
              <a:t> </a:t>
            </a:r>
            <a:r>
              <a:rPr lang="en-CA" dirty="0" smtClean="0"/>
              <a:t>(three objects)</a:t>
            </a:r>
            <a:br>
              <a:rPr lang="en-CA" dirty="0" smtClean="0"/>
            </a:br>
            <a:r>
              <a:rPr lang="en-CA" dirty="0" smtClean="0"/>
              <a:t>Experimentally determine </a:t>
            </a:r>
            <a:r>
              <a:rPr lang="en-CA" i="1" dirty="0">
                <a:latin typeface="Adobe Caslon Pro"/>
              </a:rPr>
              <a:t>I</a:t>
            </a:r>
            <a:r>
              <a:rPr lang="en-CA" dirty="0" smtClean="0"/>
              <a:t> for an object</a:t>
            </a:r>
          </a:p>
          <a:p>
            <a:endParaRPr lang="en-CA" dirty="0" smtClean="0"/>
          </a:p>
          <a:p>
            <a:r>
              <a:rPr lang="en-CA" dirty="0" smtClean="0"/>
              <a:t>Part 2:</a:t>
            </a:r>
            <a:br>
              <a:rPr lang="en-CA" dirty="0" smtClean="0"/>
            </a:br>
            <a:r>
              <a:rPr lang="en-CA" dirty="0" smtClean="0"/>
              <a:t>Measure </a:t>
            </a:r>
            <a:r>
              <a:rPr lang="el-GR" i="1" dirty="0" smtClean="0">
                <a:latin typeface="Calibri"/>
              </a:rPr>
              <a:t>ω</a:t>
            </a:r>
            <a:r>
              <a:rPr lang="en-CA" dirty="0" smtClean="0">
                <a:latin typeface="Calibri"/>
              </a:rPr>
              <a:t> before and after a collision to see how a change in </a:t>
            </a:r>
            <a:r>
              <a:rPr lang="en-CA" i="1" dirty="0">
                <a:latin typeface="Adobe Caslon Pro"/>
              </a:rPr>
              <a:t>I</a:t>
            </a:r>
            <a:r>
              <a:rPr lang="en-CA" dirty="0" smtClean="0">
                <a:latin typeface="Calibri"/>
              </a:rPr>
              <a:t> affects </a:t>
            </a:r>
            <a:r>
              <a:rPr lang="en-CA" i="1" dirty="0" smtClean="0">
                <a:latin typeface="Calibri"/>
              </a:rPr>
              <a:t>L</a:t>
            </a:r>
            <a:r>
              <a:rPr lang="en-CA" dirty="0" smtClean="0">
                <a:latin typeface="Calibri"/>
              </a:rPr>
              <a:t>.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68830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PART 1 – Moment of Inertia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89552"/>
            <a:ext cx="8928992" cy="4446494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Record the diameter of the large pulley and the mass and diameter of the first aluminum disc.</a:t>
            </a:r>
          </a:p>
          <a:p>
            <a:r>
              <a:rPr lang="en-CA" dirty="0" smtClean="0"/>
              <a:t>Attach a string to the edge of the large pulley on the sensor and hang it over the green pulley. Attach the mass hanger to the end of the string.</a:t>
            </a:r>
          </a:p>
          <a:p>
            <a:pPr lvl="1"/>
            <a:r>
              <a:rPr lang="en-CA" dirty="0" smtClean="0"/>
              <a:t>Make sure the mass hanger is close to but not touching the ground.</a:t>
            </a:r>
          </a:p>
          <a:p>
            <a:r>
              <a:rPr lang="en-CA" dirty="0" smtClean="0"/>
              <a:t>Wind the large pulley and collect data (5 s) as the mass hanger accelerates the aluminum disc.</a:t>
            </a:r>
          </a:p>
          <a:p>
            <a:r>
              <a:rPr lang="en-CA" dirty="0" smtClean="0"/>
              <a:t>To determine the angular acceleration of the disc, perform a linear fit on the </a:t>
            </a:r>
            <a:r>
              <a:rPr lang="el-GR" i="1" dirty="0" smtClean="0">
                <a:latin typeface="Calibri"/>
              </a:rPr>
              <a:t>ω</a:t>
            </a:r>
            <a:r>
              <a:rPr lang="en-CA" dirty="0" smtClean="0">
                <a:latin typeface="Calibri"/>
              </a:rPr>
              <a:t> </a:t>
            </a:r>
            <a:r>
              <a:rPr lang="en-CA" dirty="0" err="1" smtClean="0">
                <a:latin typeface="Calibri"/>
              </a:rPr>
              <a:t>vs</a:t>
            </a:r>
            <a:r>
              <a:rPr lang="en-CA" dirty="0" smtClean="0">
                <a:latin typeface="Calibri"/>
              </a:rPr>
              <a:t> </a:t>
            </a:r>
            <a:r>
              <a:rPr lang="en-CA" i="1" dirty="0" smtClean="0">
                <a:latin typeface="Calibri"/>
              </a:rPr>
              <a:t>t</a:t>
            </a:r>
            <a:r>
              <a:rPr lang="en-CA" dirty="0" smtClean="0">
                <a:latin typeface="Calibri"/>
              </a:rPr>
              <a:t> graph.</a:t>
            </a:r>
          </a:p>
          <a:p>
            <a:r>
              <a:rPr lang="en-CA" dirty="0" smtClean="0">
                <a:latin typeface="Calibri"/>
              </a:rPr>
              <a:t>Repeat the measurement for increasing masses.</a:t>
            </a:r>
          </a:p>
        </p:txBody>
      </p:sp>
    </p:spTree>
    <p:extLst>
      <p:ext uri="{BB962C8B-B14F-4D97-AF65-F5344CB8AC3E}">
        <p14:creationId xmlns:p14="http://schemas.microsoft.com/office/powerpoint/2010/main" val="220457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17438</TotalTime>
  <Words>731</Words>
  <Application>Microsoft Office PowerPoint</Application>
  <PresentationFormat>On-screen Show (16:9)</PresentationFormat>
  <Paragraphs>76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Exp. 5: Rotational Dynamics</vt:lpstr>
      <vt:lpstr>INTRODUCTION</vt:lpstr>
      <vt:lpstr>INTRODUCTION</vt:lpstr>
      <vt:lpstr>PowerPoint Presentation</vt:lpstr>
      <vt:lpstr>INTRODUCTION (part 1)</vt:lpstr>
      <vt:lpstr>INTRODUCTION (part 1 cont.)</vt:lpstr>
      <vt:lpstr>INTRODUCTION (part 2)</vt:lpstr>
      <vt:lpstr>OBJECTIVES</vt:lpstr>
      <vt:lpstr>PART 1 – Moment of Inertia</vt:lpstr>
      <vt:lpstr>PowerPoint Presentation</vt:lpstr>
      <vt:lpstr>PowerPoint Presentation</vt:lpstr>
      <vt:lpstr>PART 1 – Moment of Inertia (cont.)</vt:lpstr>
      <vt:lpstr>PowerPoint Presentation</vt:lpstr>
      <vt:lpstr>PART 1 – Moment of Inertia (cont.)</vt:lpstr>
      <vt:lpstr>PART 2 – Conversation of Angular Momentum</vt:lpstr>
      <vt:lpstr>CLEAN UP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and procedures for TAs</dc:title>
  <dc:creator>COE Support</dc:creator>
  <cp:lastModifiedBy>Michael Wong</cp:lastModifiedBy>
  <cp:revision>122</cp:revision>
  <dcterms:created xsi:type="dcterms:W3CDTF">2013-01-04T15:12:26Z</dcterms:created>
  <dcterms:modified xsi:type="dcterms:W3CDTF">2015-10-16T14:29:15Z</dcterms:modified>
</cp:coreProperties>
</file>