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8" r:id="rId3"/>
    <p:sldId id="294" r:id="rId4"/>
    <p:sldId id="295" r:id="rId5"/>
    <p:sldId id="296" r:id="rId6"/>
    <p:sldId id="289" r:id="rId7"/>
    <p:sldId id="288" r:id="rId8"/>
    <p:sldId id="297" r:id="rId9"/>
    <p:sldId id="298" r:id="rId10"/>
    <p:sldId id="299" r:id="rId11"/>
    <p:sldId id="292" r:id="rId12"/>
    <p:sldId id="291" r:id="rId13"/>
    <p:sldId id="300" r:id="rId14"/>
    <p:sldId id="303" r:id="rId15"/>
    <p:sldId id="29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4" autoAdjust="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2022-09-20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2022-09-20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ttawa.brightspace.com/d2l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1079"/>
            <a:ext cx="8280000" cy="110251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</a:rPr>
              <a:t>Trajectoire</a:t>
            </a:r>
            <a:r>
              <a:rPr lang="en-US" sz="4800" b="1" dirty="0" smtClean="0">
                <a:solidFill>
                  <a:schemeClr val="tx2"/>
                </a:solidFill>
              </a:rPr>
              <a:t> d’un projectile</a:t>
            </a:r>
            <a:endParaRPr lang="en-CA" sz="48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ffden-2.phys.uaf.edu/104_2012_web_projects/Sarah_Maus/images/Desktop%20trebuchet%20DIY%20Construction%20Kit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539"/>
            <a:ext cx="3389610" cy="37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03848" y="1779662"/>
            <a:ext cx="5832648" cy="2089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Laboratoires de </a:t>
            </a:r>
            <a:r>
              <a:rPr lang="fr-CA" dirty="0" smtClean="0"/>
              <a:t>physique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 smtClean="0"/>
              <a:t>1</a:t>
            </a:r>
            <a:r>
              <a:rPr lang="fr-CA" baseline="30000" dirty="0" smtClean="0"/>
              <a:t>ère</a:t>
            </a:r>
            <a:r>
              <a:rPr lang="fr-CA" dirty="0" smtClean="0"/>
              <a:t> année</a:t>
            </a:r>
          </a:p>
          <a:p>
            <a:endParaRPr lang="fr-CA" dirty="0" smtClean="0"/>
          </a:p>
          <a:p>
            <a:r>
              <a:rPr lang="fr-CA" dirty="0" smtClean="0"/>
              <a:t>Université d’Ottawa</a:t>
            </a:r>
          </a:p>
          <a:p>
            <a:r>
              <a:rPr lang="en-CA" sz="2400" u="sng" dirty="0">
                <a:hlinkClick r:id="rId3"/>
              </a:rPr>
              <a:t>https://uottawa.brightspace.com/d2l/home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TEMPS DE VOL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Vous allez calculer le temps de vol pour une trajectoire</a:t>
                </a:r>
                <a:r>
                  <a:rPr lang="fr-CA" dirty="0"/>
                  <a:t> </a:t>
                </a:r>
                <a:r>
                  <a:rPr lang="fr-CA" dirty="0" smtClean="0"/>
                  <a:t>spécifique 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A" dirty="0" smtClean="0"/>
                  <a:t> </a:t>
                </a:r>
                <a:r>
                  <a:rPr lang="fr-CA" dirty="0" smtClean="0"/>
                  <a:t>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dirty="0" smtClean="0"/>
                  <a:t> = 45°.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fr-CA" dirty="0" smtClean="0"/>
                  <a:t>Le temps de vol est donné par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𝑡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fr-CA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fr-CA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fr-CA" dirty="0" smtClean="0"/>
              </a:p>
              <a:p>
                <a:pPr lvl="1">
                  <a:buFont typeface="Arial" charset="0"/>
                  <a:buChar char="•"/>
                </a:pPr>
                <a:r>
                  <a:rPr lang="fr-CA" dirty="0" smtClean="0"/>
                  <a:t>La portée horizontale est donnée par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fr-CA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fr-CA" i="1">
                        <a:latin typeface="Cambria Math"/>
                      </a:rPr>
                      <m:t>𝑡</m:t>
                    </m:r>
                  </m:oMath>
                </a14:m>
                <a:endParaRPr lang="fr-CA" dirty="0" smtClean="0"/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Installez le récepteur pour chronométrer le temps de vol à l’endroit calculé, obtenez le temps de vol expérimental et comparez-le avec la valeur calculée.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  <a:blipFill>
                <a:blip r:embed="rId2"/>
                <a:stretch>
                  <a:fillRect l="-1595" t="-2962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928992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MONTAGE POUR LE TEMPS DE VOL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7170" name="Picture 2" descr="S:\Manuals\2013-2014\Winter 2014\Experiments\12 - Projectile motion\photos\IMG_11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8333" r="5556"/>
          <a:stretch/>
        </p:blipFill>
        <p:spPr bwMode="auto">
          <a:xfrm>
            <a:off x="1619672" y="942974"/>
            <a:ext cx="59721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9"/>
          <p:cNvSpPr txBox="1"/>
          <p:nvPr/>
        </p:nvSpPr>
        <p:spPr>
          <a:xfrm>
            <a:off x="7861460" y="4443958"/>
            <a:ext cx="1319052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Canon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6" name="Shape 49"/>
          <p:cNvSpPr txBox="1"/>
          <p:nvPr/>
        </p:nvSpPr>
        <p:spPr>
          <a:xfrm>
            <a:off x="-396552" y="98757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 dirty="0" smtClean="0">
                <a:solidFill>
                  <a:srgbClr val="FF0000"/>
                </a:solidFill>
              </a:rPr>
              <a:t>Boîte 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de bois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7" name="Shape 49"/>
          <p:cNvSpPr txBox="1"/>
          <p:nvPr/>
        </p:nvSpPr>
        <p:spPr>
          <a:xfrm>
            <a:off x="-275444" y="2258566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/>
            <a:r>
              <a:rPr lang="en" dirty="0" smtClean="0">
                <a:solidFill>
                  <a:srgbClr val="FF0000"/>
                </a:solidFill>
              </a:rPr>
              <a:t>Récepteur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pour</a:t>
            </a:r>
            <a:r>
              <a:rPr lang="en" dirty="0">
                <a:solidFill>
                  <a:srgbClr val="FF0000"/>
                </a:solidFill>
              </a:rPr>
              <a:t/>
            </a:r>
            <a:br>
              <a:rPr lang="en" dirty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chronométrer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le temps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de </a:t>
            </a:r>
            <a:r>
              <a:rPr lang="en" dirty="0">
                <a:solidFill>
                  <a:srgbClr val="FF0000"/>
                </a:solidFill>
              </a:rPr>
              <a:t>vol</a:t>
            </a:r>
          </a:p>
        </p:txBody>
      </p:sp>
      <p:cxnSp>
        <p:nvCxnSpPr>
          <p:cNvPr id="8" name="Shape 50"/>
          <p:cNvCxnSpPr>
            <a:stCxn id="7" idx="3"/>
          </p:cNvCxnSpPr>
          <p:nvPr/>
        </p:nvCxnSpPr>
        <p:spPr>
          <a:xfrm flipV="1">
            <a:off x="1475656" y="2355726"/>
            <a:ext cx="864096" cy="13144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50"/>
          <p:cNvCxnSpPr>
            <a:stCxn id="6" idx="3"/>
          </p:cNvCxnSpPr>
          <p:nvPr/>
        </p:nvCxnSpPr>
        <p:spPr>
          <a:xfrm>
            <a:off x="1354548" y="1216174"/>
            <a:ext cx="697172" cy="228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50"/>
          <p:cNvCxnSpPr>
            <a:stCxn id="5" idx="1"/>
          </p:cNvCxnSpPr>
          <p:nvPr/>
        </p:nvCxnSpPr>
        <p:spPr>
          <a:xfrm flipH="1" flipV="1">
            <a:off x="6660232" y="4299942"/>
            <a:ext cx="1201228" cy="37261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436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512" y="2146548"/>
            <a:ext cx="1683568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DE PLUS PRÈS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6146" name="Picture 2" descr="S:\Manuals\2013-2014\Winter 2014\Experiments\12 - Projectile motion\photos\IMG_1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94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Manuals\2013-2014\Winter 2014\Experiments\12 - Projectile motion\photos\IMG_1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0319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-20538"/>
            <a:ext cx="7571184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CONSERVATION DE L’ÉNERGIE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733865"/>
                <a:ext cx="7841679" cy="4358165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Utilisez le petit niveau jaune pour ajuster votre canon à la verticale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dirty="0" smtClean="0"/>
                  <a:t> = 90°).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Calculez la hauteur maximal théorique.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Lancez la bille et estimez la hauteur maximale atteinte à l’aide du mètre sur un support universel.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b="1" dirty="0" smtClean="0"/>
                  <a:t>Essayer d’attraper la bille avant </a:t>
                </a:r>
                <a:br>
                  <a:rPr lang="fr-CA" b="1" dirty="0" smtClean="0"/>
                </a:br>
                <a:r>
                  <a:rPr lang="fr-CA" b="1" dirty="0" smtClean="0"/>
                  <a:t>qu’elle ne retombe sur le canon.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Comparez vos valeurs </a:t>
                </a:r>
                <a:br>
                  <a:rPr lang="fr-CA" dirty="0" smtClean="0"/>
                </a:br>
                <a:r>
                  <a:rPr lang="fr-CA" dirty="0" smtClean="0"/>
                  <a:t>théoriques et expérimentales </a:t>
                </a:r>
                <a:br>
                  <a:rPr lang="fr-CA" dirty="0" smtClean="0"/>
                </a:br>
                <a:r>
                  <a:rPr lang="fr-CA" dirty="0" smtClean="0"/>
                  <a:t>de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r-CA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733865"/>
                <a:ext cx="7841679" cy="4358165"/>
              </a:xfrm>
              <a:blipFill>
                <a:blip r:embed="rId2"/>
                <a:stretch>
                  <a:fillRect l="-1322" t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S:\Manuals\2013-2014\Winter 2014\Experiments\12 - Projectile motion\photos\IMG_1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6322"/>
            <a:ext cx="2870088" cy="19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Manuals\2013-2014\Winter 2014\Experiments\12 - Projectile motion\photos\IMG_11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3056"/>
          <a:stretch/>
        </p:blipFill>
        <p:spPr bwMode="auto">
          <a:xfrm>
            <a:off x="7877175" y="0"/>
            <a:ext cx="1266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u="sng" smtClean="0">
                <a:solidFill>
                  <a:schemeClr val="tx2"/>
                </a:solidFill>
              </a:rPr>
              <a:t>VOTRE </a:t>
            </a:r>
            <a:r>
              <a:rPr lang="en-US" b="1" u="sng" dirty="0" smtClean="0">
                <a:solidFill>
                  <a:schemeClr val="tx2"/>
                </a:solidFill>
              </a:rPr>
              <a:t>DÉFI</a:t>
            </a:r>
            <a:br>
              <a:rPr lang="en-US" b="1" u="sng" dirty="0" smtClean="0">
                <a:solidFill>
                  <a:schemeClr val="tx2"/>
                </a:solidFill>
              </a:rPr>
            </a:br>
            <a:r>
              <a:rPr lang="en-US" sz="1200" b="1" u="sng" dirty="0" err="1" smtClean="0">
                <a:solidFill>
                  <a:schemeClr val="tx2"/>
                </a:solidFill>
              </a:rPr>
              <a:t>si</a:t>
            </a:r>
            <a:r>
              <a:rPr lang="en-US" sz="1200" b="1" u="sng" dirty="0" smtClean="0">
                <a:solidFill>
                  <a:schemeClr val="tx2"/>
                </a:solidFill>
              </a:rPr>
              <a:t> </a:t>
            </a:r>
            <a:r>
              <a:rPr lang="en-US" sz="1200" b="1" u="sng" dirty="0" err="1" smtClean="0">
                <a:solidFill>
                  <a:schemeClr val="tx2"/>
                </a:solidFill>
              </a:rPr>
              <a:t>vous</a:t>
            </a:r>
            <a:r>
              <a:rPr lang="en-US" sz="1200" b="1" u="sng" dirty="0" smtClean="0">
                <a:solidFill>
                  <a:schemeClr val="tx2"/>
                </a:solidFill>
              </a:rPr>
              <a:t> </a:t>
            </a:r>
            <a:r>
              <a:rPr lang="en-US" sz="1200" b="1" u="sng" dirty="0" err="1" smtClean="0">
                <a:solidFill>
                  <a:schemeClr val="tx2"/>
                </a:solidFill>
              </a:rPr>
              <a:t>l’acceptez</a:t>
            </a:r>
            <a:r>
              <a:rPr lang="en-US" sz="1200" b="1" u="sng" dirty="0" smtClean="0">
                <a:solidFill>
                  <a:schemeClr val="tx2"/>
                </a:solidFill>
              </a:rPr>
              <a:t>…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Votre démonstrateur va décider de la hauteur de votre cible (entre 20 et 25 cm) et de l’angle de votre canon (entre 50° et 70°).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Vous allez calculer la distance horizontale,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CA" dirty="0" smtClean="0"/>
                  <a:t>, où la cible doit être placée afin d’être atteinte par la bille.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Placez la cible et demander à votre démonstrateur de revenir vous voir. Effectuez 3 tirs. Vous obtiendrez tous les points de la section si vous frappez la cible 2 fois sur 3 et la moitié des points si vous ne l’atteignez qu’1 fois sur 3.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b="1" dirty="0" smtClean="0">
                    <a:solidFill>
                      <a:srgbClr val="FF0000"/>
                    </a:solidFill>
                  </a:rPr>
                  <a:t>N’EFFECTUEZ AUCUN TIR DE PRATIQUE! SI VOUS ÊTES SURPRIS À PRATIQUER, VOUS AUREZ UN ZÉRO POUR CETTE PARTIE.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  <a:blipFill rotWithShape="1">
                <a:blip r:embed="rId2"/>
                <a:stretch>
                  <a:fillRect l="-1110" t="-2821" r="-1872" b="-3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23528" y="51470"/>
            <a:ext cx="259228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solidFill>
                  <a:schemeClr val="tx2"/>
                </a:solidFill>
              </a:rPr>
              <a:t>NETTOYAGE!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5" y="681540"/>
            <a:ext cx="6480721" cy="44619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Éteignez l’ordinateur. </a:t>
            </a:r>
          </a:p>
          <a:p>
            <a:r>
              <a:rPr lang="fr-CA" dirty="0" smtClean="0"/>
              <a:t>Replacer </a:t>
            </a:r>
            <a:r>
              <a:rPr lang="fr-CA" dirty="0"/>
              <a:t>la bille, le </a:t>
            </a:r>
            <a:br>
              <a:rPr lang="fr-CA" dirty="0"/>
            </a:br>
            <a:r>
              <a:rPr lang="fr-CA" dirty="0" smtClean="0"/>
              <a:t>niveau</a:t>
            </a:r>
            <a:r>
              <a:rPr lang="fr-CA" dirty="0"/>
              <a:t>, le tapis de </a:t>
            </a:r>
            <a:br>
              <a:rPr lang="fr-CA" dirty="0"/>
            </a:br>
            <a:r>
              <a:rPr lang="fr-CA" dirty="0" smtClean="0"/>
              <a:t>mousse </a:t>
            </a:r>
            <a:r>
              <a:rPr lang="fr-CA" dirty="0"/>
              <a:t>et les lunettes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sécurité près de la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boîte </a:t>
            </a:r>
            <a:r>
              <a:rPr lang="fr-CA" dirty="0"/>
              <a:t>de </a:t>
            </a:r>
            <a:r>
              <a:rPr lang="fr-CA" dirty="0" smtClean="0"/>
              <a:t>bois</a:t>
            </a:r>
            <a:r>
              <a:rPr lang="en-CA" dirty="0" smtClean="0"/>
              <a:t>. </a:t>
            </a:r>
          </a:p>
          <a:p>
            <a:r>
              <a:rPr lang="fr-CA" dirty="0"/>
              <a:t>Vous pouvez pousser la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cible </a:t>
            </a:r>
            <a:r>
              <a:rPr lang="fr-CA" dirty="0"/>
              <a:t>et le support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universel </a:t>
            </a:r>
            <a:r>
              <a:rPr lang="fr-CA" dirty="0"/>
              <a:t>(avec le mètre) vers le centre de la table. </a:t>
            </a:r>
            <a:endParaRPr lang="fr-CA" dirty="0" smtClean="0"/>
          </a:p>
          <a:p>
            <a:r>
              <a:rPr lang="fr-CA" dirty="0" smtClean="0"/>
              <a:t>Recyclez </a:t>
            </a:r>
            <a:r>
              <a:rPr lang="fr-CA" dirty="0"/>
              <a:t>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</a:t>
            </a:r>
            <a:r>
              <a:rPr lang="fr-CA" dirty="0" smtClean="0"/>
              <a:t>.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8224" y="5147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DATE DE </a:t>
            </a:r>
            <a:br>
              <a:rPr lang="en-US" sz="3600" b="1" u="sng" dirty="0" smtClean="0">
                <a:solidFill>
                  <a:schemeClr val="tx2"/>
                </a:solidFill>
              </a:rPr>
            </a:br>
            <a:r>
              <a:rPr lang="en-US" sz="3600" b="1" u="sng" dirty="0" smtClean="0">
                <a:solidFill>
                  <a:schemeClr val="tx2"/>
                </a:solidFill>
              </a:rPr>
              <a:t>REMISE</a:t>
            </a:r>
            <a:endParaRPr lang="en-CA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32240" y="1347614"/>
            <a:ext cx="2304256" cy="379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Ce rapport est du à la fin de la séance de </a:t>
            </a:r>
            <a:r>
              <a:rPr lang="fr-CA" sz="1800" dirty="0" smtClean="0"/>
              <a:t>laboratoire.</a:t>
            </a:r>
          </a:p>
          <a:p>
            <a:pPr marL="0" indent="0">
              <a:buNone/>
            </a:pPr>
            <a:r>
              <a:rPr lang="fr-CA" sz="1800" dirty="0" smtClean="0">
                <a:solidFill>
                  <a:srgbClr val="FF0000"/>
                </a:solidFill>
              </a:rPr>
              <a:t/>
            </a:r>
            <a:br>
              <a:rPr lang="fr-CA" sz="1800" dirty="0" smtClean="0">
                <a:solidFill>
                  <a:srgbClr val="FF0000"/>
                </a:solidFill>
              </a:rPr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</a:t>
            </a:r>
            <a:r>
              <a:rPr lang="fr-CA" sz="1800" dirty="0" smtClean="0"/>
              <a:t>expérience</a:t>
            </a:r>
            <a:r>
              <a:rPr lang="en-US" sz="1800" dirty="0" smtClean="0"/>
              <a:t>!</a:t>
            </a:r>
            <a:endParaRPr lang="en-CA" sz="1800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624213" y="314955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PRÉ-LAB</a:t>
            </a:r>
            <a:endParaRPr lang="en-CA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621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6216" y="3003798"/>
            <a:ext cx="26277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:\Manuals\2013-2014\Winter 2014\Experiments\12 - Projectile motion\photos\IMG_12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12809" r="20486"/>
          <a:stretch/>
        </p:blipFill>
        <p:spPr bwMode="auto">
          <a:xfrm>
            <a:off x="3347864" y="1"/>
            <a:ext cx="3093801" cy="2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97564"/>
                <a:ext cx="8964488" cy="4194465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Durant cette expérience, vous étudierez la cinématique en 2D à l’aide d’un lanceur de projectiles.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Les deux valeurs importantes lors du lancement sont la vitesse initiale (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fr-CA" b="1" i="1" baseline="-2500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CA" dirty="0" smtClean="0"/>
                  <a:t>) et l’angle de lancement (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fr-CA" dirty="0" smtClean="0"/>
                  <a:t>).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Vous étudierez la portée d’un projectile à une valeur précise de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fr-CA" b="1" i="1" baseline="-2500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fr-CA" dirty="0" smtClean="0"/>
                  <a:t>, la conservation de l’énergie, et vous serez mis au défi d’atteindre une cible pour une partie de vos points!</a:t>
                </a:r>
              </a:p>
              <a:p>
                <a:pPr>
                  <a:buFont typeface="Arial" charset="0"/>
                  <a:buChar char="•"/>
                </a:pPr>
                <a:endParaRPr lang="fr-CA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97564"/>
                <a:ext cx="8964488" cy="4194465"/>
              </a:xfrm>
              <a:blipFill>
                <a:blip r:embed="rId2"/>
                <a:stretch>
                  <a:fillRect l="-1360" t="-1744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PORTÉE DU PROJECTILE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1541"/>
                <a:ext cx="8229600" cy="145816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Les équations du mouvement d’un projectile lancé à un angle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dirty="0" smtClean="0"/>
                  <a:t> peuvent être séparées en ses coordonnées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CA" dirty="0" smtClean="0"/>
                  <a:t>: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CA" i="1" dirty="0" smtClean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/>
              </a:p>
              <a:p>
                <a:pPr>
                  <a:buFont typeface="Arial" charset="0"/>
                  <a:buChar char="•"/>
                </a:pPr>
                <a:endParaRPr lang="fr-CA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1541"/>
                <a:ext cx="8229600" cy="1458161"/>
              </a:xfrm>
              <a:blipFill>
                <a:blip r:embed="rId2"/>
                <a:stretch>
                  <a:fillRect l="-815" t="-7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0" y="2053630"/>
            <a:ext cx="7137980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CONSERVATION DE L’ÉNERGIE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897564"/>
                <a:ext cx="9073008" cy="4194465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L’énergie total d’un projectile est la somme de son énergie cinétique (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fr-CA" dirty="0" smtClean="0"/>
                  <a:t>) et de son énergie potentielle (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fr-CA" dirty="0" smtClean="0"/>
                  <a:t>).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Si un projectile est lancé à la verticale, 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fr-CA" dirty="0" smtClean="0"/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Quand </a:t>
                </a:r>
                <a:r>
                  <a:rPr lang="fr-CA" dirty="0" smtClean="0"/>
                  <a:t>le projectile atteint sa hauteur maximale (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CA" dirty="0" smtClean="0"/>
                  <a:t>)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𝑚𝑔h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dirty="0" smtClean="0"/>
              </a:p>
              <a:p>
                <a:pPr lvl="1">
                  <a:buFont typeface="Arial" charset="0"/>
                  <a:buChar char="•"/>
                </a:pPr>
                <a:r>
                  <a:rPr lang="fr-CA" dirty="0" smtClean="0"/>
                  <a:t>Notez que nous avons défini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dirty="0" smtClean="0"/>
                  <a:t> au point de lancement.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897564"/>
                <a:ext cx="9073008" cy="4194465"/>
              </a:xfrm>
              <a:blipFill>
                <a:blip r:embed="rId2"/>
                <a:stretch>
                  <a:fillRect l="-1411" t="-1744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8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CONSIGNES DE SÉCURITÉ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4194465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fr-CA" dirty="0" smtClean="0"/>
              <a:t>Ne regarder JAMAIS directement vers l’intérieur du canon car il pourrait être chargé.</a:t>
            </a:r>
          </a:p>
          <a:p>
            <a:pPr>
              <a:buFont typeface="Arial" charset="0"/>
              <a:buChar char="•"/>
            </a:pPr>
            <a:r>
              <a:rPr lang="fr-CA" dirty="0" smtClean="0"/>
              <a:t>Les lunettes de sécurité vous sont fournies, nous vous recommandons de les porter en tout temps durant vos tirs.</a:t>
            </a:r>
          </a:p>
          <a:p>
            <a:pPr>
              <a:buFont typeface="Arial" charset="0"/>
              <a:buChar char="•"/>
            </a:pPr>
            <a:r>
              <a:rPr lang="fr-CA" dirty="0" smtClean="0"/>
              <a:t>Si vous n’êtes pas très bons à attraper des objets, n’essayez pas d’attraper le projectile trop rapidement après avoir touché son point de chute afin de ne pas l’envoyer accidentellement en direction de quelqu’un d’autre. </a:t>
            </a:r>
          </a:p>
        </p:txBody>
      </p:sp>
    </p:spTree>
    <p:extLst>
      <p:ext uri="{BB962C8B-B14F-4D97-AF65-F5344CB8AC3E}">
        <p14:creationId xmlns:p14="http://schemas.microsoft.com/office/powerpoint/2010/main" val="2726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LE MONTAGE COMPLET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4099" name="Picture 3" descr="S:\Manuals\2013-2014\Winter 2014\Experiments\12 - Projectile motion\photos\IMG_12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8518" r="15555" b="16296"/>
          <a:stretch/>
        </p:blipFill>
        <p:spPr bwMode="auto">
          <a:xfrm>
            <a:off x="879061" y="1131590"/>
            <a:ext cx="7559019" cy="29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49"/>
          <p:cNvSpPr txBox="1"/>
          <p:nvPr/>
        </p:nvSpPr>
        <p:spPr>
          <a:xfrm>
            <a:off x="7143757" y="42279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Canon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7" name="Shape 50"/>
          <p:cNvCxnSpPr>
            <a:stCxn id="6" idx="0"/>
          </p:cNvCxnSpPr>
          <p:nvPr/>
        </p:nvCxnSpPr>
        <p:spPr>
          <a:xfrm flipV="1">
            <a:off x="8019307" y="3316982"/>
            <a:ext cx="0" cy="91095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49"/>
          <p:cNvSpPr txBox="1"/>
          <p:nvPr/>
        </p:nvSpPr>
        <p:spPr>
          <a:xfrm>
            <a:off x="35496" y="42279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CA" sz="1800" dirty="0" smtClean="0">
                <a:solidFill>
                  <a:srgbClr val="FF0000"/>
                </a:solidFill>
              </a:rPr>
              <a:t>B</a:t>
            </a:r>
            <a:r>
              <a:rPr lang="en" sz="1800" dirty="0" smtClean="0">
                <a:solidFill>
                  <a:srgbClr val="FF0000"/>
                </a:solidFill>
              </a:rPr>
              <a:t>oîte </a:t>
            </a:r>
            <a:br>
              <a:rPr lang="en" sz="1800" dirty="0" smtClean="0">
                <a:solidFill>
                  <a:srgbClr val="FF0000"/>
                </a:solidFill>
              </a:rPr>
            </a:br>
            <a:r>
              <a:rPr lang="en" sz="1800" dirty="0" smtClean="0">
                <a:solidFill>
                  <a:srgbClr val="FF0000"/>
                </a:solidFill>
              </a:rPr>
              <a:t>de bois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9" name="Shape 49"/>
          <p:cNvSpPr txBox="1"/>
          <p:nvPr/>
        </p:nvSpPr>
        <p:spPr>
          <a:xfrm>
            <a:off x="1668772" y="42279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Tapis de </a:t>
            </a:r>
            <a:br>
              <a:rPr lang="en" sz="1800" dirty="0" smtClean="0">
                <a:solidFill>
                  <a:srgbClr val="FF0000"/>
                </a:solidFill>
              </a:rPr>
            </a:br>
            <a:r>
              <a:rPr lang="en" sz="1800" dirty="0" smtClean="0">
                <a:solidFill>
                  <a:srgbClr val="FF0000"/>
                </a:solidFill>
              </a:rPr>
              <a:t>mousse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0" name="Shape 49"/>
          <p:cNvSpPr txBox="1"/>
          <p:nvPr/>
        </p:nvSpPr>
        <p:spPr>
          <a:xfrm>
            <a:off x="3448441" y="42279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Récepteur pour</a:t>
            </a:r>
            <a:br>
              <a:rPr lang="en" sz="1800" dirty="0" smtClean="0">
                <a:solidFill>
                  <a:srgbClr val="FF0000"/>
                </a:solidFill>
              </a:rPr>
            </a:br>
            <a:r>
              <a:rPr lang="en" sz="1800" dirty="0" smtClean="0">
                <a:solidFill>
                  <a:srgbClr val="FF0000"/>
                </a:solidFill>
              </a:rPr>
              <a:t>chronométrer le </a:t>
            </a:r>
            <a:br>
              <a:rPr lang="en" sz="1800" dirty="0" smtClean="0">
                <a:solidFill>
                  <a:srgbClr val="FF0000"/>
                </a:solidFill>
              </a:rPr>
            </a:br>
            <a:r>
              <a:rPr lang="en" sz="1800" dirty="0" smtClean="0">
                <a:solidFill>
                  <a:srgbClr val="FF0000"/>
                </a:solidFill>
              </a:rPr>
              <a:t>temps de vol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3" name="Shape 50"/>
          <p:cNvCxnSpPr>
            <a:stCxn id="10" idx="0"/>
          </p:cNvCxnSpPr>
          <p:nvPr/>
        </p:nvCxnSpPr>
        <p:spPr>
          <a:xfrm flipH="1" flipV="1">
            <a:off x="3615365" y="2884934"/>
            <a:ext cx="708626" cy="13430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50"/>
          <p:cNvCxnSpPr>
            <a:stCxn id="9" idx="0"/>
          </p:cNvCxnSpPr>
          <p:nvPr/>
        </p:nvCxnSpPr>
        <p:spPr>
          <a:xfrm flipH="1" flipV="1">
            <a:off x="2267744" y="3244974"/>
            <a:ext cx="276578" cy="98296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0"/>
          <p:cNvCxnSpPr>
            <a:stCxn id="8" idx="0"/>
          </p:cNvCxnSpPr>
          <p:nvPr/>
        </p:nvCxnSpPr>
        <p:spPr>
          <a:xfrm flipV="1">
            <a:off x="911046" y="2956942"/>
            <a:ext cx="348586" cy="127099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0519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LA POMPE ET LE BARIL DU CANON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3075" name="Picture 3" descr="S:\Manuals\2013-2014\Winter 2014\Experiments\12 - Projectile motion\photos\IMG_1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646"/>
            <a:ext cx="3950208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Manuals\2013-2014\Winter 2014\Experiments\12 - Projectile motion\photos\IMG_1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5646"/>
            <a:ext cx="3950208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MISE À NIVEAU DU CANON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15567"/>
            <a:ext cx="8784976" cy="4320479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fr-FR" dirty="0"/>
              <a:t>Assurez-vous que le canon repose sur une surface plane et qu’il est bien attaché à la </a:t>
            </a:r>
            <a:r>
              <a:rPr lang="fr-FR" dirty="0" smtClean="0"/>
              <a:t>table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À </a:t>
            </a:r>
            <a:r>
              <a:rPr lang="fr-FR" dirty="0"/>
              <a:t>l’aide de la vis du bas à l’arrière du canon, ajustez l’orientation de la chambre de lancement jusqu’à ce qu’elle soit à </a:t>
            </a:r>
            <a:r>
              <a:rPr lang="fr-FR" dirty="0" smtClean="0"/>
              <a:t>niveau. </a:t>
            </a:r>
            <a:r>
              <a:rPr lang="fr-FR" dirty="0"/>
              <a:t>Le canon doit pointer vers votre extrémité de la table et </a:t>
            </a:r>
            <a:r>
              <a:rPr lang="fr-FR" dirty="0" smtClean="0"/>
              <a:t>non </a:t>
            </a:r>
            <a:r>
              <a:rPr lang="fr-FR" dirty="0"/>
              <a:t>vers la station de travail voisine</a:t>
            </a:r>
            <a:r>
              <a:rPr lang="fr-FR" dirty="0" smtClean="0"/>
              <a:t>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fr-CA" dirty="0"/>
              <a:t>À l’aide de la vis du haut à l’arrière du canon, ajustez la position de la section du canon qui présente les positions angulaires jusqu’à ce que le zéro soit aligné avec le centre de la chambre de </a:t>
            </a:r>
            <a:r>
              <a:rPr lang="fr-CA" dirty="0" smtClean="0"/>
              <a:t>lancement.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TIR DE PRATIQUE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fr-CA" dirty="0" smtClean="0"/>
                  <a:t>Démarrez le programme </a:t>
                </a:r>
                <a:r>
                  <a:rPr lang="fr-CA" dirty="0" err="1" smtClean="0"/>
                  <a:t>LoggerPro</a:t>
                </a:r>
                <a:r>
                  <a:rPr lang="fr-CA" dirty="0" smtClean="0"/>
                  <a:t>, assurez-vous que la pompe soit connectée au canon, ajustez votre angle à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dirty="0" smtClean="0"/>
                  <a:t> = 45°, et insérez la bille dans le canon.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b="1" dirty="0" smtClean="0"/>
                  <a:t>PORTEZ VOS LUNETTES DE SÉCURITÉ!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smtClean="0"/>
                  <a:t>Avec une pression de ~40-50 PSI, pratiquez-vous à lancer la bille. Elle devrait atterrir à ~30cm du bout de la table. Ajustez la pression si nécessaire.</a:t>
                </a:r>
              </a:p>
              <a:p>
                <a:pPr>
                  <a:buFont typeface="Arial" charset="0"/>
                  <a:buChar char="•"/>
                </a:pPr>
                <a:r>
                  <a:rPr lang="fr-CA" dirty="0" err="1" smtClean="0"/>
                  <a:t>LoggerPro</a:t>
                </a:r>
                <a:r>
                  <a:rPr lang="fr-CA" dirty="0" smtClean="0"/>
                  <a:t> </a:t>
                </a:r>
                <a:r>
                  <a:rPr lang="fr-CA" dirty="0" smtClean="0"/>
                  <a:t>vous donnera la vitesse initiale de la bille.</a:t>
                </a:r>
              </a:p>
              <a:p>
                <a:pPr>
                  <a:buFont typeface="Arial" charset="0"/>
                  <a:buChar char="•"/>
                </a:pPr>
                <a:endParaRPr lang="fr-CA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15567"/>
                <a:ext cx="8784976" cy="4320479"/>
              </a:xfrm>
              <a:blipFill>
                <a:blip r:embed="rId2"/>
                <a:stretch>
                  <a:fillRect l="-1387" t="-1693" r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8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1017</Words>
  <Application>Microsoft Office PowerPoint</Application>
  <PresentationFormat>On-screen Show (16:9)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Trajectoire d’un projectile</vt:lpstr>
      <vt:lpstr>INTRODUCTION</vt:lpstr>
      <vt:lpstr>PORTÉE DU PROJECTILE</vt:lpstr>
      <vt:lpstr>CONSERVATION DE L’ÉNERGIE</vt:lpstr>
      <vt:lpstr>CONSIGNES DE SÉCURITÉ</vt:lpstr>
      <vt:lpstr>LE MONTAGE COMPLET</vt:lpstr>
      <vt:lpstr>LA POMPE ET LE BARIL DU CANON</vt:lpstr>
      <vt:lpstr>MISE À NIVEAU DU CANON</vt:lpstr>
      <vt:lpstr>TIR DE PRATIQUE</vt:lpstr>
      <vt:lpstr>TEMPS DE VOL</vt:lpstr>
      <vt:lpstr>MONTAGE POUR LE TEMPS DE VOL</vt:lpstr>
      <vt:lpstr>DE PLUS PRÈS</vt:lpstr>
      <vt:lpstr>CONSERVATION DE L’ÉNERGIE</vt:lpstr>
      <vt:lpstr>VOTRE DÉFI si vous l’acceptez…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projectile</dc:title>
  <dc:creator>COE Support</dc:creator>
  <cp:lastModifiedBy>Michael Wong</cp:lastModifiedBy>
  <cp:revision>190</cp:revision>
  <dcterms:created xsi:type="dcterms:W3CDTF">2013-01-04T15:12:26Z</dcterms:created>
  <dcterms:modified xsi:type="dcterms:W3CDTF">2022-09-20T15:05:57Z</dcterms:modified>
</cp:coreProperties>
</file>