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8" r:id="rId3"/>
    <p:sldId id="294" r:id="rId4"/>
    <p:sldId id="303" r:id="rId5"/>
    <p:sldId id="304" r:id="rId6"/>
    <p:sldId id="295" r:id="rId7"/>
    <p:sldId id="296" r:id="rId8"/>
    <p:sldId id="28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05" autoAdjust="0"/>
    <p:restoredTop sz="96727" autoAdjust="0"/>
  </p:normalViewPr>
  <p:slideViewPr>
    <p:cSldViewPr>
      <p:cViewPr varScale="1">
        <p:scale>
          <a:sx n="152" d="100"/>
          <a:sy n="152" d="100"/>
        </p:scale>
        <p:origin x="1158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DB97-48DA-4F3A-8836-4CA552FFA067}" type="datetimeFigureOut">
              <a:rPr lang="en-CA" smtClean="0"/>
              <a:t>2022-09-29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3899-6798-45C6-A645-CA873D24EF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519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8E6C-E870-41EC-B353-395049EEC39E}" type="datetimeFigureOut">
              <a:rPr lang="en-CA" smtClean="0"/>
              <a:pPr/>
              <a:t>2022-09-29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ottawa.blackboard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01079"/>
            <a:ext cx="8280000" cy="11025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Projectile motion</a:t>
            </a:r>
            <a:endParaRPr lang="en-CA" sz="48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3728" y="1779662"/>
            <a:ext cx="6400800" cy="2089398"/>
          </a:xfrm>
        </p:spPr>
        <p:txBody>
          <a:bodyPr>
            <a:normAutofit/>
          </a:bodyPr>
          <a:lstStyle/>
          <a:p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year physics laboratories</a:t>
            </a:r>
          </a:p>
          <a:p>
            <a:endParaRPr lang="en-CA" sz="2400" dirty="0"/>
          </a:p>
          <a:p>
            <a:r>
              <a:rPr lang="en-CA" sz="2400" dirty="0"/>
              <a:t>University of Ottawa</a:t>
            </a:r>
          </a:p>
          <a:p>
            <a:r>
              <a:rPr lang="en-CA" sz="2400" dirty="0">
                <a:hlinkClick r:id="rId2"/>
              </a:rPr>
              <a:t>https://uottawa.blackboard.com/</a:t>
            </a:r>
            <a:endParaRPr lang="en-CA" sz="2400" dirty="0"/>
          </a:p>
        </p:txBody>
      </p:sp>
      <p:pic>
        <p:nvPicPr>
          <p:cNvPr id="1028" name="Picture 4" descr="http://ffden-2.phys.uaf.edu/104_2012_web_projects/Sarah_Maus/images/Desktop%20trebuchet%20DIY%20Construction%20Kit%2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57539"/>
            <a:ext cx="3389610" cy="370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INTRODUCTION</a:t>
            </a:r>
            <a:endParaRPr lang="en-CA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7564"/>
            <a:ext cx="8229600" cy="419446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NOTES: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In-class lab (due at 5:20pm or 12:50pm)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No graph to submit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Can be long, multiple parts, </a:t>
            </a:r>
            <a:r>
              <a:rPr lang="en-US" b="1" dirty="0"/>
              <a:t>keep students on task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Give presentation/demonstration at beginning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Explain theory and show how the equipment works!</a:t>
            </a:r>
          </a:p>
          <a:p>
            <a:pPr>
              <a:buFont typeface="Arial" charset="0"/>
              <a:buChar char="•"/>
            </a:pPr>
            <a:endParaRPr lang="en-CA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4554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PROJECTILE RANGE</a:t>
            </a:r>
            <a:endParaRPr lang="en-CA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533"/>
                <a:ext cx="8229600" cy="1458161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buFont typeface="Arial" charset="0"/>
                  <a:buChar char="•"/>
                </a:pPr>
                <a:r>
                  <a:rPr lang="en-US" dirty="0"/>
                  <a:t>We can separate the equation of motion for a projectile launched at an angle </a:t>
                </a:r>
                <a:r>
                  <a:rPr lang="el-GR" dirty="0"/>
                  <a:t>θ</a:t>
                </a:r>
                <a:r>
                  <a:rPr lang="en-CA" dirty="0"/>
                  <a:t> into its </a:t>
                </a:r>
                <a:r>
                  <a:rPr lang="en-CA" i="1" dirty="0"/>
                  <a:t>x</a:t>
                </a:r>
                <a:r>
                  <a:rPr lang="en-CA" dirty="0"/>
                  <a:t> and </a:t>
                </a:r>
                <a:r>
                  <a:rPr lang="en-CA" i="1" dirty="0"/>
                  <a:t>y</a:t>
                </a:r>
                <a:r>
                  <a:rPr lang="en-CA" dirty="0"/>
                  <a:t> coordinates:</a:t>
                </a:r>
              </a:p>
              <a:p>
                <a:pPr lvl="1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CA" baseline="30000" dirty="0"/>
                  <a:t>	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/>
                      </a:rPr>
                      <m:t>𝑡</m:t>
                    </m:r>
                    <m:r>
                      <a:rPr lang="en-C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CA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func>
                          <m:func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CA" i="1">
                                <a:latin typeface="Cambria Math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CA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endParaRPr lang="en-CA" baseline="30000" dirty="0"/>
              </a:p>
              <a:p>
                <a:pPr lvl="1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i="1" dirty="0"/>
              </a:p>
              <a:p>
                <a:pPr>
                  <a:buFont typeface="Arial" charset="0"/>
                  <a:buChar char="•"/>
                </a:pPr>
                <a:endParaRPr lang="en-CA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533"/>
                <a:ext cx="8229600" cy="1458161"/>
              </a:xfrm>
              <a:blipFill>
                <a:blip r:embed="rId2"/>
                <a:stretch>
                  <a:fillRect l="-815" t="-7113" r="-1556" b="-33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95686"/>
            <a:ext cx="7200800" cy="303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1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316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GOAL</a:t>
            </a:r>
            <a:endParaRPr lang="en-CA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15567"/>
                <a:ext cx="8784976" cy="4320479"/>
              </a:xfrm>
            </p:spPr>
            <p:txBody>
              <a:bodyPr>
                <a:normAutofit/>
              </a:bodyPr>
              <a:lstStyle/>
              <a:p>
                <a:pPr>
                  <a:buFont typeface="Arial" charset="0"/>
                  <a:buChar char="•"/>
                </a:pPr>
                <a:r>
                  <a:rPr lang="en-CA" dirty="0" smtClean="0"/>
                  <a:t>1) Initial velocity and average (use Excel)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2) Calculate time of flight then measure and average (use Excel) for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CA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 dirty="0" smtClean="0">
                        <a:latin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CA" dirty="0"/>
                  <a:t>(height at 0.146m)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3) Challenge (calculate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CA" dirty="0"/>
                  <a:t>)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4) Conservation of energy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15567"/>
                <a:ext cx="8784976" cy="4320479"/>
              </a:xfrm>
              <a:blipFill>
                <a:blip r:embed="rId2"/>
                <a:stretch>
                  <a:fillRect l="-1595" t="-1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39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316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CHALLENGE</a:t>
            </a:r>
            <a:endParaRPr lang="en-CA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15567"/>
                <a:ext cx="8784976" cy="4320479"/>
              </a:xfrm>
            </p:spPr>
            <p:txBody>
              <a:bodyPr>
                <a:normAutofit/>
              </a:bodyPr>
              <a:lstStyle/>
              <a:p>
                <a:pPr>
                  <a:buFont typeface="Arial" charset="0"/>
                  <a:buChar char="•"/>
                </a:pPr>
                <a:r>
                  <a:rPr lang="en-CA" dirty="0"/>
                  <a:t>Set the height of target (between 20 and 25 cm) 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Set the angle  of launcher (between 50° and 70°).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Take the student’s ball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Student will calculate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CA" i="1" dirty="0"/>
              </a:p>
              <a:p>
                <a:pPr>
                  <a:buFont typeface="Arial" charset="0"/>
                  <a:buChar char="•"/>
                </a:pPr>
                <a:r>
                  <a:rPr lang="en-CA" dirty="0"/>
                  <a:t>When student is ready, give them the ball and let them shoot 3 times</a:t>
                </a:r>
              </a:p>
              <a:p>
                <a:pPr>
                  <a:buFont typeface="Arial" charset="0"/>
                  <a:buChar char="•"/>
                </a:pPr>
                <a:r>
                  <a:rPr lang="en-CA" b="1" dirty="0">
                    <a:solidFill>
                      <a:srgbClr val="FF0000"/>
                    </a:solidFill>
                  </a:rPr>
                  <a:t>NO PRACTICE SHOTS ALLOWED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15567"/>
                <a:ext cx="8784976" cy="4320479"/>
              </a:xfrm>
              <a:blipFill>
                <a:blip r:embed="rId2"/>
                <a:stretch>
                  <a:fillRect l="-1595" t="-1834" r="-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26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CONSERVATION OF ENERGY</a:t>
            </a:r>
            <a:endParaRPr lang="en-CA" u="sng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897564"/>
                <a:ext cx="8784976" cy="4194465"/>
              </a:xfrm>
            </p:spPr>
            <p:txBody>
              <a:bodyPr>
                <a:normAutofit/>
              </a:bodyPr>
              <a:lstStyle/>
              <a:p>
                <a:pPr>
                  <a:buFont typeface="Arial" charset="0"/>
                  <a:buChar char="•"/>
                </a:pPr>
                <a:r>
                  <a:rPr lang="en-US" dirty="0"/>
                  <a:t>When a projectile is shot straight up, </a:t>
                </a:r>
              </a:p>
              <a:p>
                <a:pPr lvl="1">
                  <a:buFont typeface="Arial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baseline="30000" dirty="0"/>
              </a:p>
              <a:p>
                <a:pPr>
                  <a:buFont typeface="Arial" charset="0"/>
                  <a:buChar char="•"/>
                </a:pPr>
                <a:r>
                  <a:rPr lang="en-US" dirty="0"/>
                  <a:t>When the projectile reaches its max. height (</a:t>
                </a:r>
                <a:r>
                  <a:rPr lang="en-US" b="1" i="1" dirty="0"/>
                  <a:t>h</a:t>
                </a:r>
                <a:r>
                  <a:rPr lang="en-US" dirty="0"/>
                  <a:t>)</a:t>
                </a:r>
              </a:p>
              <a:p>
                <a:pPr lvl="1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𝑚𝑔h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lvl="1">
                  <a:buFont typeface="Arial" charset="0"/>
                  <a:buChar char="•"/>
                </a:pPr>
                <a:endParaRPr lang="en-US" dirty="0"/>
              </a:p>
              <a:p>
                <a:pPr>
                  <a:buFont typeface="Arial" charset="0"/>
                  <a:buChar char="•"/>
                </a:pPr>
                <a:r>
                  <a:rPr lang="en-US" dirty="0"/>
                  <a:t>Use</a:t>
                </a:r>
                <a:r>
                  <a:rPr lang="en-US" b="1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𝒎</m:t>
                    </m:r>
                    <m:sSubSup>
                      <m:sSub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𝒎𝒈𝒉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solve for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compare.</a:t>
                </a:r>
                <a:endParaRPr lang="en-US" baseline="30000" dirty="0"/>
              </a:p>
              <a:p>
                <a:pPr lvl="1">
                  <a:buFont typeface="Arial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97564"/>
                <a:ext cx="8784976" cy="4194465"/>
              </a:xfrm>
              <a:blipFill>
                <a:blip r:embed="rId2"/>
                <a:stretch>
                  <a:fillRect l="-1595" t="-1890" r="-145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583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SAFETY CONSIDERATIONS</a:t>
            </a:r>
            <a:endParaRPr lang="en-CA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7564"/>
            <a:ext cx="8229600" cy="419446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SAFETY GOGGLES</a:t>
            </a:r>
          </a:p>
          <a:p>
            <a:pPr>
              <a:buFont typeface="Arial" charset="0"/>
              <a:buChar char="•"/>
            </a:pPr>
            <a:r>
              <a:rPr lang="en-US" dirty="0"/>
              <a:t>FOAM PAD</a:t>
            </a:r>
          </a:p>
        </p:txBody>
      </p:sp>
    </p:spTree>
    <p:extLst>
      <p:ext uri="{BB962C8B-B14F-4D97-AF65-F5344CB8AC3E}">
        <p14:creationId xmlns:p14="http://schemas.microsoft.com/office/powerpoint/2010/main" val="272658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2"/>
                </a:solidFill>
              </a:rPr>
              <a:t>THE FULL SETUP</a:t>
            </a:r>
            <a:endParaRPr lang="en-CA" u="sng" dirty="0">
              <a:solidFill>
                <a:schemeClr val="tx2"/>
              </a:solidFill>
            </a:endParaRPr>
          </a:p>
        </p:txBody>
      </p:sp>
      <p:pic>
        <p:nvPicPr>
          <p:cNvPr id="4099" name="Picture 3" descr="S:\Manuals\2013-2014\Winter 2014\Experiments\12 - Projectile motion\photos\IMG_120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2" t="38518" r="15555" b="16296"/>
          <a:stretch/>
        </p:blipFill>
        <p:spPr bwMode="auto">
          <a:xfrm>
            <a:off x="879061" y="1131590"/>
            <a:ext cx="7559019" cy="29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hape 49"/>
          <p:cNvSpPr txBox="1"/>
          <p:nvPr/>
        </p:nvSpPr>
        <p:spPr>
          <a:xfrm>
            <a:off x="7143757" y="4227934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1800" dirty="0">
                <a:solidFill>
                  <a:srgbClr val="FF0000"/>
                </a:solidFill>
              </a:rPr>
              <a:t>Launcher</a:t>
            </a:r>
          </a:p>
        </p:txBody>
      </p:sp>
      <p:cxnSp>
        <p:nvCxnSpPr>
          <p:cNvPr id="7" name="Shape 50"/>
          <p:cNvCxnSpPr>
            <a:stCxn id="6" idx="0"/>
          </p:cNvCxnSpPr>
          <p:nvPr/>
        </p:nvCxnSpPr>
        <p:spPr>
          <a:xfrm flipV="1">
            <a:off x="8019307" y="3316982"/>
            <a:ext cx="0" cy="910952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" name="Shape 49"/>
          <p:cNvSpPr txBox="1"/>
          <p:nvPr/>
        </p:nvSpPr>
        <p:spPr>
          <a:xfrm>
            <a:off x="35496" y="4227934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1800" dirty="0">
                <a:solidFill>
                  <a:srgbClr val="FF0000"/>
                </a:solidFill>
              </a:rPr>
              <a:t>Wooden</a:t>
            </a:r>
            <a:br>
              <a:rPr lang="en" sz="1800" dirty="0">
                <a:solidFill>
                  <a:srgbClr val="FF0000"/>
                </a:solidFill>
              </a:rPr>
            </a:br>
            <a:r>
              <a:rPr lang="en" sz="1800" dirty="0">
                <a:solidFill>
                  <a:srgbClr val="FF0000"/>
                </a:solidFill>
              </a:rPr>
              <a:t>box</a:t>
            </a:r>
          </a:p>
        </p:txBody>
      </p:sp>
      <p:sp>
        <p:nvSpPr>
          <p:cNvPr id="9" name="Shape 49"/>
          <p:cNvSpPr txBox="1"/>
          <p:nvPr/>
        </p:nvSpPr>
        <p:spPr>
          <a:xfrm>
            <a:off x="1668772" y="4227934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1800" dirty="0">
                <a:solidFill>
                  <a:srgbClr val="FF0000"/>
                </a:solidFill>
              </a:rPr>
              <a:t>Foam</a:t>
            </a:r>
            <a:br>
              <a:rPr lang="en" sz="1800" dirty="0">
                <a:solidFill>
                  <a:srgbClr val="FF0000"/>
                </a:solidFill>
              </a:rPr>
            </a:br>
            <a:r>
              <a:rPr lang="en" sz="1800" dirty="0">
                <a:solidFill>
                  <a:srgbClr val="FF0000"/>
                </a:solidFill>
              </a:rPr>
              <a:t>mat</a:t>
            </a:r>
          </a:p>
        </p:txBody>
      </p:sp>
      <p:sp>
        <p:nvSpPr>
          <p:cNvPr id="10" name="Shape 49"/>
          <p:cNvSpPr txBox="1"/>
          <p:nvPr/>
        </p:nvSpPr>
        <p:spPr>
          <a:xfrm>
            <a:off x="3448441" y="4227934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1800" dirty="0">
                <a:solidFill>
                  <a:srgbClr val="FF0000"/>
                </a:solidFill>
              </a:rPr>
              <a:t>Time of </a:t>
            </a:r>
            <a:br>
              <a:rPr lang="en" sz="1800" dirty="0">
                <a:solidFill>
                  <a:srgbClr val="FF0000"/>
                </a:solidFill>
              </a:rPr>
            </a:br>
            <a:r>
              <a:rPr lang="en" sz="1800" dirty="0">
                <a:solidFill>
                  <a:srgbClr val="FF0000"/>
                </a:solidFill>
              </a:rPr>
              <a:t>flight pad</a:t>
            </a:r>
          </a:p>
        </p:txBody>
      </p:sp>
      <p:cxnSp>
        <p:nvCxnSpPr>
          <p:cNvPr id="13" name="Shape 50"/>
          <p:cNvCxnSpPr>
            <a:stCxn id="10" idx="0"/>
          </p:cNvCxnSpPr>
          <p:nvPr/>
        </p:nvCxnSpPr>
        <p:spPr>
          <a:xfrm flipH="1" flipV="1">
            <a:off x="3615365" y="2884934"/>
            <a:ext cx="708626" cy="13430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6" name="Shape 50"/>
          <p:cNvCxnSpPr>
            <a:stCxn id="9" idx="0"/>
          </p:cNvCxnSpPr>
          <p:nvPr/>
        </p:nvCxnSpPr>
        <p:spPr>
          <a:xfrm flipH="1" flipV="1">
            <a:off x="2267744" y="3244974"/>
            <a:ext cx="276578" cy="98296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50"/>
          <p:cNvCxnSpPr>
            <a:stCxn id="8" idx="0"/>
          </p:cNvCxnSpPr>
          <p:nvPr/>
        </p:nvCxnSpPr>
        <p:spPr>
          <a:xfrm flipV="1">
            <a:off x="911046" y="2956942"/>
            <a:ext cx="348586" cy="1270992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3051982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342</Words>
  <Application>Microsoft Office PowerPoint</Application>
  <PresentationFormat>On-screen Show (16:9)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Projectile motion</vt:lpstr>
      <vt:lpstr>INTRODUCTION</vt:lpstr>
      <vt:lpstr>PROJECTILE RANGE</vt:lpstr>
      <vt:lpstr>GOAL</vt:lpstr>
      <vt:lpstr>CHALLENGE</vt:lpstr>
      <vt:lpstr>CONSERVATION OF ENERGY</vt:lpstr>
      <vt:lpstr>SAFETY CONSIDERATIONS</vt:lpstr>
      <vt:lpstr>THE FULL SETUP</vt:lpstr>
    </vt:vector>
  </TitlesOfParts>
  <Company>University of Ottawa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Projectile (for teaching)</dc:title>
  <dc:creator>COE Support</dc:creator>
  <cp:lastModifiedBy>Michael Wong</cp:lastModifiedBy>
  <cp:revision>160</cp:revision>
  <dcterms:created xsi:type="dcterms:W3CDTF">2013-01-04T15:12:26Z</dcterms:created>
  <dcterms:modified xsi:type="dcterms:W3CDTF">2022-09-29T15:20:40Z</dcterms:modified>
</cp:coreProperties>
</file>