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7"/>
  </p:notesMasterIdLst>
  <p:sldIdLst>
    <p:sldId id="256" r:id="rId2"/>
    <p:sldId id="314" r:id="rId3"/>
    <p:sldId id="316" r:id="rId4"/>
    <p:sldId id="318" r:id="rId5"/>
    <p:sldId id="315" r:id="rId6"/>
    <p:sldId id="317" r:id="rId7"/>
    <p:sldId id="319" r:id="rId8"/>
    <p:sldId id="322" r:id="rId9"/>
    <p:sldId id="311" r:id="rId10"/>
    <p:sldId id="312" r:id="rId11"/>
    <p:sldId id="313" r:id="rId12"/>
    <p:sldId id="309" r:id="rId13"/>
    <p:sldId id="308" r:id="rId14"/>
    <p:sldId id="320" r:id="rId15"/>
    <p:sldId id="321" r:id="rId1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865" autoAdjust="0"/>
  </p:normalViewPr>
  <p:slideViewPr>
    <p:cSldViewPr>
      <p:cViewPr varScale="1">
        <p:scale>
          <a:sx n="79" d="100"/>
          <a:sy n="79" d="100"/>
        </p:scale>
        <p:origin x="108" y="150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16DB97-48DA-4F3A-8836-4CA552FFA067}" type="datetimeFigureOut">
              <a:rPr lang="en-CA" smtClean="0"/>
              <a:t>2025-03-25</a:t>
            </a:fld>
            <a:endParaRPr lang="en-CA"/>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0D3899-6798-45C6-A645-CA873D24EFEB}" type="slidenum">
              <a:rPr lang="en-CA" smtClean="0"/>
              <a:t>‹#›</a:t>
            </a:fld>
            <a:endParaRPr lang="en-CA"/>
          </a:p>
        </p:txBody>
      </p:sp>
    </p:spTree>
    <p:extLst>
      <p:ext uri="{BB962C8B-B14F-4D97-AF65-F5344CB8AC3E}">
        <p14:creationId xmlns:p14="http://schemas.microsoft.com/office/powerpoint/2010/main" val="1557519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FAB981-7B87-73B0-22AE-A34C9BB300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43C858-4E8A-C631-9DE4-2FD3B2DB3A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3EEEA3-6215-5F94-A856-094116F17BC5}"/>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78719AD2-ACE8-0CA3-E79B-3B110A29E333}"/>
              </a:ext>
            </a:extLst>
          </p:cNvPr>
          <p:cNvSpPr>
            <a:spLocks noGrp="1"/>
          </p:cNvSpPr>
          <p:nvPr>
            <p:ph type="sldNum" sz="quarter" idx="10"/>
          </p:nvPr>
        </p:nvSpPr>
        <p:spPr/>
        <p:txBody>
          <a:bodyPr/>
          <a:lstStyle/>
          <a:p>
            <a:fld id="{170D3899-6798-45C6-A645-CA873D24EFEB}" type="slidenum">
              <a:rPr lang="en-CA" smtClean="0"/>
              <a:t>8</a:t>
            </a:fld>
            <a:endParaRPr lang="en-CA"/>
          </a:p>
        </p:txBody>
      </p:sp>
    </p:spTree>
    <p:extLst>
      <p:ext uri="{BB962C8B-B14F-4D97-AF65-F5344CB8AC3E}">
        <p14:creationId xmlns:p14="http://schemas.microsoft.com/office/powerpoint/2010/main" val="3212923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Comments</a:t>
            </a:r>
            <a:r>
              <a:rPr lang="en-CA" baseline="0" dirty="0"/>
              <a:t> for TAs: leave this slide on the TV monitors when you are not using them for teaching. </a:t>
            </a:r>
          </a:p>
        </p:txBody>
      </p:sp>
      <p:sp>
        <p:nvSpPr>
          <p:cNvPr id="4" name="Slide Number Placeholder 3"/>
          <p:cNvSpPr>
            <a:spLocks noGrp="1"/>
          </p:cNvSpPr>
          <p:nvPr>
            <p:ph type="sldNum" sz="quarter" idx="10"/>
          </p:nvPr>
        </p:nvSpPr>
        <p:spPr/>
        <p:txBody>
          <a:bodyPr/>
          <a:lstStyle/>
          <a:p>
            <a:fld id="{170D3899-6798-45C6-A645-CA873D24EFEB}" type="slidenum">
              <a:rPr lang="en-CA" smtClean="0"/>
              <a:t>13</a:t>
            </a:fld>
            <a:endParaRPr lang="en-CA"/>
          </a:p>
        </p:txBody>
      </p:sp>
    </p:spTree>
    <p:extLst>
      <p:ext uri="{BB962C8B-B14F-4D97-AF65-F5344CB8AC3E}">
        <p14:creationId xmlns:p14="http://schemas.microsoft.com/office/powerpoint/2010/main" val="496959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a:t>Click to edit Master title style</a:t>
            </a:r>
            <a:endParaRPr lang="en-CA"/>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BA988E6C-E870-41EC-B353-395049EEC39E}" type="datetimeFigureOut">
              <a:rPr lang="en-CA" smtClean="0"/>
              <a:pPr/>
              <a:t>2025-03-25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3EBC83B-905E-4D89-95F8-2C160B082C56}"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A988E6C-E870-41EC-B353-395049EEC39E}" type="datetimeFigureOut">
              <a:rPr lang="en-CA" smtClean="0"/>
              <a:pPr/>
              <a:t>2025-03-25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3EBC83B-905E-4D89-95F8-2C160B082C56}"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2"/>
            <a:ext cx="2057400" cy="4388644"/>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0598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A988E6C-E870-41EC-B353-395049EEC39E}" type="datetimeFigureOut">
              <a:rPr lang="en-CA" smtClean="0"/>
              <a:pPr/>
              <a:t>2025-03-25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3EBC83B-905E-4D89-95F8-2C160B082C56}"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A988E6C-E870-41EC-B353-395049EEC39E}" type="datetimeFigureOut">
              <a:rPr lang="en-CA" smtClean="0"/>
              <a:pPr/>
              <a:t>2025-03-25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3EBC83B-905E-4D89-95F8-2C160B082C56}"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7"/>
            <a:ext cx="7772400" cy="1021557"/>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988E6C-E870-41EC-B353-395049EEC39E}" type="datetimeFigureOut">
              <a:rPr lang="en-CA" smtClean="0"/>
              <a:pPr/>
              <a:t>2025-03-25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3EBC83B-905E-4D89-95F8-2C160B082C56}"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BA988E6C-E870-41EC-B353-395049EEC39E}" type="datetimeFigureOut">
              <a:rPr lang="en-CA" smtClean="0"/>
              <a:pPr/>
              <a:t>2025-03-25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3EBC83B-905E-4D89-95F8-2C160B082C56}"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BA988E6C-E870-41EC-B353-395049EEC39E}" type="datetimeFigureOut">
              <a:rPr lang="en-CA" smtClean="0"/>
              <a:pPr/>
              <a:t>2025-03-25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83EBC83B-905E-4D89-95F8-2C160B082C56}"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BA988E6C-E870-41EC-B353-395049EEC39E}" type="datetimeFigureOut">
              <a:rPr lang="en-CA" smtClean="0"/>
              <a:pPr/>
              <a:t>2025-03-25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83EBC83B-905E-4D89-95F8-2C160B082C56}"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988E6C-E870-41EC-B353-395049EEC39E}" type="datetimeFigureOut">
              <a:rPr lang="en-CA" smtClean="0"/>
              <a:pPr/>
              <a:t>2025-03-25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83EBC83B-905E-4D89-95F8-2C160B082C56}"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9" y="204787"/>
            <a:ext cx="3008313" cy="871538"/>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04792"/>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988E6C-E870-41EC-B353-395049EEC39E}" type="datetimeFigureOut">
              <a:rPr lang="en-CA" smtClean="0"/>
              <a:pPr/>
              <a:t>2025-03-25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3EBC83B-905E-4D89-95F8-2C160B082C56}"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5"/>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988E6C-E870-41EC-B353-395049EEC39E}" type="datetimeFigureOut">
              <a:rPr lang="en-CA" smtClean="0"/>
              <a:pPr/>
              <a:t>2025-03-25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3EBC83B-905E-4D89-95F8-2C160B082C56}"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4767266"/>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A988E6C-E870-41EC-B353-395049EEC39E}" type="datetimeFigureOut">
              <a:rPr lang="en-CA" smtClean="0"/>
              <a:pPr/>
              <a:t>2025-03-25</a:t>
            </a:fld>
            <a:endParaRPr lang="en-CA"/>
          </a:p>
        </p:txBody>
      </p:sp>
      <p:sp>
        <p:nvSpPr>
          <p:cNvPr id="5" name="Footer Placeholder 4"/>
          <p:cNvSpPr>
            <a:spLocks noGrp="1"/>
          </p:cNvSpPr>
          <p:nvPr>
            <p:ph type="ftr" sz="quarter" idx="3"/>
          </p:nvPr>
        </p:nvSpPr>
        <p:spPr>
          <a:xfrm>
            <a:off x="3124200" y="4767266"/>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4767266"/>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3EBC83B-905E-4D89-95F8-2C160B082C56}"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uottawa.brightspace.com/d2l/hom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43683" y="185515"/>
            <a:ext cx="5392613" cy="1954188"/>
          </a:xfrm>
        </p:spPr>
        <p:txBody>
          <a:bodyPr>
            <a:normAutofit/>
          </a:bodyPr>
          <a:lstStyle/>
          <a:p>
            <a:r>
              <a:rPr lang="fr-CA" sz="4800" b="1" dirty="0">
                <a:solidFill>
                  <a:schemeClr val="tx2"/>
                </a:solidFill>
              </a:rPr>
              <a:t>Optique physique</a:t>
            </a:r>
            <a:endParaRPr lang="fr-CA" sz="4800" dirty="0">
              <a:solidFill>
                <a:schemeClr val="tx2"/>
              </a:solidFill>
            </a:endParaRPr>
          </a:p>
        </p:txBody>
      </p:sp>
      <p:sp>
        <p:nvSpPr>
          <p:cNvPr id="3" name="Subtitle 2"/>
          <p:cNvSpPr>
            <a:spLocks noGrp="1"/>
          </p:cNvSpPr>
          <p:nvPr>
            <p:ph type="subTitle" idx="1"/>
          </p:nvPr>
        </p:nvSpPr>
        <p:spPr>
          <a:xfrm>
            <a:off x="-108520" y="2138536"/>
            <a:ext cx="5392613" cy="2305422"/>
          </a:xfrm>
        </p:spPr>
        <p:txBody>
          <a:bodyPr>
            <a:normAutofit fontScale="92500" lnSpcReduction="10000"/>
          </a:bodyPr>
          <a:lstStyle/>
          <a:p>
            <a:r>
              <a:rPr lang="fr-CA" dirty="0"/>
              <a:t>Laboratoires de physique </a:t>
            </a:r>
            <a:br>
              <a:rPr lang="fr-CA" dirty="0"/>
            </a:br>
            <a:r>
              <a:rPr lang="fr-CA" dirty="0"/>
              <a:t>de 1</a:t>
            </a:r>
            <a:r>
              <a:rPr lang="fr-CA" baseline="30000" dirty="0"/>
              <a:t>ère</a:t>
            </a:r>
            <a:r>
              <a:rPr lang="fr-CA" dirty="0"/>
              <a:t> année</a:t>
            </a:r>
          </a:p>
          <a:p>
            <a:endParaRPr lang="fr-CA" dirty="0"/>
          </a:p>
          <a:p>
            <a:r>
              <a:rPr lang="fr-CA" dirty="0"/>
              <a:t>Université d’Ottawa</a:t>
            </a:r>
          </a:p>
          <a:p>
            <a:r>
              <a:rPr lang="en-CA" sz="2400" u="sng" dirty="0">
                <a:hlinkClick r:id="rId2"/>
              </a:rPr>
              <a:t>https://uottawa.brightspace.com/d2l/home</a:t>
            </a:r>
            <a:endParaRPr lang="en-CA" sz="2400" dirty="0"/>
          </a:p>
        </p:txBody>
      </p:sp>
      <p:pic>
        <p:nvPicPr>
          <p:cNvPr id="1026" name="Picture 2" descr="Handheld Las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1923678"/>
            <a:ext cx="3456384" cy="25922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2480" y="1347614"/>
            <a:ext cx="5400000" cy="3600000"/>
          </a:xfrm>
          <a:prstGeom prst="rect">
            <a:avLst/>
          </a:prstGeom>
        </p:spPr>
      </p:pic>
      <p:pic>
        <p:nvPicPr>
          <p:cNvPr id="2050" name="Picture 2" descr="https://lh5.googleusercontent.com/CxLxUZYChw1rwDqmhA-9UK9y8lboaKApuY1ZKmU7AVlP9-REuxS1Qc0hKr8YOjZb34OUK140rxqP5Liv-WEDI7g8rHMI-7QMUBY4iH2pU4leqzpqFQCXZccSvX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339" y="195486"/>
            <a:ext cx="5400000" cy="9739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427338" y="4085659"/>
            <a:ext cx="1124026" cy="646331"/>
          </a:xfrm>
          <a:prstGeom prst="rect">
            <a:avLst/>
          </a:prstGeom>
          <a:noFill/>
        </p:spPr>
        <p:txBody>
          <a:bodyPr wrap="none" rtlCol="0">
            <a:spAutoFit/>
          </a:bodyPr>
          <a:lstStyle/>
          <a:p>
            <a:pPr algn="ctr"/>
            <a:r>
              <a:rPr lang="en-CA" b="1" dirty="0" err="1">
                <a:solidFill>
                  <a:srgbClr val="FFFF00"/>
                </a:solidFill>
              </a:rPr>
              <a:t>lampe</a:t>
            </a:r>
            <a:r>
              <a:rPr lang="en-CA" b="1" dirty="0">
                <a:solidFill>
                  <a:srgbClr val="FFFF00"/>
                </a:solidFill>
              </a:rPr>
              <a:t> au </a:t>
            </a:r>
            <a:br>
              <a:rPr lang="en-CA" b="1" dirty="0">
                <a:solidFill>
                  <a:srgbClr val="FFFF00"/>
                </a:solidFill>
              </a:rPr>
            </a:br>
            <a:r>
              <a:rPr lang="en-CA" b="1" dirty="0" err="1">
                <a:solidFill>
                  <a:srgbClr val="FFFF00"/>
                </a:solidFill>
              </a:rPr>
              <a:t>mercure</a:t>
            </a:r>
            <a:endParaRPr lang="en-CA" b="1" dirty="0">
              <a:solidFill>
                <a:srgbClr val="FFFF00"/>
              </a:solidFill>
            </a:endParaRPr>
          </a:p>
        </p:txBody>
      </p:sp>
      <p:sp>
        <p:nvSpPr>
          <p:cNvPr id="7" name="TextBox 6"/>
          <p:cNvSpPr txBox="1"/>
          <p:nvPr/>
        </p:nvSpPr>
        <p:spPr>
          <a:xfrm>
            <a:off x="7082954" y="2931790"/>
            <a:ext cx="710194" cy="369332"/>
          </a:xfrm>
          <a:prstGeom prst="rect">
            <a:avLst/>
          </a:prstGeom>
          <a:noFill/>
        </p:spPr>
        <p:txBody>
          <a:bodyPr wrap="none" rtlCol="0">
            <a:spAutoFit/>
          </a:bodyPr>
          <a:lstStyle/>
          <a:p>
            <a:r>
              <a:rPr lang="en-CA" b="1" dirty="0" err="1">
                <a:solidFill>
                  <a:srgbClr val="FFFF00"/>
                </a:solidFill>
              </a:rPr>
              <a:t>écran</a:t>
            </a:r>
            <a:endParaRPr lang="en-CA" b="1" dirty="0">
              <a:solidFill>
                <a:srgbClr val="FFFF00"/>
              </a:solidFill>
            </a:endParaRPr>
          </a:p>
        </p:txBody>
      </p:sp>
      <p:sp>
        <p:nvSpPr>
          <p:cNvPr id="9" name="TextBox 8"/>
          <p:cNvSpPr txBox="1"/>
          <p:nvPr/>
        </p:nvSpPr>
        <p:spPr>
          <a:xfrm>
            <a:off x="5815845" y="3282538"/>
            <a:ext cx="1959319" cy="646331"/>
          </a:xfrm>
          <a:prstGeom prst="rect">
            <a:avLst/>
          </a:prstGeom>
          <a:noFill/>
        </p:spPr>
        <p:txBody>
          <a:bodyPr wrap="none" rtlCol="0">
            <a:spAutoFit/>
          </a:bodyPr>
          <a:lstStyle/>
          <a:p>
            <a:pPr algn="ctr"/>
            <a:r>
              <a:rPr lang="en-CA" b="1" dirty="0" err="1">
                <a:solidFill>
                  <a:srgbClr val="FFFF00"/>
                </a:solidFill>
              </a:rPr>
              <a:t>lentille</a:t>
            </a:r>
            <a:r>
              <a:rPr lang="en-CA" b="1" dirty="0">
                <a:solidFill>
                  <a:srgbClr val="FFFF00"/>
                </a:solidFill>
              </a:rPr>
              <a:t> &amp; </a:t>
            </a:r>
            <a:r>
              <a:rPr lang="en-CA" b="1" dirty="0" err="1">
                <a:solidFill>
                  <a:srgbClr val="FFFF00"/>
                </a:solidFill>
              </a:rPr>
              <a:t>réseaux</a:t>
            </a:r>
            <a:r>
              <a:rPr lang="en-CA" b="1" dirty="0">
                <a:solidFill>
                  <a:srgbClr val="FFFF00"/>
                </a:solidFill>
              </a:rPr>
              <a:t>  </a:t>
            </a:r>
            <a:br>
              <a:rPr lang="en-CA" b="1" dirty="0">
                <a:solidFill>
                  <a:srgbClr val="FFFF00"/>
                </a:solidFill>
              </a:rPr>
            </a:br>
            <a:r>
              <a:rPr lang="en-CA" b="1" dirty="0">
                <a:solidFill>
                  <a:srgbClr val="FFFF00"/>
                </a:solidFill>
              </a:rPr>
              <a:t>de diffraction</a:t>
            </a:r>
          </a:p>
        </p:txBody>
      </p:sp>
      <p:sp>
        <p:nvSpPr>
          <p:cNvPr id="8" name="Title 1"/>
          <p:cNvSpPr txBox="1">
            <a:spLocks/>
          </p:cNvSpPr>
          <p:nvPr/>
        </p:nvSpPr>
        <p:spPr>
          <a:xfrm>
            <a:off x="0" y="418356"/>
            <a:ext cx="3491339" cy="373757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b="1" u="sng" dirty="0">
                <a:solidFill>
                  <a:schemeClr val="tx2"/>
                </a:solidFill>
              </a:rPr>
              <a:t>MONTAGE:</a:t>
            </a:r>
            <a:br>
              <a:rPr lang="en-CA" b="1" u="sng" dirty="0">
                <a:solidFill>
                  <a:schemeClr val="tx2"/>
                </a:solidFill>
              </a:rPr>
            </a:br>
            <a:r>
              <a:rPr lang="en-CA" b="1" u="sng" dirty="0">
                <a:solidFill>
                  <a:schemeClr val="tx2"/>
                </a:solidFill>
              </a:rPr>
              <a:t>SPECTRE DE LA LAMPE AU MERCURE</a:t>
            </a:r>
            <a:br>
              <a:rPr lang="en-CA" b="1" u="sng" dirty="0">
                <a:solidFill>
                  <a:schemeClr val="tx2"/>
                </a:solidFill>
              </a:rPr>
            </a:br>
            <a:r>
              <a:rPr lang="en-CA" b="1" u="sng" dirty="0">
                <a:solidFill>
                  <a:schemeClr val="tx2"/>
                </a:solidFill>
              </a:rPr>
              <a:t>(1 par </a:t>
            </a:r>
            <a:r>
              <a:rPr lang="en-CA" b="1" u="sng" dirty="0" err="1">
                <a:solidFill>
                  <a:schemeClr val="tx2"/>
                </a:solidFill>
              </a:rPr>
              <a:t>classe</a:t>
            </a:r>
            <a:r>
              <a:rPr lang="en-CA" b="1" u="sng" dirty="0">
                <a:solidFill>
                  <a:schemeClr val="tx2"/>
                </a:solidFill>
              </a:rPr>
              <a:t>)</a:t>
            </a:r>
          </a:p>
        </p:txBody>
      </p:sp>
    </p:spTree>
    <p:extLst>
      <p:ext uri="{BB962C8B-B14F-4D97-AF65-F5344CB8AC3E}">
        <p14:creationId xmlns:p14="http://schemas.microsoft.com/office/powerpoint/2010/main" val="3776208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0332" y="987974"/>
            <a:ext cx="6156084" cy="4104056"/>
          </a:xfrm>
          <a:prstGeom prst="rect">
            <a:avLst/>
          </a:prstGeom>
        </p:spPr>
      </p:pic>
      <p:sp>
        <p:nvSpPr>
          <p:cNvPr id="3" name="TextBox 2"/>
          <p:cNvSpPr txBox="1"/>
          <p:nvPr/>
        </p:nvSpPr>
        <p:spPr>
          <a:xfrm>
            <a:off x="6720059" y="2788174"/>
            <a:ext cx="876877" cy="369332"/>
          </a:xfrm>
          <a:prstGeom prst="rect">
            <a:avLst/>
          </a:prstGeom>
          <a:noFill/>
        </p:spPr>
        <p:txBody>
          <a:bodyPr wrap="square" rtlCol="0">
            <a:spAutoFit/>
          </a:bodyPr>
          <a:lstStyle/>
          <a:p>
            <a:r>
              <a:rPr lang="en-CA" b="1" dirty="0" err="1">
                <a:solidFill>
                  <a:srgbClr val="FFFF00"/>
                </a:solidFill>
              </a:rPr>
              <a:t>écran</a:t>
            </a:r>
            <a:endParaRPr lang="en-CA" b="1" dirty="0">
              <a:solidFill>
                <a:srgbClr val="FFFF00"/>
              </a:solidFill>
            </a:endParaRPr>
          </a:p>
        </p:txBody>
      </p:sp>
      <p:sp>
        <p:nvSpPr>
          <p:cNvPr id="4" name="TextBox 3"/>
          <p:cNvSpPr txBox="1"/>
          <p:nvPr/>
        </p:nvSpPr>
        <p:spPr>
          <a:xfrm>
            <a:off x="6156776" y="3210930"/>
            <a:ext cx="722436" cy="369332"/>
          </a:xfrm>
          <a:prstGeom prst="rect">
            <a:avLst/>
          </a:prstGeom>
          <a:noFill/>
        </p:spPr>
        <p:txBody>
          <a:bodyPr wrap="square" rtlCol="0">
            <a:spAutoFit/>
          </a:bodyPr>
          <a:lstStyle/>
          <a:p>
            <a:r>
              <a:rPr lang="en-CA" b="1" dirty="0" err="1">
                <a:solidFill>
                  <a:srgbClr val="FFFF00"/>
                </a:solidFill>
              </a:rPr>
              <a:t>bille</a:t>
            </a:r>
            <a:endParaRPr lang="en-CA" b="1" dirty="0">
              <a:solidFill>
                <a:srgbClr val="FFFF00"/>
              </a:solidFill>
            </a:endParaRPr>
          </a:p>
        </p:txBody>
      </p:sp>
      <p:sp>
        <p:nvSpPr>
          <p:cNvPr id="5" name="TextBox 4"/>
          <p:cNvSpPr txBox="1"/>
          <p:nvPr/>
        </p:nvSpPr>
        <p:spPr>
          <a:xfrm>
            <a:off x="5220672" y="4032606"/>
            <a:ext cx="936104" cy="369332"/>
          </a:xfrm>
          <a:prstGeom prst="rect">
            <a:avLst/>
          </a:prstGeom>
          <a:noFill/>
        </p:spPr>
        <p:txBody>
          <a:bodyPr wrap="square" rtlCol="0">
            <a:spAutoFit/>
          </a:bodyPr>
          <a:lstStyle/>
          <a:p>
            <a:r>
              <a:rPr lang="en-CA" b="1" dirty="0" err="1">
                <a:solidFill>
                  <a:srgbClr val="FFFF00"/>
                </a:solidFill>
              </a:rPr>
              <a:t>lentille</a:t>
            </a:r>
            <a:endParaRPr lang="en-CA" b="1" dirty="0">
              <a:solidFill>
                <a:srgbClr val="FFFF00"/>
              </a:solidFill>
            </a:endParaRPr>
          </a:p>
        </p:txBody>
      </p:sp>
      <p:sp>
        <p:nvSpPr>
          <p:cNvPr id="6" name="TextBox 5"/>
          <p:cNvSpPr txBox="1"/>
          <p:nvPr/>
        </p:nvSpPr>
        <p:spPr>
          <a:xfrm>
            <a:off x="4500592" y="4651090"/>
            <a:ext cx="703157" cy="369332"/>
          </a:xfrm>
          <a:prstGeom prst="rect">
            <a:avLst/>
          </a:prstGeom>
          <a:noFill/>
        </p:spPr>
        <p:txBody>
          <a:bodyPr wrap="square" rtlCol="0">
            <a:spAutoFit/>
          </a:bodyPr>
          <a:lstStyle/>
          <a:p>
            <a:r>
              <a:rPr lang="en-CA" b="1" dirty="0">
                <a:solidFill>
                  <a:srgbClr val="FFFF00"/>
                </a:solidFill>
              </a:rPr>
              <a:t>laser</a:t>
            </a:r>
          </a:p>
        </p:txBody>
      </p:sp>
      <p:sp>
        <p:nvSpPr>
          <p:cNvPr id="7" name="Title 1"/>
          <p:cNvSpPr txBox="1">
            <a:spLocks/>
          </p:cNvSpPr>
          <p:nvPr/>
        </p:nvSpPr>
        <p:spPr>
          <a:xfrm>
            <a:off x="0" y="-13692"/>
            <a:ext cx="9144000" cy="85725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b="1" u="sng" dirty="0">
                <a:solidFill>
                  <a:schemeClr val="tx2"/>
                </a:solidFill>
              </a:rPr>
              <a:t>MONTAGE: DIFFRACTION AUTOUR D’UN OBSTACLE</a:t>
            </a:r>
          </a:p>
        </p:txBody>
      </p:sp>
      <p:sp>
        <p:nvSpPr>
          <p:cNvPr id="8" name="Title 1"/>
          <p:cNvSpPr txBox="1">
            <a:spLocks/>
          </p:cNvSpPr>
          <p:nvPr/>
        </p:nvSpPr>
        <p:spPr>
          <a:xfrm>
            <a:off x="0" y="1491630"/>
            <a:ext cx="2123220" cy="403244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b="1" u="sng" dirty="0">
                <a:solidFill>
                  <a:schemeClr val="tx2"/>
                </a:solidFill>
              </a:rPr>
              <a:t>1 PAR CLASSE</a:t>
            </a:r>
          </a:p>
        </p:txBody>
      </p:sp>
    </p:spTree>
    <p:extLst>
      <p:ext uri="{BB962C8B-B14F-4D97-AF65-F5344CB8AC3E}">
        <p14:creationId xmlns:p14="http://schemas.microsoft.com/office/powerpoint/2010/main" val="69008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8244" y="771550"/>
            <a:ext cx="6372108" cy="4248072"/>
          </a:xfrm>
          <a:prstGeom prst="rect">
            <a:avLst/>
          </a:prstGeom>
        </p:spPr>
      </p:pic>
      <p:sp>
        <p:nvSpPr>
          <p:cNvPr id="10" name="TextBox 9"/>
          <p:cNvSpPr txBox="1"/>
          <p:nvPr/>
        </p:nvSpPr>
        <p:spPr>
          <a:xfrm>
            <a:off x="2123728" y="3941643"/>
            <a:ext cx="815894" cy="646331"/>
          </a:xfrm>
          <a:prstGeom prst="rect">
            <a:avLst/>
          </a:prstGeom>
          <a:noFill/>
        </p:spPr>
        <p:txBody>
          <a:bodyPr wrap="square" rtlCol="0">
            <a:spAutoFit/>
          </a:bodyPr>
          <a:lstStyle/>
          <a:p>
            <a:pPr algn="ctr"/>
            <a:r>
              <a:rPr lang="en-CA" b="1" dirty="0">
                <a:solidFill>
                  <a:srgbClr val="FFFF00"/>
                </a:solidFill>
              </a:rPr>
              <a:t>white</a:t>
            </a:r>
            <a:br>
              <a:rPr lang="en-CA" b="1" dirty="0">
                <a:solidFill>
                  <a:srgbClr val="FFFF00"/>
                </a:solidFill>
              </a:rPr>
            </a:br>
            <a:r>
              <a:rPr lang="en-CA" b="1" dirty="0">
                <a:solidFill>
                  <a:srgbClr val="FFFF00"/>
                </a:solidFill>
              </a:rPr>
              <a:t>light</a:t>
            </a:r>
          </a:p>
        </p:txBody>
      </p:sp>
      <p:sp>
        <p:nvSpPr>
          <p:cNvPr id="11" name="TextBox 10"/>
          <p:cNvSpPr txBox="1"/>
          <p:nvPr/>
        </p:nvSpPr>
        <p:spPr>
          <a:xfrm>
            <a:off x="2843808" y="4155926"/>
            <a:ext cx="1224136" cy="369332"/>
          </a:xfrm>
          <a:prstGeom prst="rect">
            <a:avLst/>
          </a:prstGeom>
          <a:noFill/>
        </p:spPr>
        <p:txBody>
          <a:bodyPr wrap="square" rtlCol="0">
            <a:spAutoFit/>
          </a:bodyPr>
          <a:lstStyle/>
          <a:p>
            <a:r>
              <a:rPr lang="en-CA" b="1" dirty="0">
                <a:solidFill>
                  <a:srgbClr val="FFFF00"/>
                </a:solidFill>
              </a:rPr>
              <a:t>polarizer 1</a:t>
            </a:r>
          </a:p>
        </p:txBody>
      </p:sp>
      <p:sp>
        <p:nvSpPr>
          <p:cNvPr id="12" name="TextBox 11"/>
          <p:cNvSpPr txBox="1"/>
          <p:nvPr/>
        </p:nvSpPr>
        <p:spPr>
          <a:xfrm>
            <a:off x="4067944" y="4506674"/>
            <a:ext cx="1224136" cy="369332"/>
          </a:xfrm>
          <a:prstGeom prst="rect">
            <a:avLst/>
          </a:prstGeom>
          <a:noFill/>
        </p:spPr>
        <p:txBody>
          <a:bodyPr wrap="square" rtlCol="0">
            <a:spAutoFit/>
          </a:bodyPr>
          <a:lstStyle/>
          <a:p>
            <a:r>
              <a:rPr lang="en-CA" b="1" dirty="0">
                <a:solidFill>
                  <a:srgbClr val="FFFF00"/>
                </a:solidFill>
              </a:rPr>
              <a:t>polarizer 2</a:t>
            </a:r>
          </a:p>
        </p:txBody>
      </p:sp>
      <p:sp>
        <p:nvSpPr>
          <p:cNvPr id="13" name="TextBox 12"/>
          <p:cNvSpPr txBox="1"/>
          <p:nvPr/>
        </p:nvSpPr>
        <p:spPr>
          <a:xfrm>
            <a:off x="5751407" y="3579862"/>
            <a:ext cx="908825" cy="646331"/>
          </a:xfrm>
          <a:prstGeom prst="rect">
            <a:avLst/>
          </a:prstGeom>
          <a:noFill/>
        </p:spPr>
        <p:txBody>
          <a:bodyPr wrap="square" rtlCol="0">
            <a:spAutoFit/>
          </a:bodyPr>
          <a:lstStyle/>
          <a:p>
            <a:pPr algn="ctr"/>
            <a:r>
              <a:rPr lang="en-CA" b="1" dirty="0">
                <a:solidFill>
                  <a:srgbClr val="FFFF00"/>
                </a:solidFill>
              </a:rPr>
              <a:t>light</a:t>
            </a:r>
            <a:br>
              <a:rPr lang="en-CA" b="1" dirty="0">
                <a:solidFill>
                  <a:srgbClr val="FFFF00"/>
                </a:solidFill>
              </a:rPr>
            </a:br>
            <a:r>
              <a:rPr lang="en-CA" b="1" dirty="0">
                <a:solidFill>
                  <a:srgbClr val="FFFF00"/>
                </a:solidFill>
              </a:rPr>
              <a:t>sensor</a:t>
            </a:r>
          </a:p>
        </p:txBody>
      </p:sp>
      <p:sp>
        <p:nvSpPr>
          <p:cNvPr id="7" name="Title 1"/>
          <p:cNvSpPr txBox="1">
            <a:spLocks/>
          </p:cNvSpPr>
          <p:nvPr/>
        </p:nvSpPr>
        <p:spPr>
          <a:xfrm>
            <a:off x="0" y="-13692"/>
            <a:ext cx="9144000" cy="85725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4000" b="1" u="sng" dirty="0">
                <a:solidFill>
                  <a:schemeClr val="tx2"/>
                </a:solidFill>
              </a:rPr>
              <a:t>MONTAGE: POLARISATION DE LA LUMIÈRE</a:t>
            </a:r>
          </a:p>
        </p:txBody>
      </p:sp>
    </p:spTree>
    <p:extLst>
      <p:ext uri="{BB962C8B-B14F-4D97-AF65-F5344CB8AC3E}">
        <p14:creationId xmlns:p14="http://schemas.microsoft.com/office/powerpoint/2010/main" val="1853301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831" y="-20538"/>
            <a:ext cx="3347049" cy="857250"/>
          </a:xfrm>
        </p:spPr>
        <p:txBody>
          <a:bodyPr>
            <a:normAutofit/>
          </a:bodyPr>
          <a:lstStyle/>
          <a:p>
            <a:pPr algn="l"/>
            <a:r>
              <a:rPr lang="fr-CA" sz="3600" b="1" u="sng" dirty="0">
                <a:solidFill>
                  <a:schemeClr val="tx2"/>
                </a:solidFill>
              </a:rPr>
              <a:t>NETTOYAGE</a:t>
            </a:r>
            <a:endParaRPr lang="fr-CA" sz="3600" u="sng" dirty="0">
              <a:solidFill>
                <a:schemeClr val="tx2"/>
              </a:solidFill>
            </a:endParaRPr>
          </a:p>
        </p:txBody>
      </p:sp>
      <p:sp>
        <p:nvSpPr>
          <p:cNvPr id="4" name="TextBox 3"/>
          <p:cNvSpPr txBox="1"/>
          <p:nvPr/>
        </p:nvSpPr>
        <p:spPr>
          <a:xfrm>
            <a:off x="179512" y="987574"/>
            <a:ext cx="5688632" cy="4401205"/>
          </a:xfrm>
          <a:prstGeom prst="rect">
            <a:avLst/>
          </a:prstGeom>
          <a:noFill/>
        </p:spPr>
        <p:txBody>
          <a:bodyPr wrap="square" rtlCol="0">
            <a:spAutoFit/>
          </a:bodyPr>
          <a:lstStyle/>
          <a:p>
            <a:pPr marL="285750" indent="-285750">
              <a:buFont typeface="Arial" panose="020B0604020202020204" pitchFamily="34" charset="0"/>
              <a:buChar char="•"/>
            </a:pPr>
            <a:r>
              <a:rPr lang="fr-CA" sz="2000" dirty="0"/>
              <a:t>Éteignez l’ordinateur. </a:t>
            </a:r>
            <a:r>
              <a:rPr lang="fr-CA" sz="2000" b="1" dirty="0"/>
              <a:t>N’oubliez pas votre clé USB.</a:t>
            </a:r>
          </a:p>
          <a:p>
            <a:pPr marL="285750" indent="-285750">
              <a:buFont typeface="Arial" panose="020B0604020202020204" pitchFamily="34" charset="0"/>
              <a:buChar char="•"/>
            </a:pPr>
            <a:r>
              <a:rPr lang="fr-CA" sz="2000" dirty="0"/>
              <a:t>Assurez-vous d’éteindre le laser et la source de lumière blanche. </a:t>
            </a:r>
          </a:p>
          <a:p>
            <a:pPr marL="285750" indent="-285750">
              <a:buFont typeface="Arial" panose="020B0604020202020204" pitchFamily="34" charset="0"/>
              <a:buChar char="•"/>
            </a:pPr>
            <a:r>
              <a:rPr lang="fr-CA" sz="2000" dirty="0"/>
              <a:t>Laissez les composantes suivantes sur votre banc d’optique dans cet ordre: source lumineuse – polariseurs (2) – détecteur – écran – ensemble de fentes – laser. Laissez la lentille près du banc.</a:t>
            </a:r>
          </a:p>
          <a:p>
            <a:pPr marL="285750" indent="-285750">
              <a:buFont typeface="Arial" panose="020B0604020202020204" pitchFamily="34" charset="0"/>
              <a:buChar char="•"/>
            </a:pPr>
            <a:r>
              <a:rPr lang="fr-CA" sz="2000" dirty="0"/>
              <a:t>Recyclez vos papiers brouillons et disposez de vos déchets. Laissez votre poste de travail aussi propre que possible.</a:t>
            </a:r>
          </a:p>
          <a:p>
            <a:pPr marL="285750" indent="-285750">
              <a:buFont typeface="Arial" panose="020B0604020202020204" pitchFamily="34" charset="0"/>
              <a:buChar char="•"/>
            </a:pPr>
            <a:r>
              <a:rPr lang="fr-CA" sz="2000" dirty="0"/>
              <a:t>Replacez votre moniteur, clavier et souris. SVP replacez votre chaise sous la table avant de quitter.</a:t>
            </a:r>
            <a:br>
              <a:rPr lang="fr-CA" sz="2000" dirty="0"/>
            </a:br>
            <a:endParaRPr lang="fr-CA" sz="2000" dirty="0"/>
          </a:p>
        </p:txBody>
      </p:sp>
      <p:sp>
        <p:nvSpPr>
          <p:cNvPr id="7" name="Title 1"/>
          <p:cNvSpPr txBox="1">
            <a:spLocks/>
          </p:cNvSpPr>
          <p:nvPr/>
        </p:nvSpPr>
        <p:spPr>
          <a:xfrm>
            <a:off x="5977479" y="0"/>
            <a:ext cx="3166521" cy="85725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CA" sz="3600" b="1" u="sng" dirty="0">
                <a:solidFill>
                  <a:schemeClr val="tx2"/>
                </a:solidFill>
              </a:rPr>
              <a:t>DATE DE REMISE</a:t>
            </a:r>
            <a:endParaRPr lang="fr-CA" sz="3600" u="sng" dirty="0">
              <a:solidFill>
                <a:schemeClr val="tx2"/>
              </a:solidFill>
            </a:endParaRPr>
          </a:p>
        </p:txBody>
      </p:sp>
      <p:cxnSp>
        <p:nvCxnSpPr>
          <p:cNvPr id="9" name="Straight Connector 8"/>
          <p:cNvCxnSpPr/>
          <p:nvPr/>
        </p:nvCxnSpPr>
        <p:spPr>
          <a:xfrm>
            <a:off x="5868144" y="0"/>
            <a:ext cx="0" cy="51435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868144" y="1851670"/>
            <a:ext cx="327585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6012160" y="771550"/>
            <a:ext cx="3024336" cy="646331"/>
          </a:xfrm>
          <a:prstGeom prst="rect">
            <a:avLst/>
          </a:prstGeom>
        </p:spPr>
        <p:txBody>
          <a:bodyPr wrap="square">
            <a:spAutoFit/>
          </a:bodyPr>
          <a:lstStyle/>
          <a:p>
            <a:r>
              <a:rPr lang="fr-CA" dirty="0"/>
              <a:t>Ce rapport est du à la fin de la séance </a:t>
            </a:r>
            <a:r>
              <a:rPr lang="fr-CA"/>
              <a:t>de laboratoire.</a:t>
            </a:r>
            <a:endParaRPr lang="fr-CA" dirty="0"/>
          </a:p>
        </p:txBody>
      </p:sp>
      <p:pic>
        <p:nvPicPr>
          <p:cNvPr id="9218" name="Picture 2" descr="http://www.tipss.org/wp-content/uploads/2013/08/smile-quot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2715766"/>
            <a:ext cx="2381250" cy="238125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5940152" y="1851670"/>
            <a:ext cx="3096344" cy="923330"/>
          </a:xfrm>
          <a:prstGeom prst="rect">
            <a:avLst/>
          </a:prstGeom>
        </p:spPr>
        <p:txBody>
          <a:bodyPr wrap="square">
            <a:spAutoFit/>
          </a:bodyPr>
          <a:lstStyle/>
          <a:p>
            <a:pPr algn="ctr"/>
            <a:r>
              <a:rPr lang="fr-CA" b="1" dirty="0"/>
              <a:t>Vous êtes sur le point de terminer votre dernier </a:t>
            </a:r>
            <a:r>
              <a:rPr lang="fr-CA" b="1" dirty="0" err="1"/>
              <a:t>lab</a:t>
            </a:r>
            <a:r>
              <a:rPr lang="fr-CA" b="1"/>
              <a:t> de physique de la session!</a:t>
            </a:r>
            <a:endParaRPr lang="fr-CA" b="1" dirty="0"/>
          </a:p>
        </p:txBody>
      </p:sp>
    </p:spTree>
    <p:extLst>
      <p:ext uri="{BB962C8B-B14F-4D97-AF65-F5344CB8AC3E}">
        <p14:creationId xmlns:p14="http://schemas.microsoft.com/office/powerpoint/2010/main" val="1983146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Shape 61"/>
          <p:cNvPicPr preferRelativeResize="0"/>
          <p:nvPr/>
        </p:nvPicPr>
        <p:blipFill>
          <a:blip r:embed="rId3"/>
          <a:stretch>
            <a:fillRect/>
          </a:stretch>
        </p:blipFill>
        <p:spPr>
          <a:xfrm>
            <a:off x="2155332" y="679345"/>
            <a:ext cx="7241204" cy="3053623"/>
          </a:xfrm>
          <a:prstGeom prst="rect">
            <a:avLst/>
          </a:prstGeom>
        </p:spPr>
      </p:pic>
      <p:sp>
        <p:nvSpPr>
          <p:cNvPr id="62" name="Shape 62"/>
          <p:cNvSpPr txBox="1"/>
          <p:nvPr/>
        </p:nvSpPr>
        <p:spPr>
          <a:xfrm>
            <a:off x="293376" y="162488"/>
            <a:ext cx="7353899" cy="421424"/>
          </a:xfrm>
          <a:prstGeom prst="rect">
            <a:avLst/>
          </a:prstGeom>
          <a:noFill/>
        </p:spPr>
        <p:txBody>
          <a:bodyPr lIns="91425" tIns="91425" rIns="91425" bIns="91425" anchor="t" anchorCtr="0">
            <a:noAutofit/>
          </a:bodyPr>
          <a:lstStyle/>
          <a:p>
            <a:r>
              <a:rPr lang="en-CA" sz="3600" b="1" dirty="0" err="1"/>
              <a:t>Spécifications</a:t>
            </a:r>
            <a:r>
              <a:rPr lang="en-CA" sz="3600" b="1" dirty="0"/>
              <a:t>: le laser</a:t>
            </a:r>
            <a:endParaRPr lang="en-CA" sz="3600" dirty="0"/>
          </a:p>
        </p:txBody>
      </p:sp>
      <p:sp>
        <p:nvSpPr>
          <p:cNvPr id="63" name="Shape 63"/>
          <p:cNvSpPr txBox="1"/>
          <p:nvPr/>
        </p:nvSpPr>
        <p:spPr>
          <a:xfrm>
            <a:off x="345401" y="958856"/>
            <a:ext cx="4586639" cy="1396870"/>
          </a:xfrm>
          <a:prstGeom prst="rect">
            <a:avLst/>
          </a:prstGeom>
          <a:noFill/>
        </p:spPr>
        <p:txBody>
          <a:bodyPr lIns="91425" tIns="91425" rIns="91425" bIns="91425" anchor="t" anchorCtr="0">
            <a:noAutofit/>
          </a:bodyPr>
          <a:lstStyle/>
          <a:p>
            <a:pPr lvl="0"/>
            <a:r>
              <a:rPr lang="fr-FR" dirty="0"/>
              <a:t>Votre montage comprend un laser rouge ou vert.</a:t>
            </a:r>
            <a:endParaRPr lang="en" dirty="0">
              <a:latin typeface="Calibri"/>
              <a:sym typeface="Calibri"/>
            </a:endParaRPr>
          </a:p>
          <a:p>
            <a:pPr marL="285750" lvl="0" indent="-285750">
              <a:buFont typeface="Arial" panose="020B0604020202020204" pitchFamily="34" charset="0"/>
              <a:buChar char="•"/>
            </a:pPr>
            <a:r>
              <a:rPr lang="fr-FR" dirty="0">
                <a:solidFill>
                  <a:schemeClr val="accent2"/>
                </a:solidFill>
              </a:rPr>
              <a:t>Laser rouge: longueur d'onde de </a:t>
            </a:r>
            <a:r>
              <a:rPr lang="en" dirty="0">
                <a:solidFill>
                  <a:schemeClr val="accent2"/>
                </a:solidFill>
                <a:latin typeface="Calibri"/>
                <a:ea typeface="Calibri"/>
                <a:cs typeface="Calibri"/>
                <a:sym typeface="Calibri"/>
              </a:rPr>
              <a:t>636 nm</a:t>
            </a:r>
            <a:r>
              <a:rPr lang="en" dirty="0">
                <a:solidFill>
                  <a:srgbClr val="CC0000"/>
                </a:solidFill>
                <a:latin typeface="Calibri"/>
                <a:ea typeface="Calibri"/>
                <a:cs typeface="Calibri"/>
                <a:sym typeface="Calibri"/>
              </a:rPr>
              <a:t>.</a:t>
            </a:r>
          </a:p>
          <a:p>
            <a:pPr marL="285750" lvl="0" indent="-285750">
              <a:buFont typeface="Arial" panose="020B0604020202020204" pitchFamily="34" charset="0"/>
              <a:buChar char="•"/>
            </a:pPr>
            <a:r>
              <a:rPr lang="fr-FR" dirty="0">
                <a:solidFill>
                  <a:srgbClr val="6AA84F"/>
                </a:solidFill>
                <a:ea typeface="Calibri"/>
                <a:cs typeface="Calibri"/>
                <a:sym typeface="Calibri"/>
              </a:rPr>
              <a:t>Laser vert: longueur d'onde de </a:t>
            </a:r>
            <a:r>
              <a:rPr lang="en" dirty="0">
                <a:solidFill>
                  <a:srgbClr val="6AA84F"/>
                </a:solidFill>
                <a:latin typeface="Calibri"/>
                <a:ea typeface="Calibri"/>
                <a:cs typeface="Calibri"/>
                <a:sym typeface="Calibri"/>
              </a:rPr>
              <a:t>532 nm.</a:t>
            </a:r>
          </a:p>
        </p:txBody>
      </p:sp>
      <p:sp>
        <p:nvSpPr>
          <p:cNvPr id="64" name="Shape 64"/>
          <p:cNvSpPr txBox="1"/>
          <p:nvPr/>
        </p:nvSpPr>
        <p:spPr>
          <a:xfrm>
            <a:off x="344364" y="2283718"/>
            <a:ext cx="8523000" cy="2664296"/>
          </a:xfrm>
          <a:prstGeom prst="rect">
            <a:avLst/>
          </a:prstGeom>
          <a:noFill/>
        </p:spPr>
        <p:txBody>
          <a:bodyPr lIns="91425" tIns="91425" rIns="91425" bIns="91425" anchor="t" anchorCtr="0">
            <a:noAutofit/>
          </a:bodyPr>
          <a:lstStyle/>
          <a:p>
            <a:pPr fontAlgn="base"/>
            <a:r>
              <a:rPr lang="fr-FR" b="1" dirty="0">
                <a:ea typeface="Calibri"/>
                <a:cs typeface="Calibri"/>
                <a:sym typeface="Calibri"/>
              </a:rPr>
              <a:t>Sécurité à propos des lasers</a:t>
            </a:r>
          </a:p>
          <a:p>
            <a:pPr marL="285750" indent="-285750" fontAlgn="base">
              <a:buFont typeface="Arial" panose="020B0604020202020204" pitchFamily="34" charset="0"/>
              <a:buChar char="•"/>
            </a:pPr>
            <a:r>
              <a:rPr lang="fr-FR" dirty="0"/>
              <a:t>Il s'agit d'un laser de classe 2. </a:t>
            </a:r>
          </a:p>
          <a:p>
            <a:pPr marL="285750" indent="-285750" fontAlgn="base">
              <a:buFont typeface="Arial" panose="020B0604020202020204" pitchFamily="34" charset="0"/>
              <a:buChar char="•"/>
            </a:pPr>
            <a:r>
              <a:rPr lang="fr-FR" dirty="0"/>
              <a:t>Ne regardez jamais directement en direction </a:t>
            </a:r>
            <a:br>
              <a:rPr lang="fr-FR" dirty="0"/>
            </a:br>
            <a:r>
              <a:rPr lang="fr-FR" dirty="0"/>
              <a:t>du laser ou sa réflexion.  </a:t>
            </a:r>
          </a:p>
          <a:p>
            <a:pPr marL="285750" indent="-285750" fontAlgn="base">
              <a:buFont typeface="Arial" panose="020B0604020202020204" pitchFamily="34" charset="0"/>
              <a:buChar char="•"/>
            </a:pPr>
            <a:r>
              <a:rPr lang="fr-FR" dirty="0"/>
              <a:t>Puissance maximale &lt; 1 mW. </a:t>
            </a:r>
            <a:br>
              <a:rPr lang="fr-FR" dirty="0"/>
            </a:br>
            <a:br>
              <a:rPr lang="fr-FR" dirty="0"/>
            </a:br>
            <a:r>
              <a:rPr lang="fr-FR" i="1" dirty="0"/>
              <a:t>Un laser de classe 2 est considéré sécuritaire sans lunettes de protection, le clignement des paupière étant suffisamment rapide pour limiter l'exposition des yeux.  La plupart des pointeurs laser sont de classe 2.  De façon générale il est toujours conseillé d'éviter toute exposition directe de l'</a:t>
            </a:r>
            <a:r>
              <a:rPr lang="fr-FR" i="1" dirty="0" err="1"/>
              <a:t>oeil</a:t>
            </a:r>
            <a:r>
              <a:rPr lang="fr-FR" i="1" dirty="0"/>
              <a:t> à un faisceau laser et ce quelle qu'en soit la puissance.</a:t>
            </a:r>
            <a:endParaRPr lang="en" i="1" dirty="0">
              <a:latin typeface="Calibri"/>
              <a:ea typeface="Calibri"/>
              <a:cs typeface="Calibri"/>
              <a:sym typeface="Calibri"/>
            </a:endParaRPr>
          </a:p>
        </p:txBody>
      </p:sp>
      <p:cxnSp>
        <p:nvCxnSpPr>
          <p:cNvPr id="65" name="Shape 65"/>
          <p:cNvCxnSpPr/>
          <p:nvPr/>
        </p:nvCxnSpPr>
        <p:spPr>
          <a:xfrm>
            <a:off x="6139136" y="1691606"/>
            <a:ext cx="3257400" cy="0"/>
          </a:xfrm>
          <a:prstGeom prst="straightConnector1">
            <a:avLst/>
          </a:prstGeom>
          <a:noFill/>
          <a:ln w="38100" cap="flat">
            <a:solidFill>
              <a:srgbClr val="CC0000"/>
            </a:solidFill>
            <a:prstDash val="solid"/>
            <a:round/>
            <a:headEnd type="none" w="lg" len="lg"/>
            <a:tailEnd type="none" w="lg" len="lg"/>
          </a:ln>
        </p:spPr>
      </p:cxnSp>
    </p:spTree>
    <p:extLst>
      <p:ext uri="{BB962C8B-B14F-4D97-AF65-F5344CB8AC3E}">
        <p14:creationId xmlns:p14="http://schemas.microsoft.com/office/powerpoint/2010/main" val="2717076640"/>
      </p:ext>
    </p:extLst>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Shape 70"/>
          <p:cNvPicPr preferRelativeResize="0"/>
          <p:nvPr/>
        </p:nvPicPr>
        <p:blipFill>
          <a:blip r:embed="rId3"/>
          <a:stretch>
            <a:fillRect/>
          </a:stretch>
        </p:blipFill>
        <p:spPr>
          <a:xfrm>
            <a:off x="1679288" y="518480"/>
            <a:ext cx="5879285" cy="2478913"/>
          </a:xfrm>
          <a:prstGeom prst="rect">
            <a:avLst/>
          </a:prstGeom>
        </p:spPr>
      </p:pic>
      <p:graphicFrame>
        <p:nvGraphicFramePr>
          <p:cNvPr id="71" name="Shape 71"/>
          <p:cNvGraphicFramePr/>
          <p:nvPr>
            <p:extLst>
              <p:ext uri="{D42A27DB-BD31-4B8C-83A1-F6EECF244321}">
                <p14:modId xmlns:p14="http://schemas.microsoft.com/office/powerpoint/2010/main" val="2604120709"/>
              </p:ext>
            </p:extLst>
          </p:nvPr>
        </p:nvGraphicFramePr>
        <p:xfrm>
          <a:off x="91088" y="2832788"/>
          <a:ext cx="8961825" cy="2333296"/>
        </p:xfrm>
        <a:graphic>
          <a:graphicData uri="http://schemas.openxmlformats.org/drawingml/2006/table">
            <a:tbl>
              <a:tblPr>
                <a:noFill/>
              </a:tblPr>
              <a:tblGrid>
                <a:gridCol w="878100">
                  <a:extLst>
                    <a:ext uri="{9D8B030D-6E8A-4147-A177-3AD203B41FA5}">
                      <a16:colId xmlns:a16="http://schemas.microsoft.com/office/drawing/2014/main" val="20000"/>
                    </a:ext>
                  </a:extLst>
                </a:gridCol>
                <a:gridCol w="1473100">
                  <a:extLst>
                    <a:ext uri="{9D8B030D-6E8A-4147-A177-3AD203B41FA5}">
                      <a16:colId xmlns:a16="http://schemas.microsoft.com/office/drawing/2014/main" val="20001"/>
                    </a:ext>
                  </a:extLst>
                </a:gridCol>
                <a:gridCol w="1241800">
                  <a:extLst>
                    <a:ext uri="{9D8B030D-6E8A-4147-A177-3AD203B41FA5}">
                      <a16:colId xmlns:a16="http://schemas.microsoft.com/office/drawing/2014/main" val="20002"/>
                    </a:ext>
                  </a:extLst>
                </a:gridCol>
                <a:gridCol w="1277800">
                  <a:extLst>
                    <a:ext uri="{9D8B030D-6E8A-4147-A177-3AD203B41FA5}">
                      <a16:colId xmlns:a16="http://schemas.microsoft.com/office/drawing/2014/main" val="20003"/>
                    </a:ext>
                  </a:extLst>
                </a:gridCol>
                <a:gridCol w="1181750">
                  <a:extLst>
                    <a:ext uri="{9D8B030D-6E8A-4147-A177-3AD203B41FA5}">
                      <a16:colId xmlns:a16="http://schemas.microsoft.com/office/drawing/2014/main" val="20004"/>
                    </a:ext>
                  </a:extLst>
                </a:gridCol>
                <a:gridCol w="2909275">
                  <a:extLst>
                    <a:ext uri="{9D8B030D-6E8A-4147-A177-3AD203B41FA5}">
                      <a16:colId xmlns:a16="http://schemas.microsoft.com/office/drawing/2014/main" val="20005"/>
                    </a:ext>
                  </a:extLst>
                </a:gridCol>
              </a:tblGrid>
              <a:tr h="548618">
                <a:tc>
                  <a:txBody>
                    <a:bodyPr/>
                    <a:lstStyle/>
                    <a:p>
                      <a:pPr lvl="0" algn="ctr" rtl="0">
                        <a:buNone/>
                      </a:pPr>
                      <a:r>
                        <a:rPr lang="en" sz="1400" dirty="0">
                          <a:latin typeface="Calibri"/>
                          <a:ea typeface="Calibri"/>
                          <a:cs typeface="Calibri"/>
                          <a:sym typeface="Calibri"/>
                        </a:rPr>
                        <a:t>Fentes simples</a:t>
                      </a:r>
                    </a:p>
                  </a:txBody>
                  <a:tcPr marL="91425" marR="91425" marT="68569" marB="68569"/>
                </a:tc>
                <a:tc>
                  <a:txBody>
                    <a:bodyPr/>
                    <a:lstStyle/>
                    <a:p>
                      <a:pPr lvl="0" algn="ctr" rtl="0">
                        <a:buNone/>
                      </a:pPr>
                      <a:r>
                        <a:rPr lang="en" sz="1400" dirty="0">
                          <a:latin typeface="Calibri"/>
                          <a:ea typeface="Calibri"/>
                          <a:cs typeface="Calibri"/>
                          <a:sym typeface="Calibri"/>
                        </a:rPr>
                        <a:t>Fentes</a:t>
                      </a:r>
                      <a:r>
                        <a:rPr lang="en" sz="1400" baseline="0" dirty="0">
                          <a:latin typeface="Calibri"/>
                          <a:ea typeface="Calibri"/>
                          <a:cs typeface="Calibri"/>
                          <a:sym typeface="Calibri"/>
                        </a:rPr>
                        <a:t> variables</a:t>
                      </a:r>
                      <a:endParaRPr lang="en" sz="1400" dirty="0">
                        <a:latin typeface="Calibri"/>
                        <a:ea typeface="Calibri"/>
                        <a:cs typeface="Calibri"/>
                        <a:sym typeface="Calibri"/>
                      </a:endParaRPr>
                    </a:p>
                  </a:txBody>
                  <a:tcPr marL="91425" marR="91425" marT="68569" marB="68569"/>
                </a:tc>
                <a:tc>
                  <a:txBody>
                    <a:bodyPr/>
                    <a:lstStyle/>
                    <a:p>
                      <a:pPr lvl="0" algn="ctr" rtl="0">
                        <a:buNone/>
                      </a:pPr>
                      <a:r>
                        <a:rPr lang="en" sz="1400" dirty="0">
                          <a:latin typeface="Calibri"/>
                          <a:ea typeface="Calibri"/>
                          <a:cs typeface="Calibri"/>
                          <a:sym typeface="Calibri"/>
                        </a:rPr>
                        <a:t>Fentes</a:t>
                      </a:r>
                      <a:r>
                        <a:rPr lang="en" sz="1400" baseline="0" dirty="0">
                          <a:latin typeface="Calibri"/>
                          <a:ea typeface="Calibri"/>
                          <a:cs typeface="Calibri"/>
                          <a:sym typeface="Calibri"/>
                        </a:rPr>
                        <a:t> d</a:t>
                      </a:r>
                      <a:r>
                        <a:rPr lang="en" sz="1400" dirty="0">
                          <a:latin typeface="Calibri"/>
                          <a:ea typeface="Calibri"/>
                          <a:cs typeface="Calibri"/>
                          <a:sym typeface="Calibri"/>
                        </a:rPr>
                        <a:t>oubles</a:t>
                      </a:r>
                    </a:p>
                  </a:txBody>
                  <a:tcPr marL="91425" marR="91425" marT="68569" marB="68569"/>
                </a:tc>
                <a:tc>
                  <a:txBody>
                    <a:bodyPr/>
                    <a:lstStyle/>
                    <a:p>
                      <a:pPr lvl="0" algn="ctr" rtl="0">
                        <a:buNone/>
                      </a:pPr>
                      <a:r>
                        <a:rPr lang="en" sz="1400" dirty="0">
                          <a:latin typeface="Calibri"/>
                          <a:ea typeface="Calibri"/>
                          <a:cs typeface="Calibri"/>
                          <a:sym typeface="Calibri"/>
                        </a:rPr>
                        <a:t>Fentes doubles variables</a:t>
                      </a:r>
                    </a:p>
                  </a:txBody>
                  <a:tcPr marL="91425" marR="91425" marT="68569" marB="68569"/>
                </a:tc>
                <a:tc>
                  <a:txBody>
                    <a:bodyPr/>
                    <a:lstStyle/>
                    <a:p>
                      <a:pPr lvl="0" algn="ctr" rtl="0">
                        <a:buNone/>
                      </a:pPr>
                      <a:r>
                        <a:rPr lang="en" sz="1400" dirty="0">
                          <a:latin typeface="Calibri"/>
                          <a:ea typeface="Calibri"/>
                          <a:cs typeface="Calibri"/>
                          <a:sym typeface="Calibri"/>
                        </a:rPr>
                        <a:t>Fentes</a:t>
                      </a:r>
                      <a:r>
                        <a:rPr lang="en" sz="1400" baseline="0" dirty="0">
                          <a:latin typeface="Calibri"/>
                          <a:ea typeface="Calibri"/>
                          <a:cs typeface="Calibri"/>
                          <a:sym typeface="Calibri"/>
                        </a:rPr>
                        <a:t> m</a:t>
                      </a:r>
                      <a:r>
                        <a:rPr lang="en" sz="1400" dirty="0">
                          <a:latin typeface="Calibri"/>
                          <a:ea typeface="Calibri"/>
                          <a:cs typeface="Calibri"/>
                          <a:sym typeface="Calibri"/>
                        </a:rPr>
                        <a:t>ultiple</a:t>
                      </a:r>
                    </a:p>
                  </a:txBody>
                  <a:tcPr marL="91425" marR="91425" marT="68569" marB="68569"/>
                </a:tc>
                <a:tc>
                  <a:txBody>
                    <a:bodyPr/>
                    <a:lstStyle/>
                    <a:p>
                      <a:pPr algn="ctr">
                        <a:buNone/>
                      </a:pPr>
                      <a:r>
                        <a:rPr lang="en" sz="1400" dirty="0">
                          <a:latin typeface="Calibri"/>
                          <a:ea typeface="Calibri"/>
                          <a:cs typeface="Calibri"/>
                          <a:sym typeface="Calibri"/>
                        </a:rPr>
                        <a:t>Comparaisons</a:t>
                      </a:r>
                    </a:p>
                  </a:txBody>
                  <a:tcPr marL="91425" marR="91425" marT="68569" marB="68569"/>
                </a:tc>
                <a:extLst>
                  <a:ext uri="{0D108BD9-81ED-4DB2-BD59-A6C34878D82A}">
                    <a16:rowId xmlns:a16="http://schemas.microsoft.com/office/drawing/2014/main" val="10000"/>
                  </a:ext>
                </a:extLst>
              </a:tr>
              <a:tr h="1769438">
                <a:tc>
                  <a:txBody>
                    <a:bodyPr/>
                    <a:lstStyle/>
                    <a:p>
                      <a:pPr lvl="0" rtl="0">
                        <a:buNone/>
                      </a:pPr>
                      <a:r>
                        <a:rPr lang="en" sz="800">
                          <a:latin typeface="Calibri"/>
                          <a:ea typeface="Calibri"/>
                          <a:cs typeface="Calibri"/>
                          <a:sym typeface="Calibri"/>
                        </a:rPr>
                        <a:t>• 0.02 mm</a:t>
                      </a:r>
                    </a:p>
                    <a:p>
                      <a:pPr lvl="0" rtl="0">
                        <a:buNone/>
                      </a:pPr>
                      <a:r>
                        <a:rPr lang="en" sz="800">
                          <a:latin typeface="Calibri"/>
                          <a:ea typeface="Calibri"/>
                          <a:cs typeface="Calibri"/>
                          <a:sym typeface="Calibri"/>
                        </a:rPr>
                        <a:t>• 0.04 mm</a:t>
                      </a:r>
                    </a:p>
                    <a:p>
                      <a:pPr lvl="0" rtl="0">
                        <a:buNone/>
                      </a:pPr>
                      <a:r>
                        <a:rPr lang="en" sz="800">
                          <a:latin typeface="Calibri"/>
                          <a:ea typeface="Calibri"/>
                          <a:cs typeface="Calibri"/>
                          <a:sym typeface="Calibri"/>
                        </a:rPr>
                        <a:t>• 0.08 mm</a:t>
                      </a:r>
                    </a:p>
                    <a:p>
                      <a:pPr lvl="0" rtl="0">
                        <a:buNone/>
                      </a:pPr>
                      <a:r>
                        <a:rPr lang="en" sz="800">
                          <a:latin typeface="Calibri"/>
                          <a:ea typeface="Calibri"/>
                          <a:cs typeface="Calibri"/>
                          <a:sym typeface="Calibri"/>
                        </a:rPr>
                        <a:t>• 0.16 mm</a:t>
                      </a:r>
                    </a:p>
                  </a:txBody>
                  <a:tcPr marL="91425" marR="91425" marT="68569" marB="68569"/>
                </a:tc>
                <a:tc>
                  <a:txBody>
                    <a:bodyPr/>
                    <a:lstStyle/>
                    <a:p>
                      <a:pPr lvl="0" rtl="0">
                        <a:buNone/>
                      </a:pPr>
                      <a:r>
                        <a:rPr lang="en" sz="800" dirty="0">
                          <a:latin typeface="Calibri"/>
                          <a:ea typeface="Calibri"/>
                          <a:cs typeface="Calibri"/>
                          <a:sym typeface="Calibri"/>
                        </a:rPr>
                        <a:t>• </a:t>
                      </a:r>
                      <a:r>
                        <a:rPr lang="fr-FR" sz="800" dirty="0">
                          <a:latin typeface="+mn-lt"/>
                          <a:ea typeface="Calibri"/>
                          <a:cs typeface="Calibri"/>
                          <a:sym typeface="Calibri"/>
                        </a:rPr>
                        <a:t> Coin: 0.02 à 0.2 mm de largeur</a:t>
                      </a:r>
                    </a:p>
                    <a:p>
                      <a:pPr lvl="0" rtl="0">
                        <a:buNone/>
                      </a:pPr>
                      <a:endParaRPr lang="fr-FR" sz="800" dirty="0">
                        <a:latin typeface="+mn-lt"/>
                        <a:ea typeface="Calibri"/>
                        <a:cs typeface="Calibri"/>
                        <a:sym typeface="Calibri"/>
                      </a:endParaRPr>
                    </a:p>
                    <a:p>
                      <a:pPr lvl="0" rtl="0">
                        <a:buNone/>
                      </a:pPr>
                      <a:r>
                        <a:rPr lang="fr-FR" sz="800" dirty="0">
                          <a:latin typeface="+mn-lt"/>
                          <a:ea typeface="Calibri"/>
                          <a:cs typeface="Calibri"/>
                          <a:sym typeface="Calibri"/>
                        </a:rPr>
                        <a:t>• Fente double: 0.04 mm de largeur, espacement de 0.125 à 0.75 mm</a:t>
                      </a:r>
                      <a:endParaRPr lang="en" sz="800" dirty="0">
                        <a:latin typeface="Calibri"/>
                        <a:ea typeface="Calibri"/>
                        <a:cs typeface="Calibri"/>
                        <a:sym typeface="Calibri"/>
                      </a:endParaRPr>
                    </a:p>
                  </a:txBody>
                  <a:tcPr marL="91425" marR="91425" marT="68569" marB="68569"/>
                </a:tc>
                <a:tc>
                  <a:txBody>
                    <a:bodyPr/>
                    <a:lstStyle/>
                    <a:p>
                      <a:pPr lvl="0" rtl="0">
                        <a:buNone/>
                      </a:pPr>
                      <a:r>
                        <a:rPr lang="en" sz="800" dirty="0">
                          <a:latin typeface="Calibri"/>
                          <a:ea typeface="Calibri"/>
                          <a:cs typeface="Calibri"/>
                          <a:sym typeface="Calibri"/>
                        </a:rPr>
                        <a:t>• </a:t>
                      </a:r>
                      <a:r>
                        <a:rPr lang="fr-FR" sz="800" dirty="0">
                          <a:latin typeface="+mn-lt"/>
                          <a:ea typeface="Calibri"/>
                          <a:cs typeface="Calibri"/>
                          <a:sym typeface="Calibri"/>
                        </a:rPr>
                        <a:t> 0.04 mm de largeur, espacement de 0.25 mm</a:t>
                      </a:r>
                    </a:p>
                    <a:p>
                      <a:pPr lvl="0" rtl="0">
                        <a:buNone/>
                      </a:pPr>
                      <a:r>
                        <a:rPr lang="fr-FR" sz="800" dirty="0">
                          <a:latin typeface="+mn-lt"/>
                          <a:ea typeface="Calibri"/>
                          <a:cs typeface="Calibri"/>
                          <a:sym typeface="Calibri"/>
                        </a:rPr>
                        <a:t> </a:t>
                      </a:r>
                    </a:p>
                    <a:p>
                      <a:pPr lvl="0" rtl="0">
                        <a:buNone/>
                      </a:pPr>
                      <a:r>
                        <a:rPr lang="fr-FR" sz="800" dirty="0">
                          <a:latin typeface="+mn-lt"/>
                          <a:ea typeface="Calibri"/>
                          <a:cs typeface="Calibri"/>
                          <a:sym typeface="Calibri"/>
                        </a:rPr>
                        <a:t>• 0.04 mm de largeur, espacement de 0.5 mm</a:t>
                      </a:r>
                    </a:p>
                    <a:p>
                      <a:pPr lvl="0" rtl="0">
                        <a:buNone/>
                      </a:pPr>
                      <a:endParaRPr lang="fr-FR" sz="800" dirty="0">
                        <a:latin typeface="+mn-lt"/>
                        <a:ea typeface="Calibri"/>
                        <a:cs typeface="Calibri"/>
                        <a:sym typeface="Calibri"/>
                      </a:endParaRPr>
                    </a:p>
                    <a:p>
                      <a:pPr lvl="0" rtl="0">
                        <a:buNone/>
                      </a:pPr>
                      <a:r>
                        <a:rPr lang="fr-FR" sz="800" dirty="0">
                          <a:latin typeface="+mn-lt"/>
                          <a:ea typeface="Calibri"/>
                          <a:cs typeface="Calibri"/>
                          <a:sym typeface="Calibri"/>
                        </a:rPr>
                        <a:t>• 0.08 mm de largeur, espacement de 0.25 mm</a:t>
                      </a:r>
                    </a:p>
                    <a:p>
                      <a:pPr lvl="0" rtl="0">
                        <a:buNone/>
                      </a:pPr>
                      <a:endParaRPr lang="fr-FR" sz="800" dirty="0">
                        <a:latin typeface="+mn-lt"/>
                        <a:ea typeface="Calibri"/>
                        <a:cs typeface="Calibri"/>
                        <a:sym typeface="Calibri"/>
                      </a:endParaRPr>
                    </a:p>
                    <a:p>
                      <a:pPr lvl="0" rtl="0">
                        <a:buNone/>
                      </a:pPr>
                      <a:r>
                        <a:rPr lang="fr-FR" sz="800" dirty="0">
                          <a:latin typeface="+mn-lt"/>
                          <a:ea typeface="Calibri"/>
                          <a:cs typeface="Calibri"/>
                          <a:sym typeface="Calibri"/>
                        </a:rPr>
                        <a:t>• 0.08 mm de largeur, espacement de 0.5 mm </a:t>
                      </a:r>
                      <a:endParaRPr lang="en" sz="800" dirty="0">
                        <a:latin typeface="Calibri"/>
                        <a:ea typeface="Calibri"/>
                        <a:cs typeface="Calibri"/>
                        <a:sym typeface="Calibri"/>
                      </a:endParaRPr>
                    </a:p>
                  </a:txBody>
                  <a:tcPr marL="91425" marR="91425" marT="68569" marB="68569"/>
                </a:tc>
                <a:tc>
                  <a:txBody>
                    <a:bodyPr/>
                    <a:lstStyle/>
                    <a:p>
                      <a:pPr>
                        <a:buNone/>
                      </a:pPr>
                      <a:r>
                        <a:rPr lang="en-CA" sz="800" dirty="0" err="1">
                          <a:latin typeface="+mn-lt"/>
                          <a:ea typeface="Calibri"/>
                          <a:cs typeface="Calibri"/>
                          <a:sym typeface="Calibri"/>
                        </a:rPr>
                        <a:t>Semblable</a:t>
                      </a:r>
                      <a:r>
                        <a:rPr lang="en-CA" sz="800" dirty="0">
                          <a:latin typeface="+mn-lt"/>
                          <a:ea typeface="Calibri"/>
                          <a:cs typeface="Calibri"/>
                          <a:sym typeface="Calibri"/>
                        </a:rPr>
                        <a:t> aux </a:t>
                      </a:r>
                      <a:r>
                        <a:rPr lang="en-CA" sz="800" dirty="0" err="1">
                          <a:latin typeface="+mn-lt"/>
                          <a:ea typeface="Calibri"/>
                          <a:cs typeface="Calibri"/>
                          <a:sym typeface="Calibri"/>
                        </a:rPr>
                        <a:t>fentes</a:t>
                      </a:r>
                      <a:r>
                        <a:rPr lang="en-CA" sz="800" dirty="0">
                          <a:latin typeface="+mn-lt"/>
                          <a:ea typeface="Calibri"/>
                          <a:cs typeface="Calibri"/>
                          <a:sym typeface="Calibri"/>
                        </a:rPr>
                        <a:t> variables. </a:t>
                      </a:r>
                    </a:p>
                  </a:txBody>
                  <a:tcPr marL="91425" marR="91425" marT="68569" marB="68569"/>
                </a:tc>
                <a:tc>
                  <a:txBody>
                    <a:bodyPr/>
                    <a:lstStyle/>
                    <a:p>
                      <a:pPr lvl="0" rtl="0">
                        <a:buNone/>
                      </a:pPr>
                      <a:r>
                        <a:rPr lang="fr-FR" sz="800" dirty="0">
                          <a:latin typeface="+mn-lt"/>
                          <a:ea typeface="Calibri"/>
                          <a:cs typeface="Calibri"/>
                          <a:sym typeface="Calibri"/>
                        </a:rPr>
                        <a:t>4 ensembles: </a:t>
                      </a:r>
                    </a:p>
                    <a:p>
                      <a:pPr lvl="0" rtl="0">
                        <a:buNone/>
                      </a:pPr>
                      <a:endParaRPr lang="fr-FR" sz="800" dirty="0">
                        <a:latin typeface="+mn-lt"/>
                        <a:ea typeface="Calibri"/>
                        <a:cs typeface="Calibri"/>
                        <a:sym typeface="Calibri"/>
                      </a:endParaRPr>
                    </a:p>
                    <a:p>
                      <a:pPr lvl="0" rtl="0">
                        <a:buNone/>
                      </a:pPr>
                      <a:r>
                        <a:rPr lang="fr-FR" sz="800" dirty="0">
                          <a:latin typeface="+mn-lt"/>
                          <a:ea typeface="Calibri"/>
                          <a:cs typeface="Calibri"/>
                          <a:sym typeface="Calibri"/>
                        </a:rPr>
                        <a:t>• 2, 3, 4, 5 fentes</a:t>
                      </a:r>
                    </a:p>
                    <a:p>
                      <a:pPr lvl="0" rtl="0">
                        <a:buNone/>
                      </a:pPr>
                      <a:endParaRPr lang="fr-FR" sz="800" dirty="0">
                        <a:latin typeface="+mn-lt"/>
                        <a:ea typeface="Calibri"/>
                        <a:cs typeface="Calibri"/>
                        <a:sym typeface="Calibri"/>
                      </a:endParaRPr>
                    </a:p>
                    <a:p>
                      <a:pPr lvl="0" rtl="0">
                        <a:buNone/>
                      </a:pPr>
                      <a:r>
                        <a:rPr lang="fr-FR" sz="800" dirty="0">
                          <a:latin typeface="+mn-lt"/>
                          <a:ea typeface="Calibri"/>
                          <a:cs typeface="Calibri"/>
                          <a:sym typeface="Calibri"/>
                        </a:rPr>
                        <a:t>• 0.04 mm de largeur, espacement de  0.25 mm</a:t>
                      </a:r>
                    </a:p>
                    <a:p>
                      <a:endParaRPr lang="en" sz="800" dirty="0">
                        <a:latin typeface="Calibri"/>
                        <a:ea typeface="Calibri"/>
                        <a:cs typeface="Calibri"/>
                        <a:sym typeface="Calibri"/>
                      </a:endParaRPr>
                    </a:p>
                    <a:p>
                      <a:endParaRPr lang="en" sz="800" dirty="0">
                        <a:latin typeface="Calibri"/>
                        <a:ea typeface="Calibri"/>
                        <a:cs typeface="Calibri"/>
                        <a:sym typeface="Calibri"/>
                      </a:endParaRPr>
                    </a:p>
                  </a:txBody>
                  <a:tcPr marL="91425" marR="91425" marT="68569" marB="68569"/>
                </a:tc>
                <a:tc>
                  <a:txBody>
                    <a:bodyPr/>
                    <a:lstStyle/>
                    <a:p>
                      <a:pPr lvl="0" rtl="0">
                        <a:buNone/>
                      </a:pPr>
                      <a:r>
                        <a:rPr lang="fr-FR" sz="800" dirty="0">
                          <a:latin typeface="+mn-lt"/>
                          <a:ea typeface="Calibri"/>
                          <a:cs typeface="Calibri"/>
                          <a:sym typeface="Calibri"/>
                        </a:rPr>
                        <a:t>4 paires de fentes: </a:t>
                      </a:r>
                    </a:p>
                    <a:p>
                      <a:pPr lvl="0" rtl="0">
                        <a:buNone/>
                      </a:pPr>
                      <a:endParaRPr lang="fr-FR" sz="800" dirty="0">
                        <a:latin typeface="+mn-lt"/>
                        <a:ea typeface="Calibri"/>
                        <a:cs typeface="Calibri"/>
                        <a:sym typeface="Calibri"/>
                      </a:endParaRPr>
                    </a:p>
                    <a:p>
                      <a:pPr lvl="0" rtl="0">
                        <a:buNone/>
                      </a:pPr>
                      <a:r>
                        <a:rPr lang="fr-FR" sz="800" dirty="0">
                          <a:latin typeface="+mn-lt"/>
                          <a:ea typeface="Calibri"/>
                          <a:cs typeface="Calibri"/>
                          <a:sym typeface="Calibri"/>
                        </a:rPr>
                        <a:t>• fente simple de 0.04 mm et fente double de  0.04/0.25 mm </a:t>
                      </a:r>
                    </a:p>
                    <a:p>
                      <a:pPr lvl="0" rtl="0">
                        <a:buNone/>
                      </a:pPr>
                      <a:r>
                        <a:rPr lang="fr-FR" sz="800" dirty="0">
                          <a:latin typeface="+mn-lt"/>
                          <a:ea typeface="Calibri"/>
                          <a:cs typeface="Calibri"/>
                          <a:sym typeface="Calibri"/>
                        </a:rPr>
                        <a:t>• fentes doubles de 0.04/0.25mm et de 0.04/0.50 mm, </a:t>
                      </a:r>
                    </a:p>
                    <a:p>
                      <a:pPr lvl="0" rtl="0">
                        <a:buNone/>
                      </a:pPr>
                      <a:r>
                        <a:rPr lang="fr-FR" sz="800" dirty="0">
                          <a:latin typeface="+mn-lt"/>
                          <a:ea typeface="Calibri"/>
                          <a:cs typeface="Calibri"/>
                          <a:sym typeface="Calibri"/>
                        </a:rPr>
                        <a:t>• fentes doubles de 0.04/0.25 mm et de 0.08/0.25 mm, </a:t>
                      </a:r>
                    </a:p>
                    <a:p>
                      <a:pPr lvl="0" rtl="0">
                        <a:buNone/>
                      </a:pPr>
                      <a:r>
                        <a:rPr lang="fr-FR" sz="800" dirty="0">
                          <a:latin typeface="+mn-lt"/>
                          <a:ea typeface="Calibri"/>
                          <a:cs typeface="Calibri"/>
                          <a:sym typeface="Calibri"/>
                        </a:rPr>
                        <a:t>• fente double de 0.04/0.25 mm et fente triple de 0.04/0.25 mm</a:t>
                      </a:r>
                      <a:endParaRPr lang="en" sz="800" dirty="0">
                        <a:latin typeface="Calibri"/>
                        <a:ea typeface="Calibri"/>
                        <a:cs typeface="Calibri"/>
                        <a:sym typeface="Calibri"/>
                      </a:endParaRPr>
                    </a:p>
                  </a:txBody>
                  <a:tcPr marL="91425" marR="91425" marT="68569" marB="68569"/>
                </a:tc>
                <a:extLst>
                  <a:ext uri="{0D108BD9-81ED-4DB2-BD59-A6C34878D82A}">
                    <a16:rowId xmlns:a16="http://schemas.microsoft.com/office/drawing/2014/main" val="10001"/>
                  </a:ext>
                </a:extLst>
              </a:tr>
            </a:tbl>
          </a:graphicData>
        </a:graphic>
      </p:graphicFrame>
      <p:sp>
        <p:nvSpPr>
          <p:cNvPr id="72" name="Shape 72"/>
          <p:cNvSpPr txBox="1"/>
          <p:nvPr/>
        </p:nvSpPr>
        <p:spPr>
          <a:xfrm>
            <a:off x="293376" y="162488"/>
            <a:ext cx="8518499" cy="421424"/>
          </a:xfrm>
          <a:prstGeom prst="rect">
            <a:avLst/>
          </a:prstGeom>
          <a:noFill/>
        </p:spPr>
        <p:txBody>
          <a:bodyPr lIns="91425" tIns="91425" rIns="91425" bIns="91425" anchor="t" anchorCtr="0">
            <a:noAutofit/>
          </a:bodyPr>
          <a:lstStyle/>
          <a:p>
            <a:pPr>
              <a:buNone/>
            </a:pPr>
            <a:r>
              <a:rPr lang="en-CA" sz="3600" b="1" dirty="0" err="1"/>
              <a:t>Spécifications</a:t>
            </a:r>
            <a:r>
              <a:rPr lang="en-CA" sz="3600" b="1" dirty="0"/>
              <a:t>: </a:t>
            </a:r>
            <a:r>
              <a:rPr lang="en-CA" sz="3600" b="1" dirty="0" err="1"/>
              <a:t>l'ensemble</a:t>
            </a:r>
            <a:r>
              <a:rPr lang="en-CA" sz="3600" b="1" dirty="0"/>
              <a:t> de </a:t>
            </a:r>
            <a:r>
              <a:rPr lang="en-CA" sz="3600" b="1" dirty="0" err="1"/>
              <a:t>fentes</a:t>
            </a:r>
            <a:endParaRPr lang="en" sz="3600" b="1" dirty="0">
              <a:latin typeface="Calibri"/>
              <a:ea typeface="Calibri"/>
              <a:cs typeface="Calibri"/>
              <a:sym typeface="Calibri"/>
            </a:endParaRPr>
          </a:p>
        </p:txBody>
      </p:sp>
    </p:spTree>
    <p:extLst>
      <p:ext uri="{BB962C8B-B14F-4D97-AF65-F5344CB8AC3E}">
        <p14:creationId xmlns:p14="http://schemas.microsoft.com/office/powerpoint/2010/main" val="3717191046"/>
      </p:ext>
    </p:extLst>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4554"/>
            <a:ext cx="8229600" cy="857250"/>
          </a:xfrm>
        </p:spPr>
        <p:txBody>
          <a:bodyPr/>
          <a:lstStyle/>
          <a:p>
            <a:r>
              <a:rPr lang="en-CA" b="1" u="sng" dirty="0">
                <a:solidFill>
                  <a:schemeClr val="tx2"/>
                </a:solidFill>
              </a:rPr>
              <a:t>INTRODUCTION</a:t>
            </a:r>
          </a:p>
        </p:txBody>
      </p:sp>
      <p:sp>
        <p:nvSpPr>
          <p:cNvPr id="3" name="Content Placeholder 2"/>
          <p:cNvSpPr>
            <a:spLocks noGrp="1"/>
          </p:cNvSpPr>
          <p:nvPr>
            <p:ph idx="1"/>
          </p:nvPr>
        </p:nvSpPr>
        <p:spPr>
          <a:xfrm>
            <a:off x="0" y="576064"/>
            <a:ext cx="9144000" cy="4567436"/>
          </a:xfrm>
        </p:spPr>
        <p:txBody>
          <a:bodyPr>
            <a:normAutofit lnSpcReduction="10000"/>
          </a:bodyPr>
          <a:lstStyle/>
          <a:p>
            <a:r>
              <a:rPr lang="fr-CA" sz="2500" dirty="0"/>
              <a:t>L’optique physique étudie les propriétés </a:t>
            </a:r>
            <a:r>
              <a:rPr lang="fr-CA" sz="2500" b="1" dirty="0"/>
              <a:t>ondulatoires</a:t>
            </a:r>
            <a:r>
              <a:rPr lang="fr-CA" sz="2500" dirty="0"/>
              <a:t> de la lumière qui peut être déviée autour d’obstacles (</a:t>
            </a:r>
            <a:r>
              <a:rPr lang="fr-CA" sz="2500" b="1" dirty="0"/>
              <a:t>diffraction</a:t>
            </a:r>
            <a:r>
              <a:rPr lang="fr-CA" sz="2500" dirty="0"/>
              <a:t>) et interférer de façon constructive ou destructive (</a:t>
            </a:r>
            <a:r>
              <a:rPr lang="fr-CA" sz="2500" b="1" dirty="0"/>
              <a:t>interférence</a:t>
            </a:r>
            <a:r>
              <a:rPr lang="fr-CA" sz="2500" dirty="0"/>
              <a:t>).</a:t>
            </a:r>
          </a:p>
          <a:p>
            <a:r>
              <a:rPr lang="fr-CA" sz="2500" dirty="0"/>
              <a:t>La lumière visible a une très courte longueur d’onde (~400 – 700 nm) ce qui rend ses propriétés ondulatoire plus difficile à observer.</a:t>
            </a:r>
          </a:p>
          <a:p>
            <a:r>
              <a:rPr lang="fr-CA" sz="2500" dirty="0"/>
              <a:t>Aujourd’hui, vous examinerez les propriétés ondulatoires suivantes:</a:t>
            </a:r>
          </a:p>
          <a:p>
            <a:pPr lvl="1"/>
            <a:r>
              <a:rPr lang="fr-CA" sz="2100" b="1" dirty="0"/>
              <a:t>Diffraction à l’aide d’une fente simple / fente double / réseau de diffraction</a:t>
            </a:r>
          </a:p>
          <a:p>
            <a:pPr lvl="1"/>
            <a:r>
              <a:rPr lang="fr-CA" sz="2100" b="1" dirty="0"/>
              <a:t>Dispersion de la lumière à l’aide d’un réseau de diffraction</a:t>
            </a:r>
          </a:p>
          <a:p>
            <a:pPr lvl="1"/>
            <a:r>
              <a:rPr lang="fr-CA" sz="2100" b="1" dirty="0"/>
              <a:t>Diffraction autour d’un obstacle sphérique</a:t>
            </a:r>
          </a:p>
          <a:p>
            <a:pPr lvl="1"/>
            <a:r>
              <a:rPr lang="fr-CA" sz="2100" b="1" dirty="0"/>
              <a:t>Atténuation de la lumière à l’aide de polariseurs</a:t>
            </a:r>
            <a:endParaRPr lang="fr-CA" sz="2100" dirty="0"/>
          </a:p>
        </p:txBody>
      </p:sp>
    </p:spTree>
    <p:extLst>
      <p:ext uri="{BB962C8B-B14F-4D97-AF65-F5344CB8AC3E}">
        <p14:creationId xmlns:p14="http://schemas.microsoft.com/office/powerpoint/2010/main" val="2450501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698"/>
            <a:ext cx="8229600" cy="857250"/>
          </a:xfrm>
        </p:spPr>
        <p:txBody>
          <a:bodyPr/>
          <a:lstStyle/>
          <a:p>
            <a:r>
              <a:rPr lang="fr-CA" b="1" u="sng" dirty="0">
                <a:solidFill>
                  <a:schemeClr val="tx2"/>
                </a:solidFill>
              </a:rPr>
              <a:t>INTRODUCTION (suite)</a:t>
            </a:r>
          </a:p>
        </p:txBody>
      </p:sp>
      <p:sp>
        <p:nvSpPr>
          <p:cNvPr id="3" name="Content Placeholder 2"/>
          <p:cNvSpPr>
            <a:spLocks noGrp="1"/>
          </p:cNvSpPr>
          <p:nvPr>
            <p:ph idx="1"/>
          </p:nvPr>
        </p:nvSpPr>
        <p:spPr>
          <a:xfrm>
            <a:off x="107504" y="3147814"/>
            <a:ext cx="8856984" cy="1908212"/>
          </a:xfrm>
        </p:spPr>
        <p:txBody>
          <a:bodyPr>
            <a:normAutofit fontScale="92500" lnSpcReduction="10000"/>
          </a:bodyPr>
          <a:lstStyle/>
          <a:p>
            <a:r>
              <a:rPr lang="fr-CA" sz="2500" dirty="0"/>
              <a:t>Les ondes lumineuses bloquées par un obstacle peuvent les contourner comme le ferait l’eau ou les ondes sonores. </a:t>
            </a:r>
          </a:p>
          <a:p>
            <a:r>
              <a:rPr lang="fr-CA" sz="2500" dirty="0"/>
              <a:t>Si une ouverture étroite est placée devant une onde incidente, une nouvelle onde se propagera du côté opposé comme si l’ouverture était une source ponctuelle.</a:t>
            </a: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907704" y="764077"/>
            <a:ext cx="5256584" cy="2311729"/>
          </a:xfrm>
          <a:prstGeom prst="rect">
            <a:avLst/>
          </a:prstGeom>
        </p:spPr>
      </p:pic>
    </p:spTree>
    <p:extLst>
      <p:ext uri="{BB962C8B-B14F-4D97-AF65-F5344CB8AC3E}">
        <p14:creationId xmlns:p14="http://schemas.microsoft.com/office/powerpoint/2010/main" val="790166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698"/>
            <a:ext cx="8229600" cy="857250"/>
          </a:xfrm>
        </p:spPr>
        <p:txBody>
          <a:bodyPr>
            <a:normAutofit/>
          </a:bodyPr>
          <a:lstStyle/>
          <a:p>
            <a:r>
              <a:rPr lang="fr-CA" b="1" u="sng" dirty="0">
                <a:solidFill>
                  <a:schemeClr val="tx2"/>
                </a:solidFill>
              </a:rPr>
              <a:t>PATRON DE DIFFRACTION</a:t>
            </a:r>
          </a:p>
        </p:txBody>
      </p:sp>
      <p:sp>
        <p:nvSpPr>
          <p:cNvPr id="3" name="Content Placeholder 2"/>
          <p:cNvSpPr>
            <a:spLocks noGrp="1"/>
          </p:cNvSpPr>
          <p:nvPr>
            <p:ph idx="1"/>
          </p:nvPr>
        </p:nvSpPr>
        <p:spPr>
          <a:xfrm>
            <a:off x="35496" y="699542"/>
            <a:ext cx="8856984" cy="4392488"/>
          </a:xfrm>
        </p:spPr>
        <p:txBody>
          <a:bodyPr>
            <a:normAutofit fontScale="92500" lnSpcReduction="10000"/>
          </a:bodyPr>
          <a:lstStyle/>
          <a:p>
            <a:r>
              <a:rPr lang="fr-CA" sz="2500" dirty="0"/>
              <a:t>L’interférence des ondes lumineuses lors de la diffraction à travers une fente simple, une fente double ou un réseau de diffraction génère un patron de franges claires (</a:t>
            </a:r>
            <a:r>
              <a:rPr lang="fr-CA" sz="2500" b="1" dirty="0"/>
              <a:t>constructives</a:t>
            </a:r>
            <a:r>
              <a:rPr lang="fr-CA" sz="2500" dirty="0"/>
              <a:t>) et sombres (</a:t>
            </a:r>
            <a:r>
              <a:rPr lang="fr-CA" sz="2500" b="1" dirty="0"/>
              <a:t>destructive</a:t>
            </a:r>
            <a:r>
              <a:rPr lang="fr-CA" sz="2500" dirty="0"/>
              <a:t>).</a:t>
            </a:r>
          </a:p>
          <a:p>
            <a:r>
              <a:rPr lang="fr-CA" sz="2500" dirty="0"/>
              <a:t>Une lumière </a:t>
            </a:r>
            <a:r>
              <a:rPr lang="fr-CA" sz="2500" b="1" dirty="0"/>
              <a:t>monochromatique</a:t>
            </a:r>
            <a:r>
              <a:rPr lang="fr-CA" sz="2500" dirty="0"/>
              <a:t> </a:t>
            </a:r>
            <a:br>
              <a:rPr lang="fr-CA" sz="2500" dirty="0"/>
            </a:br>
            <a:r>
              <a:rPr lang="fr-CA" sz="2500" dirty="0"/>
              <a:t>et </a:t>
            </a:r>
            <a:r>
              <a:rPr lang="fr-CA" sz="2500" b="1" dirty="0"/>
              <a:t>cohérente</a:t>
            </a:r>
            <a:r>
              <a:rPr lang="fr-CA" sz="2500" dirty="0"/>
              <a:t> est nécessaire </a:t>
            </a:r>
            <a:br>
              <a:rPr lang="fr-CA" sz="2500" dirty="0"/>
            </a:br>
            <a:r>
              <a:rPr lang="fr-CA" sz="2500" dirty="0"/>
              <a:t>pour bien observer la diffraction </a:t>
            </a:r>
            <a:br>
              <a:rPr lang="fr-CA" sz="2500" dirty="0"/>
            </a:br>
            <a:r>
              <a:rPr lang="fr-CA" sz="2500" dirty="0"/>
              <a:t>et l’interférence.</a:t>
            </a:r>
          </a:p>
          <a:p>
            <a:r>
              <a:rPr lang="fr-CA" sz="2500" dirty="0"/>
              <a:t>Si la largeur et l’espacement des</a:t>
            </a:r>
            <a:br>
              <a:rPr lang="fr-CA" sz="2500" dirty="0"/>
            </a:br>
            <a:r>
              <a:rPr lang="fr-CA" sz="2500" dirty="0"/>
              <a:t>fentes sont connus, il est possible </a:t>
            </a:r>
            <a:br>
              <a:rPr lang="fr-CA" sz="2500" dirty="0"/>
            </a:br>
            <a:r>
              <a:rPr lang="fr-CA" sz="2500" dirty="0"/>
              <a:t>de calculer la longueur d’onde de </a:t>
            </a:r>
            <a:br>
              <a:rPr lang="fr-CA" sz="2500" dirty="0"/>
            </a:br>
            <a:r>
              <a:rPr lang="fr-CA" sz="2500" dirty="0"/>
              <a:t>la lumière à partir de formules </a:t>
            </a:r>
            <a:br>
              <a:rPr lang="fr-CA" sz="2500" dirty="0"/>
            </a:br>
            <a:r>
              <a:rPr lang="fr-CA" sz="2500" dirty="0"/>
              <a:t>simples.</a:t>
            </a:r>
          </a:p>
        </p:txBody>
      </p:sp>
      <p:pic>
        <p:nvPicPr>
          <p:cNvPr id="3074" name="Picture 2" descr="http://upload.wikimedia.org/wikipedia/commons/thumb/c/c2/Single_slit_and_double_slit2.jpg/525px-Single_slit_and_double_sli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9927" y="1772339"/>
            <a:ext cx="4496569" cy="33916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39927" y="1772339"/>
            <a:ext cx="1688257" cy="307777"/>
          </a:xfrm>
          <a:prstGeom prst="rect">
            <a:avLst/>
          </a:prstGeom>
          <a:solidFill>
            <a:schemeClr val="bg1"/>
          </a:solidFill>
        </p:spPr>
        <p:txBody>
          <a:bodyPr wrap="square" rtlCol="0">
            <a:spAutoFit/>
          </a:bodyPr>
          <a:lstStyle/>
          <a:p>
            <a:r>
              <a:rPr lang="fr-CA" sz="1400" dirty="0"/>
              <a:t>Fente simple</a:t>
            </a:r>
            <a:endParaRPr lang="en-CA" sz="1400" dirty="0"/>
          </a:p>
        </p:txBody>
      </p:sp>
      <p:sp>
        <p:nvSpPr>
          <p:cNvPr id="6" name="TextBox 5"/>
          <p:cNvSpPr txBox="1"/>
          <p:nvPr/>
        </p:nvSpPr>
        <p:spPr>
          <a:xfrm>
            <a:off x="4539927" y="3507854"/>
            <a:ext cx="1688257" cy="307777"/>
          </a:xfrm>
          <a:prstGeom prst="rect">
            <a:avLst/>
          </a:prstGeom>
          <a:solidFill>
            <a:schemeClr val="bg1"/>
          </a:solidFill>
        </p:spPr>
        <p:txBody>
          <a:bodyPr wrap="square" rtlCol="0">
            <a:spAutoFit/>
          </a:bodyPr>
          <a:lstStyle/>
          <a:p>
            <a:r>
              <a:rPr lang="fr-CA" sz="1400" dirty="0"/>
              <a:t>Fente double</a:t>
            </a:r>
            <a:endParaRPr lang="en-CA" sz="1400" dirty="0"/>
          </a:p>
        </p:txBody>
      </p:sp>
    </p:spTree>
    <p:extLst>
      <p:ext uri="{BB962C8B-B14F-4D97-AF65-F5344CB8AC3E}">
        <p14:creationId xmlns:p14="http://schemas.microsoft.com/office/powerpoint/2010/main" val="3470034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539"/>
            <a:ext cx="6454552" cy="1224137"/>
          </a:xfrm>
        </p:spPr>
        <p:txBody>
          <a:bodyPr>
            <a:normAutofit fontScale="90000"/>
          </a:bodyPr>
          <a:lstStyle/>
          <a:p>
            <a:r>
              <a:rPr lang="en-CA" b="1" u="sng" dirty="0">
                <a:solidFill>
                  <a:schemeClr val="tx2"/>
                </a:solidFill>
              </a:rPr>
              <a:t>DIFFRACTION À PARTIR D’UNE FENTE SIMPLE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7504" y="1131590"/>
                <a:ext cx="5976664" cy="4011910"/>
              </a:xfrm>
            </p:spPr>
            <p:txBody>
              <a:bodyPr>
                <a:normAutofit fontScale="92500" lnSpcReduction="10000"/>
              </a:bodyPr>
              <a:lstStyle/>
              <a:p>
                <a:r>
                  <a:rPr lang="fr-CA" sz="2500" dirty="0"/>
                  <a:t>Pour la lumière traversant une fente simple, le principe de </a:t>
                </a:r>
                <a:r>
                  <a:rPr lang="fr-CA" sz="2500" dirty="0" err="1"/>
                  <a:t>Huygen</a:t>
                </a:r>
                <a:r>
                  <a:rPr lang="fr-CA" sz="2500" dirty="0"/>
                  <a:t> énonce que la fente agit comme une nouvelle source d’ondes.</a:t>
                </a:r>
              </a:p>
              <a:p>
                <a:r>
                  <a:rPr lang="fr-CA" sz="2500" dirty="0"/>
                  <a:t>L’équation permettant de trouver les angles auxquels se situent les </a:t>
                </a:r>
                <a:r>
                  <a:rPr lang="fr-CA" sz="2500" b="1" dirty="0"/>
                  <a:t>minimums</a:t>
                </a:r>
                <a:r>
                  <a:rPr lang="fr-CA" sz="2500" dirty="0"/>
                  <a:t> d’interférence est:	</a:t>
                </a:r>
              </a:p>
              <a:p>
                <a:pPr marL="0" indent="0">
                  <a:buNone/>
                </a:pPr>
                <a14:m>
                  <m:oMathPara xmlns:m="http://schemas.openxmlformats.org/officeDocument/2006/math">
                    <m:oMathParaPr>
                      <m:jc m:val="centerGroup"/>
                    </m:oMathParaPr>
                    <m:oMath xmlns:m="http://schemas.openxmlformats.org/officeDocument/2006/math">
                      <m:r>
                        <a:rPr lang="fr-CA" sz="2800" b="1" i="1">
                          <a:latin typeface="Cambria Math"/>
                        </a:rPr>
                        <m:t>𝒂</m:t>
                      </m:r>
                      <m:func>
                        <m:funcPr>
                          <m:ctrlPr>
                            <a:rPr lang="fr-CA" sz="2800" i="1">
                              <a:latin typeface="Cambria Math" panose="02040503050406030204" pitchFamily="18" charset="0"/>
                            </a:rPr>
                          </m:ctrlPr>
                        </m:funcPr>
                        <m:fName>
                          <m:r>
                            <m:rPr>
                              <m:sty m:val="p"/>
                            </m:rPr>
                            <a:rPr lang="fr-CA" sz="2800">
                              <a:latin typeface="Cambria Math"/>
                            </a:rPr>
                            <m:t>sin</m:t>
                          </m:r>
                        </m:fName>
                        <m:e>
                          <m:r>
                            <a:rPr lang="fr-CA" sz="2800" b="1" i="1">
                              <a:latin typeface="Cambria Math"/>
                            </a:rPr>
                            <m:t>𝜽</m:t>
                          </m:r>
                        </m:e>
                      </m:func>
                      <m:r>
                        <a:rPr lang="fr-CA" sz="2800" b="0" i="1">
                          <a:latin typeface="Cambria Math"/>
                        </a:rPr>
                        <m:t>=</m:t>
                      </m:r>
                      <m:r>
                        <a:rPr lang="fr-CA" sz="2800" b="1" i="1">
                          <a:latin typeface="Cambria Math"/>
                        </a:rPr>
                        <m:t>𝒎</m:t>
                      </m:r>
                      <m:r>
                        <a:rPr lang="fr-CA" sz="2800" b="1" i="1">
                          <a:latin typeface="Cambria Math"/>
                        </a:rPr>
                        <m:t>𝝀</m:t>
                      </m:r>
                      <m:r>
                        <a:rPr lang="fr-CA" sz="2800" i="1">
                          <a:latin typeface="Cambria Math"/>
                        </a:rPr>
                        <m:t>   (</m:t>
                      </m:r>
                      <m:r>
                        <a:rPr lang="fr-CA" sz="2800" i="1">
                          <a:latin typeface="Cambria Math"/>
                        </a:rPr>
                        <m:t>𝑚</m:t>
                      </m:r>
                      <m:r>
                        <a:rPr lang="fr-CA" sz="2800" i="1">
                          <a:latin typeface="Cambria Math"/>
                        </a:rPr>
                        <m:t>=1, 2, 3…)</m:t>
                      </m:r>
                    </m:oMath>
                  </m:oMathPara>
                </a14:m>
                <a:endParaRPr lang="fr-CA" sz="2500" dirty="0"/>
              </a:p>
              <a:p>
                <a:r>
                  <a:rPr lang="fr-CA" sz="2500" dirty="0"/>
                  <a:t>En utilisant l’approximation des petits angles, il est possible d’isoler la largeur de la fente:</a:t>
                </a:r>
                <a:br>
                  <a:rPr lang="fr-CA" sz="2500" dirty="0"/>
                </a:br>
                <a14:m>
                  <m:oMath xmlns:m="http://schemas.openxmlformats.org/officeDocument/2006/math">
                    <m:r>
                      <a:rPr lang="fr-CA" sz="2800" b="1" i="1">
                        <a:latin typeface="Cambria Math"/>
                      </a:rPr>
                      <m:t>𝒂</m:t>
                    </m:r>
                    <m:r>
                      <a:rPr lang="fr-CA" sz="2800">
                        <a:latin typeface="Cambria Math"/>
                      </a:rPr>
                      <m:t>= </m:t>
                    </m:r>
                    <m:f>
                      <m:fPr>
                        <m:ctrlPr>
                          <a:rPr lang="fr-CA" sz="2800" b="1" i="1">
                            <a:latin typeface="Cambria Math" panose="02040503050406030204" pitchFamily="18" charset="0"/>
                          </a:rPr>
                        </m:ctrlPr>
                      </m:fPr>
                      <m:num>
                        <m:r>
                          <a:rPr lang="fr-CA" sz="2800" b="1" i="1">
                            <a:latin typeface="Cambria Math"/>
                          </a:rPr>
                          <m:t>𝒎</m:t>
                        </m:r>
                        <m:r>
                          <a:rPr lang="fr-CA" sz="2800" b="1" i="1">
                            <a:latin typeface="Cambria Math"/>
                          </a:rPr>
                          <m:t>𝝀</m:t>
                        </m:r>
                        <m:r>
                          <a:rPr lang="fr-CA" sz="2800" b="1" i="1">
                            <a:latin typeface="Cambria Math"/>
                          </a:rPr>
                          <m:t>𝑫</m:t>
                        </m:r>
                      </m:num>
                      <m:den>
                        <m:r>
                          <a:rPr lang="fr-CA" sz="2800" b="1" i="1">
                            <a:latin typeface="Cambria Math"/>
                          </a:rPr>
                          <m:t>𝒚</m:t>
                        </m:r>
                      </m:den>
                    </m:f>
                    <m:r>
                      <a:rPr lang="fr-CA" sz="2800" b="1" i="1">
                        <a:latin typeface="Cambria Math"/>
                      </a:rPr>
                      <m:t>  </m:t>
                    </m:r>
                    <m:d>
                      <m:dPr>
                        <m:ctrlPr>
                          <a:rPr lang="fr-CA" sz="2800" i="1">
                            <a:latin typeface="Cambria Math" panose="02040503050406030204" pitchFamily="18" charset="0"/>
                          </a:rPr>
                        </m:ctrlPr>
                      </m:dPr>
                      <m:e>
                        <m:r>
                          <a:rPr lang="fr-CA" sz="2800" i="1">
                            <a:latin typeface="Cambria Math"/>
                          </a:rPr>
                          <m:t>𝑚</m:t>
                        </m:r>
                        <m:r>
                          <a:rPr lang="fr-CA" sz="2800" i="1">
                            <a:latin typeface="Cambria Math"/>
                          </a:rPr>
                          <m:t>=1, 2, 3…</m:t>
                        </m:r>
                      </m:e>
                    </m:d>
                  </m:oMath>
                </a14:m>
                <a:endParaRPr lang="fr-CA" sz="25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7504" y="1131590"/>
                <a:ext cx="5976664" cy="4011910"/>
              </a:xfrm>
              <a:blipFill rotWithShape="1">
                <a:blip r:embed="rId2"/>
                <a:stretch>
                  <a:fillRect l="-1224" t="-1976" r="-1020"/>
                </a:stretch>
              </a:blipFill>
            </p:spPr>
            <p:txBody>
              <a:bodyPr/>
              <a:lstStyle/>
              <a:p>
                <a:r>
                  <a:rPr lang="en-CA">
                    <a:noFill/>
                  </a:rPr>
                  <a:t> </a:t>
                </a:r>
              </a:p>
            </p:txBody>
          </p:sp>
        </mc:Fallback>
      </mc:AlternateContent>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7450" y="61912"/>
            <a:ext cx="2876550" cy="501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3032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469"/>
            <a:ext cx="6454552" cy="1224137"/>
          </a:xfrm>
        </p:spPr>
        <p:txBody>
          <a:bodyPr>
            <a:normAutofit fontScale="90000"/>
          </a:bodyPr>
          <a:lstStyle/>
          <a:p>
            <a:r>
              <a:rPr lang="en-CA" b="1" u="sng" dirty="0">
                <a:solidFill>
                  <a:schemeClr val="tx2"/>
                </a:solidFill>
              </a:rPr>
              <a:t>INTERFÉRENCE À PARTIR D’UNE FENTE DOUBLE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1368152"/>
                <a:ext cx="6516216" cy="3867894"/>
              </a:xfrm>
            </p:spPr>
            <p:txBody>
              <a:bodyPr>
                <a:normAutofit fontScale="92500" lnSpcReduction="20000"/>
              </a:bodyPr>
              <a:lstStyle/>
              <a:p>
                <a:r>
                  <a:rPr lang="fr-CA" sz="2500" dirty="0"/>
                  <a:t>Une onde incidente traversant une fente double se propagera de l’autre côté comme deux sources d’ondes pouvant interagir entre elles.</a:t>
                </a:r>
              </a:p>
              <a:p>
                <a:r>
                  <a:rPr lang="fr-CA" sz="2500" dirty="0"/>
                  <a:t>L’équation permettant de trouver les angles auxquels se situent les </a:t>
                </a:r>
                <a:r>
                  <a:rPr lang="fr-CA" sz="2500" b="1" dirty="0"/>
                  <a:t>maximums </a:t>
                </a:r>
                <a:r>
                  <a:rPr lang="fr-CA" sz="2500" dirty="0"/>
                  <a:t>d’intensité du patron d’interférence est:</a:t>
                </a:r>
                <a:br>
                  <a:rPr lang="fr-CA" sz="2500" dirty="0"/>
                </a:br>
                <a14:m>
                  <m:oMath xmlns:m="http://schemas.openxmlformats.org/officeDocument/2006/math">
                    <m:r>
                      <a:rPr lang="fr-CA" sz="2800" b="0" i="0" smtClean="0">
                        <a:latin typeface="Cambria Math"/>
                      </a:rPr>
                      <m:t> </m:t>
                    </m:r>
                    <m:r>
                      <a:rPr lang="fr-CA" sz="2800" b="1" i="1">
                        <a:latin typeface="Cambria Math"/>
                      </a:rPr>
                      <m:t>𝒅</m:t>
                    </m:r>
                    <m:func>
                      <m:funcPr>
                        <m:ctrlPr>
                          <a:rPr lang="fr-CA" sz="2800" i="1">
                            <a:latin typeface="Cambria Math" panose="02040503050406030204" pitchFamily="18" charset="0"/>
                          </a:rPr>
                        </m:ctrlPr>
                      </m:funcPr>
                      <m:fName>
                        <m:r>
                          <m:rPr>
                            <m:sty m:val="p"/>
                          </m:rPr>
                          <a:rPr lang="fr-CA" sz="2800">
                            <a:latin typeface="Cambria Math"/>
                          </a:rPr>
                          <m:t>sin</m:t>
                        </m:r>
                      </m:fName>
                      <m:e>
                        <m:r>
                          <a:rPr lang="fr-CA" sz="2800" b="1" i="1">
                            <a:latin typeface="Cambria Math"/>
                          </a:rPr>
                          <m:t>𝜽</m:t>
                        </m:r>
                      </m:e>
                    </m:func>
                    <m:r>
                      <a:rPr lang="fr-CA" sz="2800" i="1">
                        <a:latin typeface="Cambria Math"/>
                      </a:rPr>
                      <m:t>=</m:t>
                    </m:r>
                    <m:r>
                      <a:rPr lang="fr-CA" sz="2800" b="1" i="1">
                        <a:latin typeface="Cambria Math"/>
                      </a:rPr>
                      <m:t>𝒎</m:t>
                    </m:r>
                    <m:r>
                      <a:rPr lang="fr-CA" sz="2800" b="1" i="1">
                        <a:latin typeface="Cambria Math"/>
                      </a:rPr>
                      <m:t>𝝀</m:t>
                    </m:r>
                    <m:r>
                      <a:rPr lang="fr-CA" sz="2800" i="1">
                        <a:latin typeface="Cambria Math"/>
                      </a:rPr>
                      <m:t>   </m:t>
                    </m:r>
                    <m:d>
                      <m:dPr>
                        <m:ctrlPr>
                          <a:rPr lang="fr-CA" sz="2800" i="1">
                            <a:latin typeface="Cambria Math" panose="02040503050406030204" pitchFamily="18" charset="0"/>
                          </a:rPr>
                        </m:ctrlPr>
                      </m:dPr>
                      <m:e>
                        <m:r>
                          <a:rPr lang="fr-CA" sz="2800" i="1">
                            <a:latin typeface="Cambria Math"/>
                          </a:rPr>
                          <m:t>𝑚</m:t>
                        </m:r>
                        <m:r>
                          <a:rPr lang="fr-CA" sz="2800" i="1">
                            <a:latin typeface="Cambria Math"/>
                          </a:rPr>
                          <m:t>=0, 1, 2, 3…</m:t>
                        </m:r>
                      </m:e>
                    </m:d>
                    <m:r>
                      <a:rPr lang="fr-CA" sz="2800" b="0" i="1" smtClean="0">
                        <a:latin typeface="Cambria Math"/>
                      </a:rPr>
                      <m:t>.</m:t>
                    </m:r>
                  </m:oMath>
                </a14:m>
                <a:endParaRPr lang="fr-CA" sz="2800" b="0" dirty="0"/>
              </a:p>
              <a:p>
                <a:r>
                  <a:rPr lang="fr-CA" sz="2500" dirty="0"/>
                  <a:t>En utilisant l’approximation des petits angles, il est possible d’isoler la séparation des fentes:</a:t>
                </a:r>
                <a:endParaRPr lang="fr-CA" sz="2800" b="0" i="0" dirty="0">
                  <a:latin typeface="Cambria Math"/>
                </a:endParaRPr>
              </a:p>
              <a:p>
                <a:pPr marL="0" indent="0">
                  <a:buNone/>
                </a:pPr>
                <a14:m>
                  <m:oMathPara xmlns:m="http://schemas.openxmlformats.org/officeDocument/2006/math">
                    <m:oMathParaPr>
                      <m:jc m:val="centerGroup"/>
                    </m:oMathParaPr>
                    <m:oMath xmlns:m="http://schemas.openxmlformats.org/officeDocument/2006/math">
                      <m:r>
                        <a:rPr lang="fr-CA" sz="2800" b="0" i="0" smtClean="0">
                          <a:latin typeface="Cambria Math"/>
                        </a:rPr>
                        <m:t> </m:t>
                      </m:r>
                      <m:r>
                        <a:rPr lang="fr-CA" sz="2800" b="1" i="1">
                          <a:latin typeface="Cambria Math"/>
                        </a:rPr>
                        <m:t>𝒅</m:t>
                      </m:r>
                      <m:r>
                        <a:rPr lang="fr-CA" sz="2800">
                          <a:latin typeface="Cambria Math"/>
                        </a:rPr>
                        <m:t>= </m:t>
                      </m:r>
                      <m:f>
                        <m:fPr>
                          <m:ctrlPr>
                            <a:rPr lang="fr-CA" sz="2800" b="1" i="1">
                              <a:latin typeface="Cambria Math" panose="02040503050406030204" pitchFamily="18" charset="0"/>
                            </a:rPr>
                          </m:ctrlPr>
                        </m:fPr>
                        <m:num>
                          <m:r>
                            <a:rPr lang="fr-CA" sz="2800" b="1" i="1">
                              <a:latin typeface="Cambria Math"/>
                            </a:rPr>
                            <m:t>𝒎</m:t>
                          </m:r>
                          <m:r>
                            <a:rPr lang="fr-CA" sz="2800" b="1" i="1">
                              <a:latin typeface="Cambria Math"/>
                            </a:rPr>
                            <m:t>𝝀</m:t>
                          </m:r>
                          <m:r>
                            <a:rPr lang="fr-CA" sz="2800" b="1" i="1">
                              <a:latin typeface="Cambria Math"/>
                            </a:rPr>
                            <m:t>𝑫</m:t>
                          </m:r>
                        </m:num>
                        <m:den>
                          <m:r>
                            <a:rPr lang="fr-CA" sz="2800" b="1" i="1">
                              <a:latin typeface="Cambria Math"/>
                            </a:rPr>
                            <m:t>𝒚</m:t>
                          </m:r>
                        </m:den>
                      </m:f>
                      <m:r>
                        <a:rPr lang="fr-CA" sz="2800" i="1">
                          <a:latin typeface="Cambria Math"/>
                        </a:rPr>
                        <m:t>  </m:t>
                      </m:r>
                      <m:d>
                        <m:dPr>
                          <m:ctrlPr>
                            <a:rPr lang="fr-CA" sz="2800" i="1">
                              <a:latin typeface="Cambria Math" panose="02040503050406030204" pitchFamily="18" charset="0"/>
                            </a:rPr>
                          </m:ctrlPr>
                        </m:dPr>
                        <m:e>
                          <m:r>
                            <a:rPr lang="fr-CA" sz="2800" i="1">
                              <a:latin typeface="Cambria Math"/>
                            </a:rPr>
                            <m:t>𝑚</m:t>
                          </m:r>
                          <m:r>
                            <a:rPr lang="fr-CA" sz="2800" i="1">
                              <a:latin typeface="Cambria Math"/>
                            </a:rPr>
                            <m:t>=0, 1, 2, 3…</m:t>
                          </m:r>
                        </m:e>
                      </m:d>
                    </m:oMath>
                  </m:oMathPara>
                </a14:m>
                <a:endParaRPr lang="fr-CA" sz="25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1368152"/>
                <a:ext cx="6516216" cy="3867894"/>
              </a:xfrm>
              <a:blipFill rotWithShape="1">
                <a:blip r:embed="rId2"/>
                <a:stretch>
                  <a:fillRect l="-1029" t="-2677" r="-2152"/>
                </a:stretch>
              </a:blipFill>
            </p:spPr>
            <p:txBody>
              <a:bodyPr/>
              <a:lstStyle/>
              <a:p>
                <a:r>
                  <a:rPr lang="en-CA">
                    <a:noFill/>
                  </a:rPr>
                  <a:t> </a:t>
                </a:r>
              </a:p>
            </p:txBody>
          </p:sp>
        </mc:Fallback>
      </mc:AlternateContent>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9496" y="24779"/>
            <a:ext cx="2739008" cy="5086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3453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4554"/>
            <a:ext cx="8229600" cy="857250"/>
          </a:xfrm>
        </p:spPr>
        <p:txBody>
          <a:bodyPr/>
          <a:lstStyle/>
          <a:p>
            <a:r>
              <a:rPr lang="en-CA" b="1" u="sng" dirty="0">
                <a:solidFill>
                  <a:schemeClr val="tx2"/>
                </a:solidFill>
              </a:rPr>
              <a:t>POLARISATION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5495" y="627534"/>
                <a:ext cx="9068747" cy="4275957"/>
              </a:xfrm>
            </p:spPr>
            <p:txBody>
              <a:bodyPr>
                <a:normAutofit fontScale="92500"/>
              </a:bodyPr>
              <a:lstStyle/>
              <a:p>
                <a:r>
                  <a:rPr lang="fr-FR" sz="2500" dirty="0"/>
                  <a:t>Un polariseur laisse passer les ondes électromagnétiques oscillant selon un plan précis.</a:t>
                </a:r>
              </a:p>
              <a:p>
                <a:r>
                  <a:rPr lang="fr-FR" sz="2500" dirty="0"/>
                  <a:t>La partie de la lumière non polarisée</a:t>
                </a:r>
                <a:r>
                  <a:rPr lang="en-CA" sz="2500" dirty="0"/>
                  <a:t> (vibrant </a:t>
                </a:r>
                <a:r>
                  <a:rPr lang="en-CA" sz="2500" dirty="0" err="1"/>
                  <a:t>dans</a:t>
                </a:r>
                <a:r>
                  <a:rPr lang="en-CA" sz="2500" dirty="0"/>
                  <a:t> </a:t>
                </a:r>
                <a:r>
                  <a:rPr lang="en-CA" sz="2500" dirty="0" err="1"/>
                  <a:t>toutes</a:t>
                </a:r>
                <a:r>
                  <a:rPr lang="en-CA" sz="2500" dirty="0"/>
                  <a:t> les directions) qui </a:t>
                </a:r>
                <a:r>
                  <a:rPr lang="en-CA" sz="2500" dirty="0" err="1"/>
                  <a:t>passe</a:t>
                </a:r>
                <a:r>
                  <a:rPr lang="en-CA" sz="2500" dirty="0"/>
                  <a:t> à travers le </a:t>
                </a:r>
                <a:r>
                  <a:rPr lang="en-CA" sz="2500" dirty="0" err="1"/>
                  <a:t>polariseur</a:t>
                </a:r>
                <a:r>
                  <a:rPr lang="en-CA" sz="2500" dirty="0"/>
                  <a:t> </a:t>
                </a:r>
                <a:r>
                  <a:rPr lang="en-CA" sz="2500" dirty="0" err="1"/>
                  <a:t>devient</a:t>
                </a:r>
                <a:r>
                  <a:rPr lang="en-CA" sz="2500" dirty="0"/>
                  <a:t> </a:t>
                </a:r>
                <a:r>
                  <a:rPr lang="en-CA" sz="2500" b="1" dirty="0" err="1"/>
                  <a:t>polarisée</a:t>
                </a:r>
                <a:r>
                  <a:rPr lang="en-CA" sz="2500" dirty="0"/>
                  <a:t> </a:t>
                </a:r>
                <a:r>
                  <a:rPr lang="en-CA" sz="2500" dirty="0" err="1"/>
                  <a:t>selon</a:t>
                </a:r>
                <a:r>
                  <a:rPr lang="en-CA" sz="2500" dirty="0"/>
                  <a:t> </a:t>
                </a:r>
                <a:r>
                  <a:rPr lang="en-CA" sz="2500" dirty="0" err="1"/>
                  <a:t>ce</a:t>
                </a:r>
                <a:r>
                  <a:rPr lang="en-CA" sz="2500" dirty="0"/>
                  <a:t> plan.</a:t>
                </a:r>
              </a:p>
              <a:p>
                <a:r>
                  <a:rPr lang="en-CA" sz="2500" dirty="0"/>
                  <a:t>Si la lumière </a:t>
                </a:r>
                <a:r>
                  <a:rPr lang="en-CA" sz="2500" dirty="0" err="1"/>
                  <a:t>polarisée</a:t>
                </a:r>
                <a:r>
                  <a:rPr lang="en-CA" sz="2500" dirty="0"/>
                  <a:t> </a:t>
                </a:r>
                <a:r>
                  <a:rPr lang="en-CA" sz="2500" dirty="0" err="1"/>
                  <a:t>passe</a:t>
                </a:r>
                <a:r>
                  <a:rPr lang="en-CA" sz="2500" dirty="0"/>
                  <a:t> à travers un 2</a:t>
                </a:r>
                <a:r>
                  <a:rPr lang="en-CA" sz="2500" baseline="30000" dirty="0"/>
                  <a:t>ième</a:t>
                </a:r>
                <a:r>
                  <a:rPr lang="en-CA" sz="2500" dirty="0"/>
                  <a:t> </a:t>
                </a:r>
                <a:r>
                  <a:rPr lang="en-CA" sz="2500" dirty="0" err="1"/>
                  <a:t>polariseur</a:t>
                </a:r>
                <a:r>
                  <a:rPr lang="en-CA" sz="2500" dirty="0"/>
                  <a:t>, </a:t>
                </a:r>
                <a:r>
                  <a:rPr lang="en-CA" sz="2500" dirty="0" err="1"/>
                  <a:t>l’intensité</a:t>
                </a:r>
                <a:r>
                  <a:rPr lang="en-CA" sz="2500" dirty="0"/>
                  <a:t> de la lumière </a:t>
                </a:r>
                <a:r>
                  <a:rPr lang="en-CA" sz="2500" dirty="0" err="1"/>
                  <a:t>transmise</a:t>
                </a:r>
                <a:r>
                  <a:rPr lang="en-CA" sz="2500" dirty="0"/>
                  <a:t> </a:t>
                </a:r>
                <a:r>
                  <a:rPr lang="en-CA" sz="2500" dirty="0" err="1"/>
                  <a:t>est</a:t>
                </a:r>
                <a:r>
                  <a:rPr lang="en-CA" sz="2500" dirty="0"/>
                  <a:t> </a:t>
                </a:r>
                <a:r>
                  <a:rPr lang="en-CA" sz="2500" dirty="0" err="1"/>
                  <a:t>donnée</a:t>
                </a:r>
                <a:r>
                  <a:rPr lang="en-CA" sz="2500" dirty="0"/>
                  <a:t> par </a:t>
                </a:r>
                <a:br>
                  <a:rPr lang="en-CA" sz="2500" dirty="0"/>
                </a:br>
                <a:r>
                  <a:rPr lang="en-CA" sz="2500" b="1" dirty="0"/>
                  <a:t>La </a:t>
                </a:r>
                <a:r>
                  <a:rPr lang="en-CA" sz="2500" b="1" dirty="0" err="1"/>
                  <a:t>loi</a:t>
                </a:r>
                <a:r>
                  <a:rPr lang="en-CA" sz="2500" b="1" dirty="0"/>
                  <a:t> de </a:t>
                </a:r>
                <a:r>
                  <a:rPr lang="en-CA" sz="2500" b="1" dirty="0" err="1"/>
                  <a:t>Malus</a:t>
                </a:r>
                <a:r>
                  <a:rPr lang="en-CA" sz="2500" b="1" dirty="0"/>
                  <a:t> </a:t>
                </a:r>
                <a:r>
                  <a:rPr lang="en-CA" sz="2500" dirty="0"/>
                  <a:t>:</a:t>
                </a:r>
                <a:r>
                  <a:rPr lang="en-CA" sz="2500" b="1" dirty="0"/>
                  <a:t>  </a:t>
                </a:r>
                <a14:m>
                  <m:oMath xmlns:m="http://schemas.openxmlformats.org/officeDocument/2006/math">
                    <m:r>
                      <a:rPr lang="en-CA" sz="2800" b="1" i="1">
                        <a:latin typeface="Cambria Math"/>
                      </a:rPr>
                      <m:t>𝑰</m:t>
                    </m:r>
                    <m:r>
                      <a:rPr lang="en-CA" sz="2800" b="1" i="1">
                        <a:latin typeface="Cambria Math"/>
                      </a:rPr>
                      <m:t>=</m:t>
                    </m:r>
                    <m:sSub>
                      <m:sSubPr>
                        <m:ctrlPr>
                          <a:rPr lang="en-CA" sz="2800" b="1" i="1">
                            <a:latin typeface="Cambria Math" panose="02040503050406030204" pitchFamily="18" charset="0"/>
                          </a:rPr>
                        </m:ctrlPr>
                      </m:sSubPr>
                      <m:e>
                        <m:r>
                          <a:rPr lang="en-CA" sz="2800" b="1" i="1">
                            <a:latin typeface="Cambria Math"/>
                          </a:rPr>
                          <m:t>𝑰</m:t>
                        </m:r>
                      </m:e>
                      <m:sub>
                        <m:r>
                          <a:rPr lang="en-CA" sz="2800" b="1" i="1">
                            <a:latin typeface="Cambria Math"/>
                          </a:rPr>
                          <m:t>𝟎</m:t>
                        </m:r>
                      </m:sub>
                    </m:sSub>
                    <m:func>
                      <m:funcPr>
                        <m:ctrlPr>
                          <a:rPr lang="en-CA" sz="2800" b="1" i="1">
                            <a:latin typeface="Cambria Math" panose="02040503050406030204" pitchFamily="18" charset="0"/>
                          </a:rPr>
                        </m:ctrlPr>
                      </m:funcPr>
                      <m:fName>
                        <m:sSup>
                          <m:sSupPr>
                            <m:ctrlPr>
                              <a:rPr lang="en-CA" sz="2800" b="1" i="1">
                                <a:latin typeface="Cambria Math" panose="02040503050406030204" pitchFamily="18" charset="0"/>
                              </a:rPr>
                            </m:ctrlPr>
                          </m:sSupPr>
                          <m:e>
                            <m:r>
                              <a:rPr lang="en-CA" sz="2800" b="1" i="1">
                                <a:latin typeface="Cambria Math"/>
                              </a:rPr>
                              <m:t>𝒄𝒐𝒔</m:t>
                            </m:r>
                          </m:e>
                          <m:sup>
                            <m:r>
                              <a:rPr lang="en-CA" sz="2800" b="1" i="1">
                                <a:latin typeface="Cambria Math"/>
                              </a:rPr>
                              <m:t>𝟐</m:t>
                            </m:r>
                          </m:sup>
                        </m:sSup>
                      </m:fName>
                      <m:e>
                        <m:r>
                          <a:rPr lang="en-CA" sz="2800" b="1" i="1">
                            <a:latin typeface="Cambria Math"/>
                          </a:rPr>
                          <m:t>𝝋</m:t>
                        </m:r>
                      </m:e>
                    </m:func>
                  </m:oMath>
                </a14:m>
                <a:br>
                  <a:rPr lang="en-CA" sz="2500" b="1" dirty="0"/>
                </a:br>
                <a:r>
                  <a:rPr lang="en-CA" sz="2500" dirty="0" err="1"/>
                  <a:t>où</a:t>
                </a:r>
                <a:r>
                  <a:rPr lang="en-CA" sz="2500" dirty="0"/>
                  <a:t> </a:t>
                </a:r>
                <a14:m>
                  <m:oMath xmlns:m="http://schemas.openxmlformats.org/officeDocument/2006/math">
                    <m:sSub>
                      <m:sSubPr>
                        <m:ctrlPr>
                          <a:rPr lang="en-CA" sz="2400" b="1" i="1">
                            <a:latin typeface="Cambria Math" panose="02040503050406030204" pitchFamily="18" charset="0"/>
                          </a:rPr>
                        </m:ctrlPr>
                      </m:sSubPr>
                      <m:e>
                        <m:r>
                          <a:rPr lang="en-CA" sz="2400" b="1" i="1">
                            <a:latin typeface="Cambria Math"/>
                          </a:rPr>
                          <m:t>𝑰</m:t>
                        </m:r>
                      </m:e>
                      <m:sub>
                        <m:r>
                          <a:rPr lang="en-CA" sz="2400" b="1" i="1">
                            <a:latin typeface="Cambria Math"/>
                          </a:rPr>
                          <m:t>𝟎</m:t>
                        </m:r>
                      </m:sub>
                    </m:sSub>
                  </m:oMath>
                </a14:m>
                <a:r>
                  <a:rPr lang="en-CA" sz="2500" dirty="0"/>
                  <a:t> </a:t>
                </a:r>
                <a:r>
                  <a:rPr lang="en-CA" sz="2500" dirty="0" err="1"/>
                  <a:t>est</a:t>
                </a:r>
                <a:r>
                  <a:rPr lang="en-CA" sz="2500" dirty="0"/>
                  <a:t> </a:t>
                </a:r>
                <a:r>
                  <a:rPr lang="en-CA" sz="2500" dirty="0" err="1"/>
                  <a:t>l’intensité</a:t>
                </a:r>
                <a:r>
                  <a:rPr lang="en-CA" sz="2500" dirty="0"/>
                  <a:t> de la lumière</a:t>
                </a:r>
                <a:br>
                  <a:rPr lang="en-CA" sz="2500" dirty="0"/>
                </a:br>
                <a:r>
                  <a:rPr lang="en-CA" sz="2500" dirty="0" err="1"/>
                  <a:t>traversant</a:t>
                </a:r>
                <a:r>
                  <a:rPr lang="en-CA" sz="2500" dirty="0"/>
                  <a:t> le premier </a:t>
                </a:r>
                <a:r>
                  <a:rPr lang="en-CA" sz="2500" dirty="0" err="1"/>
                  <a:t>polariseur</a:t>
                </a:r>
                <a:br>
                  <a:rPr lang="en-CA" sz="2500" dirty="0"/>
                </a:br>
                <a:r>
                  <a:rPr lang="en-CA" sz="2500" dirty="0"/>
                  <a:t>et </a:t>
                </a:r>
                <a14:m>
                  <m:oMath xmlns:m="http://schemas.openxmlformats.org/officeDocument/2006/math">
                    <m:r>
                      <a:rPr lang="en-CA" sz="2400" b="1" i="1">
                        <a:latin typeface="Cambria Math"/>
                      </a:rPr>
                      <m:t>𝝋</m:t>
                    </m:r>
                    <m:r>
                      <a:rPr lang="en-CA" sz="2400" i="1">
                        <a:latin typeface="Cambria Math"/>
                      </a:rPr>
                      <m:t> </m:t>
                    </m:r>
                  </m:oMath>
                </a14:m>
                <a:r>
                  <a:rPr lang="fr-FR" sz="2500" dirty="0"/>
                  <a:t>est l’angle entre les deux axes </a:t>
                </a:r>
                <a:br>
                  <a:rPr lang="fr-FR" sz="2500" dirty="0"/>
                </a:br>
                <a:r>
                  <a:rPr lang="fr-FR" sz="2500" dirty="0"/>
                  <a:t>de polarisation</a:t>
                </a:r>
                <a:r>
                  <a:rPr lang="en-CA" sz="2500" dirty="0"/>
                  <a:t>.</a:t>
                </a:r>
                <a:endParaRPr lang="en-CA" sz="21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5495" y="627534"/>
                <a:ext cx="9068747" cy="4275957"/>
              </a:xfrm>
              <a:blipFill rotWithShape="1">
                <a:blip r:embed="rId2"/>
                <a:stretch>
                  <a:fillRect l="-807" t="-999" r="-1614" b="-143"/>
                </a:stretch>
              </a:blipFill>
            </p:spPr>
            <p:txBody>
              <a:bodyPr/>
              <a:lstStyle/>
              <a:p>
                <a:r>
                  <a:rPr lang="en-CA">
                    <a:noFill/>
                  </a:rPr>
                  <a:t> </a:t>
                </a:r>
              </a:p>
            </p:txBody>
          </p:sp>
        </mc:Fallback>
      </mc:AlternateContent>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5004048" y="2727290"/>
            <a:ext cx="4100195" cy="2364740"/>
          </a:xfrm>
          <a:prstGeom prst="rect">
            <a:avLst/>
          </a:prstGeom>
        </p:spPr>
      </p:pic>
    </p:spTree>
    <p:extLst>
      <p:ext uri="{BB962C8B-B14F-4D97-AF65-F5344CB8AC3E}">
        <p14:creationId xmlns:p14="http://schemas.microsoft.com/office/powerpoint/2010/main" val="655485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CCE569-57B1-1C94-6778-7508BF07F337}"/>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51630199-4CC9-3298-9160-D4CF6E5656EA}"/>
              </a:ext>
            </a:extLst>
          </p:cNvPr>
          <p:cNvPicPr>
            <a:picLocks noChangeAspect="1"/>
          </p:cNvPicPr>
          <p:nvPr/>
        </p:nvPicPr>
        <p:blipFill>
          <a:blip r:embed="rId3"/>
          <a:stretch>
            <a:fillRect/>
          </a:stretch>
        </p:blipFill>
        <p:spPr>
          <a:xfrm>
            <a:off x="1227198" y="680441"/>
            <a:ext cx="6689604" cy="4432542"/>
          </a:xfrm>
          <a:prstGeom prst="rect">
            <a:avLst/>
          </a:prstGeom>
        </p:spPr>
      </p:pic>
      <p:sp>
        <p:nvSpPr>
          <p:cNvPr id="3" name="TextBox 2">
            <a:extLst>
              <a:ext uri="{FF2B5EF4-FFF2-40B4-BE49-F238E27FC236}">
                <a16:creationId xmlns:a16="http://schemas.microsoft.com/office/drawing/2014/main" id="{77D4B236-4EF5-2ADC-701A-BA5EB96861A5}"/>
              </a:ext>
            </a:extLst>
          </p:cNvPr>
          <p:cNvSpPr txBox="1"/>
          <p:nvPr/>
        </p:nvSpPr>
        <p:spPr>
          <a:xfrm>
            <a:off x="6972268" y="2310430"/>
            <a:ext cx="941134" cy="369332"/>
          </a:xfrm>
          <a:prstGeom prst="rect">
            <a:avLst/>
          </a:prstGeom>
          <a:noFill/>
        </p:spPr>
        <p:txBody>
          <a:bodyPr wrap="square" rtlCol="0">
            <a:spAutoFit/>
          </a:bodyPr>
          <a:lstStyle/>
          <a:p>
            <a:r>
              <a:rPr lang="en-CA" b="1" dirty="0" err="1">
                <a:solidFill>
                  <a:srgbClr val="FFFF00"/>
                </a:solidFill>
              </a:rPr>
              <a:t>écran</a:t>
            </a:r>
            <a:endParaRPr lang="en-CA" b="1" dirty="0">
              <a:solidFill>
                <a:srgbClr val="FFFF00"/>
              </a:solidFill>
            </a:endParaRPr>
          </a:p>
        </p:txBody>
      </p:sp>
      <p:sp>
        <p:nvSpPr>
          <p:cNvPr id="4" name="TextBox 3">
            <a:extLst>
              <a:ext uri="{FF2B5EF4-FFF2-40B4-BE49-F238E27FC236}">
                <a16:creationId xmlns:a16="http://schemas.microsoft.com/office/drawing/2014/main" id="{1E243D8D-DAB4-EF5B-5384-4FD094142E6D}"/>
              </a:ext>
            </a:extLst>
          </p:cNvPr>
          <p:cNvSpPr txBox="1"/>
          <p:nvPr/>
        </p:nvSpPr>
        <p:spPr>
          <a:xfrm>
            <a:off x="2296811" y="4278393"/>
            <a:ext cx="754684" cy="369332"/>
          </a:xfrm>
          <a:prstGeom prst="rect">
            <a:avLst/>
          </a:prstGeom>
          <a:noFill/>
        </p:spPr>
        <p:txBody>
          <a:bodyPr wrap="square" rtlCol="0">
            <a:spAutoFit/>
          </a:bodyPr>
          <a:lstStyle/>
          <a:p>
            <a:r>
              <a:rPr lang="en-CA" b="1" dirty="0">
                <a:solidFill>
                  <a:srgbClr val="FFFF00"/>
                </a:solidFill>
              </a:rPr>
              <a:t>laser</a:t>
            </a:r>
          </a:p>
        </p:txBody>
      </p:sp>
      <p:sp>
        <p:nvSpPr>
          <p:cNvPr id="6" name="TextBox 5">
            <a:extLst>
              <a:ext uri="{FF2B5EF4-FFF2-40B4-BE49-F238E27FC236}">
                <a16:creationId xmlns:a16="http://schemas.microsoft.com/office/drawing/2014/main" id="{D433EA8A-91D5-33CD-E080-508170CA9283}"/>
              </a:ext>
            </a:extLst>
          </p:cNvPr>
          <p:cNvSpPr txBox="1"/>
          <p:nvPr/>
        </p:nvSpPr>
        <p:spPr>
          <a:xfrm>
            <a:off x="4169996" y="1033740"/>
            <a:ext cx="1653833" cy="646331"/>
          </a:xfrm>
          <a:prstGeom prst="rect">
            <a:avLst/>
          </a:prstGeom>
          <a:noFill/>
        </p:spPr>
        <p:txBody>
          <a:bodyPr wrap="square" rtlCol="0">
            <a:spAutoFit/>
          </a:bodyPr>
          <a:lstStyle/>
          <a:p>
            <a:pPr algn="ctr"/>
            <a:r>
              <a:rPr lang="fr-CA" b="1" dirty="0">
                <a:solidFill>
                  <a:srgbClr val="FFFF00"/>
                </a:solidFill>
              </a:rPr>
              <a:t>ensemble de fentes</a:t>
            </a:r>
            <a:endParaRPr lang="en-CA" b="1" dirty="0">
              <a:solidFill>
                <a:srgbClr val="FFFF00"/>
              </a:solidFill>
            </a:endParaRPr>
          </a:p>
        </p:txBody>
      </p:sp>
      <p:sp>
        <p:nvSpPr>
          <p:cNvPr id="11" name="TextBox 10">
            <a:extLst>
              <a:ext uri="{FF2B5EF4-FFF2-40B4-BE49-F238E27FC236}">
                <a16:creationId xmlns:a16="http://schemas.microsoft.com/office/drawing/2014/main" id="{C5C7905B-3020-319C-4A6C-F3846E62F517}"/>
              </a:ext>
            </a:extLst>
          </p:cNvPr>
          <p:cNvSpPr txBox="1"/>
          <p:nvPr/>
        </p:nvSpPr>
        <p:spPr>
          <a:xfrm>
            <a:off x="4552584" y="3866552"/>
            <a:ext cx="1448497" cy="646331"/>
          </a:xfrm>
          <a:prstGeom prst="rect">
            <a:avLst/>
          </a:prstGeom>
          <a:noFill/>
        </p:spPr>
        <p:txBody>
          <a:bodyPr wrap="square" rtlCol="0">
            <a:spAutoFit/>
          </a:bodyPr>
          <a:lstStyle/>
          <a:p>
            <a:r>
              <a:rPr lang="en-CA" b="1" dirty="0" err="1">
                <a:solidFill>
                  <a:srgbClr val="FFFF00"/>
                </a:solidFill>
              </a:rPr>
              <a:t>réseaux</a:t>
            </a:r>
            <a:r>
              <a:rPr lang="en-CA" b="1" dirty="0">
                <a:solidFill>
                  <a:srgbClr val="FFFF00"/>
                </a:solidFill>
              </a:rPr>
              <a:t> de diffraction </a:t>
            </a:r>
          </a:p>
        </p:txBody>
      </p:sp>
      <p:sp>
        <p:nvSpPr>
          <p:cNvPr id="9" name="Title 1">
            <a:extLst>
              <a:ext uri="{FF2B5EF4-FFF2-40B4-BE49-F238E27FC236}">
                <a16:creationId xmlns:a16="http://schemas.microsoft.com/office/drawing/2014/main" id="{578BDD8F-7021-1D02-FA10-CA710E674323}"/>
              </a:ext>
            </a:extLst>
          </p:cNvPr>
          <p:cNvSpPr txBox="1">
            <a:spLocks/>
          </p:cNvSpPr>
          <p:nvPr/>
        </p:nvSpPr>
        <p:spPr>
          <a:xfrm>
            <a:off x="0" y="-13692"/>
            <a:ext cx="9144000" cy="85725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4000" b="1" u="sng" dirty="0">
                <a:solidFill>
                  <a:schemeClr val="tx2"/>
                </a:solidFill>
              </a:rPr>
              <a:t>MONTAGE: DIFFRACTION AVEC FENTES</a:t>
            </a:r>
          </a:p>
        </p:txBody>
      </p:sp>
    </p:spTree>
    <p:extLst>
      <p:ext uri="{BB962C8B-B14F-4D97-AF65-F5344CB8AC3E}">
        <p14:creationId xmlns:p14="http://schemas.microsoft.com/office/powerpoint/2010/main" val="4261762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3648" y="843558"/>
            <a:ext cx="6264696" cy="4176464"/>
          </a:xfrm>
          <a:prstGeom prst="rect">
            <a:avLst/>
          </a:prstGeom>
        </p:spPr>
      </p:pic>
      <p:sp>
        <p:nvSpPr>
          <p:cNvPr id="5" name="TextBox 4"/>
          <p:cNvSpPr txBox="1"/>
          <p:nvPr/>
        </p:nvSpPr>
        <p:spPr>
          <a:xfrm>
            <a:off x="2555776" y="3003798"/>
            <a:ext cx="887661" cy="369332"/>
          </a:xfrm>
          <a:prstGeom prst="rect">
            <a:avLst/>
          </a:prstGeom>
          <a:noFill/>
        </p:spPr>
        <p:txBody>
          <a:bodyPr wrap="square" rtlCol="0">
            <a:spAutoFit/>
          </a:bodyPr>
          <a:lstStyle/>
          <a:p>
            <a:r>
              <a:rPr lang="en-CA" b="1" dirty="0" err="1">
                <a:solidFill>
                  <a:srgbClr val="FFFF00"/>
                </a:solidFill>
              </a:rPr>
              <a:t>écran</a:t>
            </a:r>
            <a:endParaRPr lang="en-CA" b="1" dirty="0">
              <a:solidFill>
                <a:srgbClr val="FFFF00"/>
              </a:solidFill>
            </a:endParaRPr>
          </a:p>
        </p:txBody>
      </p:sp>
      <p:sp>
        <p:nvSpPr>
          <p:cNvPr id="6" name="TextBox 5"/>
          <p:cNvSpPr txBox="1"/>
          <p:nvPr/>
        </p:nvSpPr>
        <p:spPr>
          <a:xfrm>
            <a:off x="6582854" y="2931790"/>
            <a:ext cx="1059544" cy="646331"/>
          </a:xfrm>
          <a:prstGeom prst="rect">
            <a:avLst/>
          </a:prstGeom>
          <a:noFill/>
        </p:spPr>
        <p:txBody>
          <a:bodyPr wrap="square" rtlCol="0">
            <a:spAutoFit/>
          </a:bodyPr>
          <a:lstStyle/>
          <a:p>
            <a:pPr algn="ctr"/>
            <a:r>
              <a:rPr lang="en-CA" b="1" dirty="0">
                <a:solidFill>
                  <a:srgbClr val="FFFF00"/>
                </a:solidFill>
              </a:rPr>
              <a:t>laser</a:t>
            </a:r>
            <a:br>
              <a:rPr lang="en-CA" b="1" dirty="0">
                <a:solidFill>
                  <a:srgbClr val="FFFF00"/>
                </a:solidFill>
              </a:rPr>
            </a:br>
            <a:r>
              <a:rPr lang="en-CA" b="1" dirty="0">
                <a:solidFill>
                  <a:srgbClr val="FFFF00"/>
                </a:solidFill>
              </a:rPr>
              <a:t>(</a:t>
            </a:r>
            <a:r>
              <a:rPr lang="en-CA" b="1" dirty="0" err="1">
                <a:solidFill>
                  <a:srgbClr val="FFFF00"/>
                </a:solidFill>
              </a:rPr>
              <a:t>éteint</a:t>
            </a:r>
            <a:r>
              <a:rPr lang="en-CA" b="1" dirty="0">
                <a:solidFill>
                  <a:srgbClr val="FFFF00"/>
                </a:solidFill>
              </a:rPr>
              <a:t>)</a:t>
            </a:r>
          </a:p>
        </p:txBody>
      </p:sp>
      <p:sp>
        <p:nvSpPr>
          <p:cNvPr id="7" name="TextBox 6"/>
          <p:cNvSpPr txBox="1"/>
          <p:nvPr/>
        </p:nvSpPr>
        <p:spPr>
          <a:xfrm>
            <a:off x="4370833" y="3969519"/>
            <a:ext cx="907187" cy="369332"/>
          </a:xfrm>
          <a:prstGeom prst="rect">
            <a:avLst/>
          </a:prstGeom>
          <a:noFill/>
        </p:spPr>
        <p:txBody>
          <a:bodyPr wrap="square" rtlCol="0">
            <a:spAutoFit/>
          </a:bodyPr>
          <a:lstStyle/>
          <a:p>
            <a:r>
              <a:rPr lang="en-CA" b="1" dirty="0" err="1">
                <a:solidFill>
                  <a:srgbClr val="FFFF00"/>
                </a:solidFill>
              </a:rPr>
              <a:t>lentille</a:t>
            </a:r>
            <a:endParaRPr lang="en-CA" b="1" dirty="0">
              <a:solidFill>
                <a:srgbClr val="FFFF00"/>
              </a:solidFill>
            </a:endParaRPr>
          </a:p>
        </p:txBody>
      </p:sp>
      <p:sp>
        <p:nvSpPr>
          <p:cNvPr id="8" name="TextBox 7"/>
          <p:cNvSpPr txBox="1"/>
          <p:nvPr/>
        </p:nvSpPr>
        <p:spPr>
          <a:xfrm>
            <a:off x="4932040" y="4229675"/>
            <a:ext cx="1008112" cy="646331"/>
          </a:xfrm>
          <a:prstGeom prst="rect">
            <a:avLst/>
          </a:prstGeom>
          <a:noFill/>
        </p:spPr>
        <p:txBody>
          <a:bodyPr wrap="square" rtlCol="0">
            <a:spAutoFit/>
          </a:bodyPr>
          <a:lstStyle/>
          <a:p>
            <a:pPr algn="ctr"/>
            <a:r>
              <a:rPr lang="en-CA" b="1" dirty="0">
                <a:solidFill>
                  <a:srgbClr val="FFFF00"/>
                </a:solidFill>
              </a:rPr>
              <a:t>lumière blanche</a:t>
            </a:r>
          </a:p>
        </p:txBody>
      </p:sp>
      <p:sp>
        <p:nvSpPr>
          <p:cNvPr id="9" name="TextBox 8"/>
          <p:cNvSpPr txBox="1"/>
          <p:nvPr/>
        </p:nvSpPr>
        <p:spPr>
          <a:xfrm>
            <a:off x="3131840" y="3363838"/>
            <a:ext cx="1258749" cy="646331"/>
          </a:xfrm>
          <a:prstGeom prst="rect">
            <a:avLst/>
          </a:prstGeom>
          <a:noFill/>
        </p:spPr>
        <p:txBody>
          <a:bodyPr wrap="square" rtlCol="0">
            <a:spAutoFit/>
          </a:bodyPr>
          <a:lstStyle/>
          <a:p>
            <a:r>
              <a:rPr lang="en-CA" b="1" dirty="0" err="1">
                <a:solidFill>
                  <a:srgbClr val="FFFF00"/>
                </a:solidFill>
              </a:rPr>
              <a:t>réseaux</a:t>
            </a:r>
            <a:r>
              <a:rPr lang="en-CA" b="1" dirty="0">
                <a:solidFill>
                  <a:srgbClr val="FFFF00"/>
                </a:solidFill>
              </a:rPr>
              <a:t> de diffraction</a:t>
            </a:r>
          </a:p>
        </p:txBody>
      </p:sp>
      <p:sp>
        <p:nvSpPr>
          <p:cNvPr id="10" name="Title 1"/>
          <p:cNvSpPr txBox="1">
            <a:spLocks/>
          </p:cNvSpPr>
          <p:nvPr/>
        </p:nvSpPr>
        <p:spPr>
          <a:xfrm>
            <a:off x="0" y="-13692"/>
            <a:ext cx="9144000" cy="85725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b="1" u="sng" dirty="0">
                <a:solidFill>
                  <a:schemeClr val="tx2"/>
                </a:solidFill>
              </a:rPr>
              <a:t>MONTAGE: DISPERSION</a:t>
            </a:r>
          </a:p>
        </p:txBody>
      </p:sp>
    </p:spTree>
    <p:extLst>
      <p:ext uri="{BB962C8B-B14F-4D97-AF65-F5344CB8AC3E}">
        <p14:creationId xmlns:p14="http://schemas.microsoft.com/office/powerpoint/2010/main" val="12412622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20828</TotalTime>
  <Words>1043</Words>
  <Application>Microsoft Office PowerPoint</Application>
  <PresentationFormat>On-screen Show (16:9)</PresentationFormat>
  <Paragraphs>115</Paragraphs>
  <Slides>15</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Cambria Math</vt:lpstr>
      <vt:lpstr>Office Theme</vt:lpstr>
      <vt:lpstr>Optique physique</vt:lpstr>
      <vt:lpstr>INTRODUCTION</vt:lpstr>
      <vt:lpstr>INTRODUCTION (suite)</vt:lpstr>
      <vt:lpstr>PATRON DE DIFFRACTION</vt:lpstr>
      <vt:lpstr>DIFFRACTION À PARTIR D’UNE FENTE SIMPLE</vt:lpstr>
      <vt:lpstr>INTERFÉRENCE À PARTIR D’UNE FENTE DOUBLE</vt:lpstr>
      <vt:lpstr>POLARISATION</vt:lpstr>
      <vt:lpstr>PowerPoint Presentation</vt:lpstr>
      <vt:lpstr>PowerPoint Presentation</vt:lpstr>
      <vt:lpstr>PowerPoint Presentation</vt:lpstr>
      <vt:lpstr>PowerPoint Presentation</vt:lpstr>
      <vt:lpstr>PowerPoint Presentation</vt:lpstr>
      <vt:lpstr>NETTOYAGE</vt:lpstr>
      <vt:lpstr>PowerPoint Presentation</vt:lpstr>
      <vt:lpstr>PowerPoint Presentation</vt:lpstr>
    </vt:vector>
  </TitlesOfParts>
  <Company>University of Ottawa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Optique physique</dc:title>
  <dc:creator>COE Support</dc:creator>
  <cp:lastModifiedBy>Michael Wong</cp:lastModifiedBy>
  <cp:revision>275</cp:revision>
  <dcterms:created xsi:type="dcterms:W3CDTF">2013-01-04T15:12:26Z</dcterms:created>
  <dcterms:modified xsi:type="dcterms:W3CDTF">2025-03-25T14:19:46Z</dcterms:modified>
</cp:coreProperties>
</file>