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BCF24675-E9AA-4700-BB19-8E0E9C479D2A}">
  <a:tblStyle styleName="Table_0" styleId="{BCF24675-E9AA-4700-BB19-8E0E9C479D2A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Target="slides/slide7.xml" Type="http://schemas.openxmlformats.org/officeDocument/2006/relationships/slide" Id="rId12"/><Relationship Target="presProps.xml" Type="http://schemas.openxmlformats.org/officeDocument/2006/relationships/presProps" Id="rId2"/><Relationship Target="theme/theme1.xml" Type="http://schemas.openxmlformats.org/officeDocument/2006/relationships/theme" Id="rId1"/><Relationship Target="slides/slide5.xml" Type="http://schemas.openxmlformats.org/officeDocument/2006/relationships/slide" Id="rId10"/><Relationship Target="slideMasters/slideMaster1.xml" Type="http://schemas.openxmlformats.org/officeDocument/2006/relationships/slideMaster" Id="rId4"/><Relationship Target="slides/slide6.xml" Type="http://schemas.openxmlformats.org/officeDocument/2006/relationships/slide" Id="rId11"/><Relationship Target="tableStyles.xml" Type="http://schemas.openxmlformats.org/officeDocument/2006/relationships/tableStyles" Id="rId3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 indent="-285750" marL="742950">
              <a:defRPr/>
            </a:lvl2pPr>
            <a:lvl3pPr rtl="0" indent="-228600" marL="1143000">
              <a:defRPr/>
            </a:lvl3pPr>
            <a:lvl4pPr rtl="0" indent="-228600" marL="160020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600200" x="4692273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5875078" x="457200"/>
            <a:ext cy="692693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9.jp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6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8.jpg" Type="http://schemas.openxmlformats.org/officeDocument/2006/relationships/image" Id="rId4"/><Relationship Target="../media/image05.jp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7.jpg" Type="http://schemas.openxmlformats.org/officeDocument/2006/relationships/image" Id="rId4"/><Relationship Target="../media/image02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1.jpg" Type="http://schemas.openxmlformats.org/officeDocument/2006/relationships/image" Id="rId4"/><Relationship Target="../media/image04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3.jp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/>
        </p:nvSpPr>
        <p:spPr>
          <a:xfrm>
            <a:off y="225250" x="304800"/>
            <a:ext cy="1227299" cx="839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3600" lang="en">
                <a:latin typeface="Calibri"/>
                <a:ea typeface="Calibri"/>
                <a:cs typeface="Calibri"/>
                <a:sym typeface="Calibri"/>
              </a:rPr>
              <a:t>3.1 Single slit vs. double-slit</a:t>
            </a:r>
          </a:p>
          <a:p>
            <a:r>
              <a:t/>
            </a:r>
          </a:p>
          <a:p>
            <a:r>
              <a:t/>
            </a:r>
          </a:p>
        </p:txBody>
      </p:sp>
      <p:pic>
        <p:nvPicPr>
          <p:cNvPr id="24" name="Shape 2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428750" x="1238250"/>
            <a:ext cy="4457700" cx="666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/>
        </p:nvSpPr>
        <p:spPr>
          <a:xfrm>
            <a:off y="225250" x="304800"/>
            <a:ext cy="1227299" cx="839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3600" lang="en">
                <a:latin typeface="Calibri"/>
                <a:ea typeface="Calibri"/>
                <a:cs typeface="Calibri"/>
                <a:sym typeface="Calibri"/>
              </a:rPr>
              <a:t>3.2 Diffraction gratings</a:t>
            </a:r>
          </a:p>
          <a:p>
            <a:r>
              <a:t/>
            </a:r>
          </a:p>
          <a:p>
            <a:r>
              <a:t/>
            </a:r>
          </a:p>
        </p:txBody>
      </p:sp>
      <p:pic>
        <p:nvPicPr>
          <p:cNvPr id="30" name="Shape 3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433512" x="1238250"/>
            <a:ext cy="4448175" cx="666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 txBox="1"/>
          <p:nvPr/>
        </p:nvSpPr>
        <p:spPr>
          <a:xfrm>
            <a:off y="225250" x="304800"/>
            <a:ext cy="1227299" cx="839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3600" lang="en">
                <a:latin typeface="Calibri"/>
                <a:ea typeface="Calibri"/>
                <a:cs typeface="Calibri"/>
                <a:sym typeface="Calibri"/>
              </a:rPr>
              <a:t>3.3 The spectrum of white light</a:t>
            </a:r>
          </a:p>
          <a:p>
            <a:r>
              <a:t/>
            </a:r>
          </a:p>
          <a:p>
            <a:r>
              <a:t/>
            </a:r>
          </a:p>
        </p:txBody>
      </p:sp>
      <p:pic>
        <p:nvPicPr>
          <p:cNvPr id="36" name="Shape 3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157575" x="2226875"/>
            <a:ext cy="4457700" cx="666750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Shape 37"/>
          <p:cNvSpPr/>
          <p:nvPr/>
        </p:nvSpPr>
        <p:spPr>
          <a:xfrm>
            <a:off y="1026050" x="92348"/>
            <a:ext cy="2768099" cx="4168500"/>
          </a:xfrm>
          <a:prstGeom prst="rect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pic>
        <p:nvPicPr>
          <p:cNvPr id="38" name="Shape 38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1026050" x="155950"/>
            <a:ext cy="2657407" cx="39938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/>
        </p:nvSpPr>
        <p:spPr>
          <a:xfrm>
            <a:off y="225250" x="304800"/>
            <a:ext cy="1227299" cx="839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3600" lang="en">
                <a:latin typeface="Calibri"/>
                <a:ea typeface="Calibri"/>
                <a:cs typeface="Calibri"/>
                <a:sym typeface="Calibri"/>
              </a:rPr>
              <a:t>3.4 The spectrum of the mercury lamp</a:t>
            </a:r>
          </a:p>
        </p:txBody>
      </p:sp>
      <p:pic>
        <p:nvPicPr>
          <p:cNvPr id="44" name="Shape 4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359987" x="1529467"/>
            <a:ext cy="4369712" cx="653575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Shape 45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1066651" x="1549172"/>
            <a:ext cy="1169448" cx="64963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 txBox="1"/>
          <p:nvPr/>
        </p:nvSpPr>
        <p:spPr>
          <a:xfrm>
            <a:off y="225250" x="304800"/>
            <a:ext cy="1227299" cx="839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3600" lang="en">
                <a:latin typeface="Calibri"/>
                <a:ea typeface="Calibri"/>
                <a:cs typeface="Calibri"/>
                <a:sym typeface="Calibri"/>
              </a:rPr>
              <a:t>3.5 Diffraction around an obstacle</a:t>
            </a:r>
          </a:p>
        </p:txBody>
      </p:sp>
      <p:pic>
        <p:nvPicPr>
          <p:cNvPr id="51" name="Shape 5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134989" x="397764"/>
            <a:ext cy="5669959" cx="8493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Shape 52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1134989" x="5415800"/>
            <a:ext cy="2320574" cx="3475407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Shape 53"/>
          <p:cNvSpPr/>
          <p:nvPr/>
        </p:nvSpPr>
        <p:spPr>
          <a:xfrm>
            <a:off y="3109700" x="3169300"/>
            <a:ext cy="561899" cx="842999"/>
          </a:xfrm>
          <a:prstGeom prst="rect">
            <a:avLst/>
          </a:prstGeom>
          <a:noFill/>
          <a:ln w="28575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cxnSp>
        <p:nvCxnSpPr>
          <p:cNvPr id="54" name="Shape 54"/>
          <p:cNvCxnSpPr/>
          <p:nvPr/>
        </p:nvCxnSpPr>
        <p:spPr>
          <a:xfrm rot="10800000" flipH="1">
            <a:off y="1153200" x="3169300"/>
            <a:ext cy="1946099" cx="2258399"/>
          </a:xfrm>
          <a:prstGeom prst="straightConnector1">
            <a:avLst/>
          </a:prstGeom>
          <a:noFill/>
          <a:ln w="28575" cap="flat">
            <a:solidFill>
              <a:srgbClr val="FFFFFF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55" name="Shape 55"/>
          <p:cNvCxnSpPr/>
          <p:nvPr/>
        </p:nvCxnSpPr>
        <p:spPr>
          <a:xfrm rot="10800000" flipH="1">
            <a:off y="3473975" x="4001850"/>
            <a:ext cy="197699" cx="4880699"/>
          </a:xfrm>
          <a:prstGeom prst="straightConnector1">
            <a:avLst/>
          </a:prstGeom>
          <a:noFill/>
          <a:ln w="28575" cap="flat">
            <a:solidFill>
              <a:srgbClr val="FFFFFF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56" name="Shape 56"/>
          <p:cNvSpPr/>
          <p:nvPr/>
        </p:nvSpPr>
        <p:spPr>
          <a:xfrm>
            <a:off y="1145769" x="5419119"/>
            <a:ext cy="2332799" cx="3476099"/>
          </a:xfrm>
          <a:prstGeom prst="rect">
            <a:avLst/>
          </a:prstGeom>
          <a:noFill/>
          <a:ln w="28575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61" name="Shape 6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905793" x="1902795"/>
            <a:ext cy="4071497" cx="7241204"/>
          </a:xfrm>
          <a:prstGeom prst="rect">
            <a:avLst/>
          </a:prstGeom>
        </p:spPr>
      </p:pic>
      <p:sp>
        <p:nvSpPr>
          <p:cNvPr id="62" name="Shape 62"/>
          <p:cNvSpPr txBox="1"/>
          <p:nvPr/>
        </p:nvSpPr>
        <p:spPr>
          <a:xfrm>
            <a:off y="216650" x="293375"/>
            <a:ext cy="561899" cx="73538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3600" lang="en">
                <a:latin typeface="Calibri"/>
                <a:ea typeface="Calibri"/>
                <a:cs typeface="Calibri"/>
                <a:sym typeface="Calibri"/>
              </a:rPr>
              <a:t>Equipment information: the laser</a:t>
            </a:r>
          </a:p>
        </p:txBody>
      </p:sp>
      <p:sp>
        <p:nvSpPr>
          <p:cNvPr id="63" name="Shape 63"/>
          <p:cNvSpPr txBox="1"/>
          <p:nvPr/>
        </p:nvSpPr>
        <p:spPr>
          <a:xfrm>
            <a:off y="1278475" x="345400"/>
            <a:ext cy="2632800" cx="35960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Your setup includes a red or green laser.  </a:t>
            </a:r>
          </a:p>
          <a:p>
            <a:r>
              <a:t/>
            </a:r>
          </a:p>
          <a:p>
            <a:pPr rtl="0" lvl="0" indent="-3175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Red laser: wavelength of 636 nm.</a:t>
            </a:r>
          </a:p>
          <a:p>
            <a:pPr rtl="0" lvl="0" indent="-3175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>
                <a:solidFill>
                  <a:srgbClr val="6AA84F"/>
                </a:solidFill>
                <a:latin typeface="Calibri"/>
                <a:ea typeface="Calibri"/>
                <a:cs typeface="Calibri"/>
                <a:sym typeface="Calibri"/>
              </a:rPr>
              <a:t>Green laser: wavelength of 532 nm.</a:t>
            </a:r>
          </a:p>
          <a:p>
            <a:r>
              <a:t/>
            </a:r>
          </a:p>
        </p:txBody>
      </p:sp>
      <p:sp>
        <p:nvSpPr>
          <p:cNvPr id="64" name="Shape 64"/>
          <p:cNvSpPr txBox="1"/>
          <p:nvPr/>
        </p:nvSpPr>
        <p:spPr>
          <a:xfrm>
            <a:off y="3929923" x="344364"/>
            <a:ext cy="2613899" cx="85230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1800" lang="en">
                <a:latin typeface="Calibri"/>
                <a:ea typeface="Calibri"/>
                <a:cs typeface="Calibri"/>
                <a:sym typeface="Calibri"/>
              </a:rPr>
              <a:t>Laser Safety  </a:t>
            </a:r>
          </a:p>
          <a:p>
            <a:pPr rtl="0" lvl="0" indent="-3175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This is a class 2 laser product. </a:t>
            </a:r>
          </a:p>
          <a:p>
            <a:pPr rtl="0" lvl="0" indent="-3175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Do not stare directly into the laser beam or its reflection.  </a:t>
            </a:r>
          </a:p>
          <a:p>
            <a:pPr rtl="0" lvl="0" indent="-3175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Maximum output is &lt; 1 mW. </a:t>
            </a:r>
          </a:p>
          <a:p>
            <a:pPr rtl="0" lvl="0"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A class 2 laser is generally considered safe as the blink reflex will limit exposure to short time periods. Most laser pointers are in this class. Direct exposure on the eye by a beam of laser light should always be avoided with any laser, no matter how low the power.</a:t>
            </a:r>
          </a:p>
          <a:p>
            <a:r>
              <a:t/>
            </a:r>
          </a:p>
        </p:txBody>
      </p:sp>
      <p:cxnSp>
        <p:nvCxnSpPr>
          <p:cNvPr id="65" name="Shape 65"/>
          <p:cNvCxnSpPr/>
          <p:nvPr/>
        </p:nvCxnSpPr>
        <p:spPr>
          <a:xfrm>
            <a:off y="2255475" x="5848575"/>
            <a:ext cy="0" cx="3257400"/>
          </a:xfrm>
          <a:prstGeom prst="straightConnector1">
            <a:avLst/>
          </a:prstGeom>
          <a:noFill/>
          <a:ln w="38100" cap="flat">
            <a:solidFill>
              <a:srgbClr val="CC0000"/>
            </a:solidFill>
            <a:prstDash val="solid"/>
            <a:round/>
            <a:headEnd w="lg" len="lg" type="none"/>
            <a:tailEnd w="lg" len="lg" type="none"/>
          </a:ln>
        </p:spPr>
      </p:cxn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70" name="Shape 7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691306" x="1679287"/>
            <a:ext cy="3305217" cx="5879285"/>
          </a:xfrm>
          <a:prstGeom prst="rect">
            <a:avLst/>
          </a:prstGeom>
        </p:spPr>
      </p:pic>
      <p:graphicFrame>
        <p:nvGraphicFramePr>
          <p:cNvPr id="71" name="Shape 71"/>
          <p:cNvGraphicFramePr/>
          <p:nvPr/>
        </p:nvGraphicFramePr>
        <p:xfrm>
          <a:off y="3777050" x="91087"/>
          <a:ext cy="3000000" cx="3000000"/>
        </p:xfrm>
        <a:graphic>
          <a:graphicData uri="http://schemas.openxmlformats.org/drawingml/2006/table">
            <a:tbl>
              <a:tblPr>
                <a:noFill/>
                <a:tableStyleId>{BCF24675-E9AA-4700-BB19-8E0E9C479D2A}</a:tableStyleId>
              </a:tblPr>
              <a:tblGrid>
                <a:gridCol w="878100"/>
                <a:gridCol w="1473100"/>
                <a:gridCol w="1241800"/>
                <a:gridCol w="1277800"/>
                <a:gridCol w="1181750"/>
                <a:gridCol w="2909275"/>
              </a:tblGrid>
              <a:tr h="623875"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Single slits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Variable slits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Double slits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Variable double slit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Multiple slits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Comparisons</a:t>
                      </a:r>
                    </a:p>
                  </a:txBody>
                  <a:tcPr marR="91425" marB="91425" marT="91425" marL="91425"/>
                </a:tc>
              </a:tr>
              <a:tr h="235925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 0.02 mm</a:t>
                      </a:r>
                    </a:p>
                    <a:p>
                      <a:pPr rtl="0" lvl="0">
                        <a:buNone/>
                      </a:pPr>
                      <a:r>
                        <a:rPr sz="1100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 0.04 mm</a:t>
                      </a:r>
                    </a:p>
                    <a:p>
                      <a:pPr rtl="0" lvl="0">
                        <a:buNone/>
                      </a:pPr>
                      <a:r>
                        <a:rPr sz="1100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 0.08 mm</a:t>
                      </a:r>
                    </a:p>
                    <a:p>
                      <a:pPr rtl="0" lvl="0">
                        <a:buNone/>
                      </a:pPr>
                      <a:r>
                        <a:rPr sz="1100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 0.16 mm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 Wedge: 0.02 – 0.2 mm wide</a:t>
                      </a:r>
                    </a:p>
                    <a:p>
                      <a:r>
                        <a:t/>
                      </a:r>
                    </a:p>
                    <a:p>
                      <a:pPr rtl="0" lvl="0">
                        <a:buNone/>
                      </a:pPr>
                      <a:r>
                        <a:rPr sz="1100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 Double Slit: 0.04 mm wide, spacing 0.125 – 0.75 mm</a:t>
                      </a:r>
                    </a:p>
                    <a:p>
                      <a:r>
                        <a:t/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 0.04 mm wide, 0.25 mm apart</a:t>
                      </a:r>
                    </a:p>
                    <a:p>
                      <a:pPr rtl="0" lvl="0">
                        <a:buNone/>
                      </a:pPr>
                      <a:br>
                        <a:rPr sz="1100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sz="1100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 0.04 mm wide, 0.5 mm apart</a:t>
                      </a:r>
                    </a:p>
                    <a:p>
                      <a:pPr rtl="0" lvl="0">
                        <a:buNone/>
                      </a:pPr>
                      <a:r>
                        <a:rPr sz="1100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 0.08 mm wide, 0.25 mm apart</a:t>
                      </a:r>
                    </a:p>
                    <a:p>
                      <a:pPr rtl="0" lvl="0">
                        <a:buNone/>
                      </a:pPr>
                      <a:r>
                        <a:rPr sz="1100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 0.08 mm wide, 0.5 mm apart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100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Same as variable slits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 sets:</a:t>
                      </a:r>
                    </a:p>
                    <a:p>
                      <a:r>
                        <a:t/>
                      </a:r>
                    </a:p>
                    <a:p>
                      <a:pPr rtl="0" lvl="0">
                        <a:buClr>
                          <a:srgbClr val="000000"/>
                        </a:buClr>
                        <a:buSzPct val="100000"/>
                        <a:buFont typeface="Arial"/>
                        <a:buNone/>
                      </a:pPr>
                      <a:r>
                        <a:rPr sz="1100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 2, 3, 4, 5 slits</a:t>
                      </a:r>
                    </a:p>
                    <a:p>
                      <a:r>
                        <a:t/>
                      </a:r>
                    </a:p>
                    <a:p>
                      <a:pPr rtl="0" lvl="0">
                        <a:buNone/>
                      </a:pPr>
                      <a:r>
                        <a:rPr sz="1100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 0.04 mm wide at 0.25 mm apart</a:t>
                      </a:r>
                    </a:p>
                    <a:p>
                      <a:r>
                        <a:t/>
                      </a:r>
                    </a:p>
                    <a:p>
                      <a:r>
                        <a:t/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 pairs of single/double slits: </a:t>
                      </a:r>
                    </a:p>
                    <a:p>
                      <a:r>
                        <a:t/>
                      </a:r>
                    </a:p>
                    <a:p>
                      <a:pPr rtl="0" lvl="0">
                        <a:buNone/>
                      </a:pPr>
                      <a:r>
                        <a:rPr sz="1100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 0.04 mm single + 0.04/0.25 mm double, </a:t>
                      </a:r>
                    </a:p>
                    <a:p>
                      <a:r>
                        <a:t/>
                      </a:r>
                    </a:p>
                    <a:p>
                      <a:pPr rtl="0" lvl="0">
                        <a:buNone/>
                      </a:pPr>
                      <a:r>
                        <a:rPr sz="1100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 doubles 0.04/0.25mm + 0.04/0.50 mm, </a:t>
                      </a:r>
                    </a:p>
                    <a:p>
                      <a:r>
                        <a:t/>
                      </a:r>
                    </a:p>
                    <a:p>
                      <a:pPr rtl="0" lvl="0">
                        <a:buNone/>
                      </a:pPr>
                      <a:r>
                        <a:rPr sz="1100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 doubles 0.04/0.25 mm + 0.08/0.25 mm, </a:t>
                      </a:r>
                    </a:p>
                    <a:p>
                      <a:r>
                        <a:t/>
                      </a:r>
                    </a:p>
                    <a:p>
                      <a:pPr>
                        <a:buNone/>
                      </a:pPr>
                      <a:r>
                        <a:rPr sz="1100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• double 0.04/0.25 mm + triple, 0.04/0.25 mm</a:t>
                      </a:r>
                    </a:p>
                  </a:txBody>
                  <a:tcPr marR="91425" marB="91425" marT="91425" marL="91425"/>
                </a:tc>
              </a:tr>
            </a:tbl>
          </a:graphicData>
        </a:graphic>
      </p:graphicFrame>
      <p:sp>
        <p:nvSpPr>
          <p:cNvPr id="72" name="Shape 72"/>
          <p:cNvSpPr txBox="1"/>
          <p:nvPr/>
        </p:nvSpPr>
        <p:spPr>
          <a:xfrm>
            <a:off y="216650" x="293375"/>
            <a:ext cy="561899" cx="85184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b="1" sz="3600" lang="en">
                <a:latin typeface="Calibri"/>
                <a:ea typeface="Calibri"/>
                <a:cs typeface="Calibri"/>
                <a:sym typeface="Calibri"/>
              </a:rPr>
              <a:t>Equipment information: the slit assembly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