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73" r:id="rId4"/>
    <p:sldId id="293" r:id="rId5"/>
    <p:sldId id="295" r:id="rId6"/>
    <p:sldId id="296" r:id="rId7"/>
    <p:sldId id="292" r:id="rId8"/>
    <p:sldId id="297" r:id="rId9"/>
    <p:sldId id="298" r:id="rId10"/>
    <p:sldId id="299" r:id="rId11"/>
    <p:sldId id="274" r:id="rId12"/>
    <p:sldId id="275" r:id="rId13"/>
    <p:sldId id="269" r:id="rId14"/>
    <p:sldId id="276" r:id="rId15"/>
    <p:sldId id="301" r:id="rId16"/>
    <p:sldId id="303" r:id="rId17"/>
    <p:sldId id="30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20" autoAdjust="0"/>
  </p:normalViewPr>
  <p:slideViewPr>
    <p:cSldViewPr>
      <p:cViewPr varScale="1">
        <p:scale>
          <a:sx n="94" d="100"/>
          <a:sy n="94" d="100"/>
        </p:scale>
        <p:origin x="1138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39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80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PU___73ms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735546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fr-CA" sz="4800" b="1" smtClean="0">
                <a:solidFill>
                  <a:schemeClr val="tx2"/>
                </a:solidFill>
              </a:rPr>
              <a:t>Mouvement </a:t>
            </a:r>
            <a:r>
              <a:rPr lang="fr-CA" sz="4800" b="1" dirty="0" smtClean="0">
                <a:solidFill>
                  <a:schemeClr val="tx2"/>
                </a:solidFill>
              </a:rPr>
              <a:t>sur un rail à coussin d’air</a:t>
            </a:r>
            <a:endParaRPr lang="fr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9702"/>
            <a:ext cx="6400800" cy="2089398"/>
          </a:xfrm>
        </p:spPr>
        <p:txBody>
          <a:bodyPr>
            <a:normAutofit fontScale="92500"/>
          </a:bodyPr>
          <a:lstStyle/>
          <a:p>
            <a:r>
              <a:rPr lang="fr-CA" dirty="0"/>
              <a:t>Laboratoires de physique de 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sz="2400" dirty="0" smtClean="0"/>
          </a:p>
          <a:p>
            <a:r>
              <a:rPr lang="fr-CA" sz="2400" dirty="0" smtClean="0"/>
              <a:t>Université d’Ottawa</a:t>
            </a:r>
          </a:p>
          <a:p>
            <a:r>
              <a:rPr lang="en-CA" sz="2400" u="sng" dirty="0">
                <a:hlinkClick r:id="rId2"/>
              </a:rPr>
              <a:t>https://uottawa.brightspace.com/d2l/home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</a:t>
            </a: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1 – </a:t>
            </a: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Calcul de </a:t>
            </a:r>
            <a:r>
              <a:rPr lang="en" i="1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sur un plan incliné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836392" y="1063228"/>
            <a:ext cx="2079424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Les disques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 d’aluminum :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50"/>
          <p:cNvSpPr/>
          <p:nvPr/>
        </p:nvSpPr>
        <p:spPr>
          <a:xfrm>
            <a:off x="2632035" y="1131590"/>
            <a:ext cx="5540365" cy="36926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04356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fr-CA" b="1" u="sng" dirty="0" smtClean="0">
                <a:solidFill>
                  <a:schemeClr val="tx2"/>
                </a:solidFill>
              </a:rPr>
              <a:t>PARTIE 1 (étapes)</a:t>
            </a:r>
            <a:endParaRPr lang="fr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71550"/>
                <a:ext cx="8856984" cy="439248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CA" dirty="0" smtClean="0"/>
                  <a:t>1) Mesurez les épaisseurs des disques d’</a:t>
                </a:r>
                <a:r>
                  <a:rPr lang="fr-CA" dirty="0" err="1" smtClean="0"/>
                  <a:t>aluminum</a:t>
                </a:r>
                <a:r>
                  <a:rPr lang="fr-CA" dirty="0" smtClean="0"/>
                  <a:t> à l’aide du pied à coulisse (utiliser pour calculer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CA" dirty="0" smtClean="0"/>
                  <a:t>).</a:t>
                </a:r>
              </a:p>
              <a:p>
                <a:r>
                  <a:rPr lang="fr-CA" dirty="0" smtClean="0"/>
                  <a:t>2) Avec le disque de 1 cm sous la patte du rail, enregistrez des données de position et de vitesse du chariot alors qu’il descend le plan. Vous devriez observer une pente constante sur le graphique de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CA" dirty="0" smtClean="0"/>
                  <a:t> vs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CA" dirty="0" smtClean="0"/>
                  <a:t>.</a:t>
                </a:r>
              </a:p>
              <a:p>
                <a:r>
                  <a:rPr lang="fr-CA" dirty="0" smtClean="0"/>
                  <a:t>3) Utilisez un régression linéaire pour déterminer la pente (ainsi que son incertitude) du graphique de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CA" dirty="0"/>
                  <a:t> vs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CA" dirty="0" smtClean="0"/>
                  <a:t>. </a:t>
                </a:r>
                <a:r>
                  <a:rPr lang="fr-CA" dirty="0"/>
                  <a:t>C'est l'accélération du planeur.</a:t>
                </a:r>
                <a:endParaRPr lang="fr-CA" dirty="0" smtClean="0"/>
              </a:p>
              <a:p>
                <a:r>
                  <a:rPr lang="fr-CA" dirty="0" smtClean="0"/>
                  <a:t>4) Répétez cette mesure deux fois ensuite augmentez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CA" dirty="0" smtClean="0"/>
                  <a:t> de 1 cm et répétez les étapes 2-4.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71550"/>
                <a:ext cx="8856984" cy="4392488"/>
              </a:xfrm>
              <a:blipFill>
                <a:blip r:embed="rId2"/>
                <a:stretch>
                  <a:fillRect l="-1170" t="-2917" r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7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11514" y="3990523"/>
            <a:ext cx="576064" cy="10612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Oval 4"/>
          <p:cNvSpPr/>
          <p:nvPr/>
        </p:nvSpPr>
        <p:spPr>
          <a:xfrm>
            <a:off x="4407630" y="4395455"/>
            <a:ext cx="432048" cy="429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Oval 3"/>
          <p:cNvSpPr/>
          <p:nvPr/>
        </p:nvSpPr>
        <p:spPr>
          <a:xfrm>
            <a:off x="3660136" y="4354352"/>
            <a:ext cx="432048" cy="429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544"/>
            <a:ext cx="8229600" cy="857250"/>
          </a:xfrm>
        </p:spPr>
        <p:txBody>
          <a:bodyPr/>
          <a:lstStyle/>
          <a:p>
            <a:r>
              <a:rPr lang="fr-CA" b="1" u="sng" dirty="0" smtClean="0">
                <a:solidFill>
                  <a:schemeClr val="tx2"/>
                </a:solidFill>
              </a:rPr>
              <a:t>PARTIE 1 (analyse)</a:t>
            </a:r>
            <a:endParaRPr lang="fr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702078"/>
                <a:ext cx="8712968" cy="44513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CA" dirty="0" smtClean="0"/>
                  <a:t>Préparez un graphique de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CA" dirty="0" smtClean="0"/>
                  <a:t> 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fr-CA" dirty="0" smtClean="0"/>
              </a:p>
              <a:p>
                <a:r>
                  <a:rPr lang="fr-CA" dirty="0" smtClean="0"/>
                  <a:t>Notez que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fr-CA" dirty="0" smtClean="0"/>
                  <a:t> pour ce rail (la distance entre les pattes du rail).</a:t>
                </a:r>
              </a:p>
              <a:p>
                <a:r>
                  <a:rPr lang="fr-CA" dirty="0" smtClean="0"/>
                  <a:t>Effectuez une régression linéaire présentant la pente du graphique et son incertitude.</a:t>
                </a:r>
                <a:endParaRPr lang="fr-CA" b="1" dirty="0" smtClean="0"/>
              </a:p>
              <a:p>
                <a:r>
                  <a:rPr lang="fr-CA" dirty="0" smtClean="0"/>
                  <a:t>La pente du graphique représente votre valeur expérimentale de l’accélération gravitationnelle.</a:t>
                </a:r>
                <a:r>
                  <a:rPr lang="fr-CA" i="1" dirty="0"/>
                  <a:t/>
                </a:r>
                <a:br>
                  <a:rPr lang="fr-CA" i="1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fr-C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02078"/>
                <a:ext cx="8712968" cy="4451331"/>
              </a:xfrm>
              <a:blipFill>
                <a:blip r:embed="rId2"/>
                <a:stretch>
                  <a:fillRect l="-1608" t="-2740" r="-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2868048" y="4647816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54958" y="4599411"/>
            <a:ext cx="72008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35696" y="4728290"/>
                <a:ext cx="10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axe des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28290"/>
                <a:ext cx="1093056" cy="369332"/>
              </a:xfrm>
              <a:prstGeom prst="rect">
                <a:avLst/>
              </a:prstGeom>
              <a:blipFill>
                <a:blip r:embed="rId3"/>
                <a:stretch>
                  <a:fillRect l="-446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063275" y="4784077"/>
            <a:ext cx="7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pente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51287" y="4648040"/>
                <a:ext cx="1089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axe des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287" y="4648040"/>
                <a:ext cx="1089657" cy="369332"/>
              </a:xfrm>
              <a:prstGeom prst="rect">
                <a:avLst/>
              </a:prstGeom>
              <a:blipFill>
                <a:blip r:embed="rId4"/>
                <a:stretch>
                  <a:fillRect l="-44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0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3478"/>
            <a:ext cx="5180656" cy="32403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" y="195486"/>
            <a:ext cx="2674640" cy="857250"/>
          </a:xfrm>
        </p:spPr>
        <p:txBody>
          <a:bodyPr/>
          <a:lstStyle/>
          <a:p>
            <a:r>
              <a:rPr lang="fr-CA" b="1" u="sng" dirty="0" smtClean="0">
                <a:solidFill>
                  <a:schemeClr val="tx2"/>
                </a:solidFill>
              </a:rPr>
              <a:t>PARTIE 2</a:t>
            </a:r>
            <a:endParaRPr lang="fr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219822"/>
                <a:ext cx="8568952" cy="1836204"/>
              </a:xfrm>
              <a:solidFill>
                <a:schemeClr val="bg1"/>
              </a:solidFill>
            </p:spPr>
            <p:txBody>
              <a:bodyPr>
                <a:normAutofit fontScale="77500" lnSpcReduction="20000"/>
              </a:bodyPr>
              <a:lstStyle/>
              <a:p>
                <a:r>
                  <a:rPr lang="fr-CA" dirty="0" smtClean="0"/>
                  <a:t>La force sur le chariot est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CA" i="1" dirty="0" smtClean="0"/>
                  <a:t> </a:t>
                </a:r>
                <a:r>
                  <a:rPr lang="fr-CA" dirty="0" smtClean="0"/>
                  <a:t>où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CA" dirty="0" smtClean="0"/>
                  <a:t> est la masse du chariot 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CA" dirty="0" smtClean="0"/>
                  <a:t> est la masse en chute libre (incluant le crochet!).</a:t>
                </a:r>
              </a:p>
              <a:p>
                <a:r>
                  <a:rPr lang="fr-CA" dirty="0" smtClean="0"/>
                  <a:t>Il est possible de déterminer l’accélération gravitationnelle en trouvant la pente du graphique de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CA" dirty="0" smtClean="0"/>
                  <a:t> vs.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fr-CA" dirty="0" smtClean="0"/>
                  <a:t>.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219822"/>
                <a:ext cx="8568952" cy="1836204"/>
              </a:xfrm>
              <a:blipFill>
                <a:blip r:embed="rId3"/>
                <a:stretch>
                  <a:fillRect l="-996" t="-5980" r="-569" b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544"/>
            <a:ext cx="8229600" cy="857250"/>
          </a:xfrm>
        </p:spPr>
        <p:txBody>
          <a:bodyPr/>
          <a:lstStyle/>
          <a:p>
            <a:r>
              <a:rPr lang="fr-CA" b="1" u="sng" dirty="0" smtClean="0">
                <a:solidFill>
                  <a:schemeClr val="tx2"/>
                </a:solidFill>
              </a:rPr>
              <a:t>PARTIE 2 (étapes)</a:t>
            </a:r>
            <a:endParaRPr lang="fr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008" y="843558"/>
                <a:ext cx="8964488" cy="410445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FR" dirty="0" smtClean="0"/>
                  <a:t>Nous utilisons une piste niveau pour cette partie.</a:t>
                </a:r>
              </a:p>
              <a:p>
                <a:r>
                  <a:rPr lang="fr-CA" dirty="0" smtClean="0"/>
                  <a:t>1) Mesurer la masse du chariot/crochet/masses suspendues.</a:t>
                </a:r>
              </a:p>
              <a:p>
                <a:r>
                  <a:rPr lang="fr-CA" dirty="0" smtClean="0"/>
                  <a:t>2) Attachez le fil au chariot et passez-le autour des deux poulies et attachez le crochet pour les masses. Le crochet devrait être à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fr-CA" dirty="0" smtClean="0"/>
                  <a:t>2 cm du sol lorsque le chariot est à l’extrémité du rail du côté des poulies. </a:t>
                </a:r>
              </a:p>
              <a:p>
                <a:r>
                  <a:rPr lang="fr-CA" dirty="0" smtClean="0"/>
                  <a:t>3) Enregistrez des données d’accélération du chariot alors qu’il est accéléré par les masses en chute libre.</a:t>
                </a:r>
              </a:p>
              <a:p>
                <a:r>
                  <a:rPr lang="fr-CA" dirty="0" smtClean="0"/>
                  <a:t>4) Répétez chaque mesure deux fois avant d’augmenter la masses en chute libre de 5 g. Ne suspendez pas plus de 25 g sur le crochet.</a:t>
                </a:r>
                <a:endParaRPr lang="fr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8" y="843558"/>
                <a:ext cx="8964488" cy="4104456"/>
              </a:xfrm>
              <a:blipFill>
                <a:blip r:embed="rId2"/>
                <a:stretch>
                  <a:fillRect l="-1156" t="-2967" r="-952" b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1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1" y="91688"/>
            <a:ext cx="8441099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Partie </a:t>
            </a: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2 – </a:t>
            </a: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Étude de la 2</a:t>
            </a:r>
            <a:r>
              <a:rPr lang="en" baseline="30000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ième</a:t>
            </a: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loi de Newton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476410" y="2283718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Le chariot relié à un fil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791121" y="1160803"/>
            <a:ext cx="386099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Les poulies et le crochet</a:t>
            </a:r>
            <a:br>
              <a:rPr lang="en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pour les masses: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64"/>
          <p:cNvSpPr/>
          <p:nvPr/>
        </p:nvSpPr>
        <p:spPr>
          <a:xfrm>
            <a:off x="575652" y="2717237"/>
            <a:ext cx="3564300" cy="23747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" name="Shape 67"/>
          <p:cNvSpPr/>
          <p:nvPr/>
        </p:nvSpPr>
        <p:spPr>
          <a:xfrm>
            <a:off x="5733928" y="1099944"/>
            <a:ext cx="2686218" cy="39920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69205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219004" y="4113177"/>
            <a:ext cx="1512168" cy="1021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Oval 4"/>
          <p:cNvSpPr/>
          <p:nvPr/>
        </p:nvSpPr>
        <p:spPr>
          <a:xfrm>
            <a:off x="3931520" y="4457870"/>
            <a:ext cx="432048" cy="4050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Oval 3"/>
          <p:cNvSpPr/>
          <p:nvPr/>
        </p:nvSpPr>
        <p:spPr>
          <a:xfrm>
            <a:off x="3239386" y="4417386"/>
            <a:ext cx="432048" cy="413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544"/>
            <a:ext cx="8229600" cy="857250"/>
          </a:xfrm>
        </p:spPr>
        <p:txBody>
          <a:bodyPr/>
          <a:lstStyle/>
          <a:p>
            <a:r>
              <a:rPr lang="fr-CA" b="1" u="sng" dirty="0" smtClean="0">
                <a:solidFill>
                  <a:schemeClr val="tx2"/>
                </a:solidFill>
              </a:rPr>
              <a:t>PARTIE 2 (analyse)</a:t>
            </a:r>
            <a:endParaRPr lang="fr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02078"/>
                <a:ext cx="8229600" cy="444142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CA" dirty="0" smtClean="0"/>
                  <a:t>Préparez un graphique de l’accélération du chariot en fonction de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fr-CA" dirty="0" smtClean="0"/>
                  <a:t>.</a:t>
                </a:r>
              </a:p>
              <a:p>
                <a:r>
                  <a:rPr lang="fr-CA" dirty="0" smtClean="0"/>
                  <a:t>Vous devrez calculer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fr-CA" dirty="0" smtClean="0"/>
                  <a:t> pour chaque valeur de masse suspendue utilisé. </a:t>
                </a:r>
              </a:p>
              <a:p>
                <a:r>
                  <a:rPr lang="fr-CA" dirty="0" smtClean="0"/>
                  <a:t>Effectuez une régression linéaire présentant la pente du graphique et son incertitude.</a:t>
                </a:r>
                <a:endParaRPr lang="fr-CA" b="1" dirty="0" smtClean="0"/>
              </a:p>
              <a:p>
                <a:r>
                  <a:rPr lang="fr-CA" dirty="0" smtClean="0"/>
                  <a:t>La pente du graphique représente votre seconde valeur expérimentale de l’accélération gravitationnelle.</a:t>
                </a:r>
                <a:br>
                  <a:rPr lang="fr-CA" dirty="0" smtClean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fr-C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02078"/>
                <a:ext cx="8229600" cy="4441422"/>
              </a:xfrm>
              <a:blipFill>
                <a:blip r:embed="rId2"/>
                <a:stretch>
                  <a:fillRect l="-1481" t="-356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2461240" y="4636069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31172" y="4686536"/>
            <a:ext cx="972108" cy="12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92742" y="4701444"/>
                <a:ext cx="1068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axe des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742" y="4701444"/>
                <a:ext cx="1068498" cy="369332"/>
              </a:xfrm>
              <a:prstGeom prst="rect">
                <a:avLst/>
              </a:prstGeom>
              <a:blipFill>
                <a:blip r:embed="rId3"/>
                <a:stretch>
                  <a:fillRect l="-45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684911" y="4808644"/>
            <a:ext cx="7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pente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10790" y="4623978"/>
                <a:ext cx="1065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axe des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CA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0" y="4623978"/>
                <a:ext cx="1065100" cy="369332"/>
              </a:xfrm>
              <a:prstGeom prst="rect">
                <a:avLst/>
              </a:prstGeom>
              <a:blipFill>
                <a:blip r:embed="rId4"/>
                <a:stretch>
                  <a:fillRect l="-514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4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23478"/>
            <a:ext cx="2808312" cy="648072"/>
          </a:xfrm>
        </p:spPr>
        <p:txBody>
          <a:bodyPr>
            <a:normAutofit/>
          </a:bodyPr>
          <a:lstStyle/>
          <a:p>
            <a:r>
              <a:rPr lang="fr-CA" sz="3600" b="1" u="sng" dirty="0" smtClean="0">
                <a:solidFill>
                  <a:schemeClr val="tx2"/>
                </a:solidFill>
              </a:rPr>
              <a:t>NETTOYAGE</a:t>
            </a:r>
            <a:endParaRPr lang="fr-CA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97564"/>
            <a:ext cx="5112568" cy="4104456"/>
          </a:xfrm>
        </p:spPr>
        <p:txBody>
          <a:bodyPr>
            <a:normAutofit fontScale="55000" lnSpcReduction="20000"/>
          </a:bodyPr>
          <a:lstStyle/>
          <a:p>
            <a:r>
              <a:rPr lang="fr-CA" dirty="0" smtClean="0"/>
              <a:t>Éteignez la source d’air et l’ordinateur. </a:t>
            </a:r>
            <a:r>
              <a:rPr lang="fr-CA" b="1" dirty="0" smtClean="0"/>
              <a:t>N’oubliez pas votre clé USB.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Rangez les disques d’aluminium et les masses dans le bac de plastique sur votre table. Vous pouvez laisser le support pour masses attaché à la corde pour les prochains étudiants.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Recyclez vos papiers brouillons et disposez de vos déchets. Laissez votre poste de travail aussi propre que possible.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Replacez votre moniteur, clavier et souris. SVP replacez votre chaise sous la table avant de quitter.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Merci!</a:t>
            </a:r>
            <a:endParaRPr lang="fr-CA" dirty="0">
              <a:solidFill>
                <a:schemeClr val="accent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20072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08104" y="125219"/>
            <a:ext cx="3360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DATE DE REMISE</a:t>
            </a:r>
            <a:endParaRPr lang="en-CA" sz="3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36096" y="771550"/>
            <a:ext cx="3600401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Ce rapport est du dans 1 semaine </a:t>
            </a:r>
            <a:r>
              <a:rPr lang="fr-CA" sz="1800" dirty="0" smtClean="0"/>
              <a:t>dans les casiers des labos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err="1" smtClean="0"/>
              <a:t>Ils</a:t>
            </a:r>
            <a:r>
              <a:rPr lang="en-US" sz="1800" dirty="0" smtClean="0"/>
              <a:t> </a:t>
            </a:r>
            <a:r>
              <a:rPr lang="en-CA" sz="1800" dirty="0" err="1"/>
              <a:t>sonts</a:t>
            </a:r>
            <a:r>
              <a:rPr lang="en-CA" sz="1800" dirty="0"/>
              <a:t> </a:t>
            </a:r>
            <a:r>
              <a:rPr lang="en-CA" sz="1800" dirty="0" err="1"/>
              <a:t>situés</a:t>
            </a:r>
            <a:r>
              <a:rPr lang="en-CA" sz="1800" dirty="0"/>
              <a:t> </a:t>
            </a:r>
            <a:r>
              <a:rPr lang="en-CA" sz="1800" dirty="0" err="1"/>
              <a:t>dans</a:t>
            </a:r>
            <a:r>
              <a:rPr lang="en-CA" sz="1800" dirty="0"/>
              <a:t> le corridor central du 3ième </a:t>
            </a:r>
            <a:r>
              <a:rPr lang="en-CA" sz="1800" dirty="0" err="1"/>
              <a:t>étage</a:t>
            </a:r>
            <a:r>
              <a:rPr lang="en-CA" sz="1800" dirty="0"/>
              <a:t> de la </a:t>
            </a:r>
            <a:r>
              <a:rPr lang="en-CA" sz="1800" dirty="0" err="1"/>
              <a:t>complexe</a:t>
            </a:r>
            <a:r>
              <a:rPr lang="en-CA" sz="1800" dirty="0"/>
              <a:t> STEM (tour </a:t>
            </a:r>
            <a:r>
              <a:rPr lang="en-CA" sz="1800" dirty="0" err="1"/>
              <a:t>sud</a:t>
            </a:r>
            <a:r>
              <a:rPr lang="en-CA" sz="1800" dirty="0"/>
              <a:t>).</a:t>
            </a:r>
          </a:p>
          <a:p>
            <a:endParaRPr lang="en-US" sz="1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491421" y="3363838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PR</a:t>
            </a:r>
            <a:r>
              <a:rPr lang="en-CA" sz="3600" b="1" u="sng" dirty="0" smtClean="0">
                <a:solidFill>
                  <a:schemeClr val="tx2"/>
                </a:solidFill>
              </a:rPr>
              <a:t>É</a:t>
            </a:r>
            <a:r>
              <a:rPr lang="en-US" sz="3600" b="1" u="sng" dirty="0" smtClean="0">
                <a:solidFill>
                  <a:schemeClr val="tx2"/>
                </a:solidFill>
              </a:rPr>
              <a:t>-LAB</a:t>
            </a:r>
            <a:endParaRPr lang="en-CA" sz="3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20072" y="3219822"/>
            <a:ext cx="3923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420883" y="4029084"/>
            <a:ext cx="3600401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N’oubliez pas de faire votre test pré-</a:t>
            </a:r>
            <a:r>
              <a:rPr lang="fr-CA" sz="1800" dirty="0" err="1"/>
              <a:t>lab</a:t>
            </a:r>
            <a:r>
              <a:rPr lang="fr-CA" sz="1800" dirty="0"/>
              <a:t> pour </a:t>
            </a:r>
            <a:r>
              <a:rPr lang="fr-CA" sz="1800" dirty="0" smtClean="0"/>
              <a:t>le prochain </a:t>
            </a:r>
            <a:r>
              <a:rPr lang="fr-CA" sz="1800" dirty="0" err="1" smtClean="0"/>
              <a:t>lab</a:t>
            </a:r>
            <a:r>
              <a:rPr lang="en-US" sz="1800" dirty="0" smtClean="0"/>
              <a:t>!</a:t>
            </a:r>
            <a:endParaRPr lang="en-US" sz="1800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737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INTRODUCTION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570"/>
            <a:ext cx="8229600" cy="399644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1) Comment </a:t>
            </a:r>
            <a:r>
              <a:rPr lang="fr-FR" dirty="0"/>
              <a:t>l'accélération d'un </a:t>
            </a:r>
            <a:r>
              <a:rPr lang="fr-FR" dirty="0" smtClean="0"/>
              <a:t>chariot (planeur) sur </a:t>
            </a:r>
            <a:r>
              <a:rPr lang="fr-CA" dirty="0"/>
              <a:t>un rail à coussin d’air incliné </a:t>
            </a:r>
            <a:r>
              <a:rPr lang="fr-FR" dirty="0" smtClean="0"/>
              <a:t>dépend </a:t>
            </a:r>
            <a:r>
              <a:rPr lang="fr-FR" dirty="0"/>
              <a:t>de l'angle d'inclinaison.</a:t>
            </a:r>
            <a:endParaRPr lang="fr-CA" dirty="0" smtClean="0"/>
          </a:p>
          <a:p>
            <a:endParaRPr lang="fr-CA" dirty="0" smtClean="0"/>
          </a:p>
          <a:p>
            <a:r>
              <a:rPr lang="fr-FR" dirty="0" smtClean="0"/>
              <a:t>2) Étudiez </a:t>
            </a:r>
            <a:r>
              <a:rPr lang="fr-FR" dirty="0"/>
              <a:t>le mouvement d'un </a:t>
            </a:r>
            <a:r>
              <a:rPr lang="fr-FR" dirty="0" smtClean="0"/>
              <a:t>chariot </a:t>
            </a:r>
            <a:r>
              <a:rPr lang="fr-CA" dirty="0"/>
              <a:t>soumis à une force constante afin d’étudier la deuxième loi de Newton.</a:t>
            </a:r>
          </a:p>
          <a:p>
            <a:pPr lvl="1"/>
            <a:r>
              <a:rPr lang="fr-FR" dirty="0"/>
              <a:t>Dans les deux parties, vous déterminerez expérimentalement l'accélération due à la gravité.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24036"/>
            <a:ext cx="8964488" cy="857250"/>
          </a:xfrm>
        </p:spPr>
        <p:txBody>
          <a:bodyPr>
            <a:normAutofit/>
          </a:bodyPr>
          <a:lstStyle/>
          <a:p>
            <a:r>
              <a:rPr lang="fr-CA" b="1" u="sng" dirty="0" smtClean="0">
                <a:solidFill>
                  <a:schemeClr val="tx2"/>
                </a:solidFill>
              </a:rPr>
              <a:t>PARTIE 1 –plan incliné</a:t>
            </a:r>
            <a:endParaRPr lang="fr-CA" b="1" i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43558"/>
                <a:ext cx="8784976" cy="424847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CA" dirty="0" smtClean="0"/>
                  <a:t>Mesure de la vitesse et de l’accélération d’un chariot descendant un plan incliné </a:t>
                </a:r>
                <a:r>
                  <a:rPr lang="fr-FR" dirty="0"/>
                  <a:t>pour </a:t>
                </a:r>
                <a:r>
                  <a:rPr lang="fr-FR" dirty="0" smtClean="0"/>
                  <a:t>les </a:t>
                </a:r>
                <a:r>
                  <a:rPr lang="fr-FR" dirty="0"/>
                  <a:t>(petits) angles et notez vos résultats dans un tableau</a:t>
                </a:r>
                <a:r>
                  <a:rPr lang="fr-CA" dirty="0" smtClean="0"/>
                  <a:t>. </a:t>
                </a:r>
              </a:p>
              <a:p>
                <a:r>
                  <a:rPr lang="fr-CA" dirty="0" smtClean="0"/>
                  <a:t>Utilisation de relations géométriques simples afin de déterminer la relation (équation) entre l’angle d’inclinaison et l’accélération.</a:t>
                </a:r>
              </a:p>
              <a:p>
                <a:r>
                  <a:rPr lang="fr-FR" dirty="0"/>
                  <a:t>Tracez un graphique et utilisez les paramètres d'ajustement pour </a:t>
                </a:r>
                <a:r>
                  <a:rPr lang="fr-CA" dirty="0" smtClean="0"/>
                  <a:t>déterminer la valeur de l’accélération en chute libre,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CA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43558"/>
                <a:ext cx="8784976" cy="4248472"/>
              </a:xfrm>
              <a:blipFill>
                <a:blip r:embed="rId2"/>
                <a:stretch>
                  <a:fillRect l="-1387" t="-2869" r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3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5016" cy="857250"/>
          </a:xfrm>
        </p:spPr>
        <p:txBody>
          <a:bodyPr>
            <a:noAutofit/>
          </a:bodyPr>
          <a:lstStyle/>
          <a:p>
            <a:r>
              <a:rPr lang="fr-CA" sz="3600" b="1" u="sng" dirty="0" smtClean="0">
                <a:solidFill>
                  <a:schemeClr val="tx2"/>
                </a:solidFill>
              </a:rPr>
              <a:t>PARTIE 2 – Étude de la deuxième loi de Newton</a:t>
            </a:r>
            <a:endParaRPr lang="fr-CA" sz="3600" b="1" i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57250"/>
                <a:ext cx="8928992" cy="41627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CA" dirty="0" smtClean="0"/>
                  <a:t>Mesure de la vitesse et de l’accélération d’un chariot accéléré par des masses en chute libre.</a:t>
                </a:r>
              </a:p>
              <a:p>
                <a:r>
                  <a:rPr lang="fr-CA" dirty="0" smtClean="0"/>
                  <a:t>Identifier la relation entre l’accélération et force nette appliquée sur un chariot. Vous utiliserez vos données afin de déterminer une 2</a:t>
                </a:r>
                <a:r>
                  <a:rPr lang="fr-CA" baseline="30000" dirty="0" smtClean="0"/>
                  <a:t>ième</a:t>
                </a:r>
                <a:r>
                  <a:rPr lang="fr-CA" dirty="0" smtClean="0"/>
                  <a:t> valeur pour l’accélération en chute libre,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CA" dirty="0" smtClean="0"/>
                  <a:t>.</a:t>
                </a:r>
              </a:p>
              <a:p>
                <a:r>
                  <a:rPr lang="fr-CA" dirty="0" smtClean="0"/>
                  <a:t>Déterminer l’effet de la masse sur la relation entre l’accélération et la force dans votre système fermé.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57250"/>
                <a:ext cx="8928992" cy="4162772"/>
              </a:xfrm>
              <a:blipFill>
                <a:blip r:embed="rId2"/>
                <a:stretch>
                  <a:fillRect l="-1571" t="-3079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8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Le montage du rail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23"/>
          <p:cNvSpPr/>
          <p:nvPr/>
        </p:nvSpPr>
        <p:spPr>
          <a:xfrm>
            <a:off x="1903158" y="983331"/>
            <a:ext cx="5518180" cy="36766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" name="Shape 25"/>
          <p:cNvSpPr txBox="1"/>
          <p:nvPr/>
        </p:nvSpPr>
        <p:spPr>
          <a:xfrm>
            <a:off x="1763688" y="4765369"/>
            <a:ext cx="144719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Source d’air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11" name="Shape 26"/>
          <p:cNvSpPr txBox="1"/>
          <p:nvPr/>
        </p:nvSpPr>
        <p:spPr>
          <a:xfrm>
            <a:off x="3491880" y="4795040"/>
            <a:ext cx="2160240" cy="37785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Rail à coussin d’air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2" name="Shape 27"/>
          <p:cNvCxnSpPr/>
          <p:nvPr/>
        </p:nvCxnSpPr>
        <p:spPr>
          <a:xfrm rot="10800000" flipH="1">
            <a:off x="2483769" y="4056230"/>
            <a:ext cx="1240" cy="747768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" name="Shape 28"/>
          <p:cNvCxnSpPr/>
          <p:nvPr/>
        </p:nvCxnSpPr>
        <p:spPr>
          <a:xfrm rot="10800000" flipH="1">
            <a:off x="4573816" y="3290825"/>
            <a:ext cx="24545" cy="150421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73106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Le montage (zoom)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4534655" y="4679400"/>
            <a:ext cx="1751100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Chariot</a:t>
            </a:r>
            <a:endParaRPr lang="en" sz="1800" dirty="0">
              <a:solidFill>
                <a:srgbClr val="FF0000"/>
              </a:solidFill>
            </a:endParaRPr>
          </a:p>
        </p:txBody>
      </p:sp>
      <p:sp>
        <p:nvSpPr>
          <p:cNvPr id="8" name="Shape 33"/>
          <p:cNvSpPr/>
          <p:nvPr/>
        </p:nvSpPr>
        <p:spPr>
          <a:xfrm>
            <a:off x="1835696" y="985933"/>
            <a:ext cx="5512106" cy="36740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" name="Shape 35"/>
          <p:cNvSpPr txBox="1"/>
          <p:nvPr/>
        </p:nvSpPr>
        <p:spPr>
          <a:xfrm>
            <a:off x="1547664" y="4679400"/>
            <a:ext cx="2592288" cy="342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 smtClean="0">
                <a:solidFill>
                  <a:srgbClr val="FF0000"/>
                </a:solidFill>
              </a:rPr>
              <a:t>Détecteur de mouvement</a:t>
            </a:r>
            <a:endParaRPr lang="en" sz="1800" dirty="0">
              <a:solidFill>
                <a:srgbClr val="FF0000"/>
              </a:solidFill>
            </a:endParaRPr>
          </a:p>
        </p:txBody>
      </p:sp>
      <p:cxnSp>
        <p:nvCxnSpPr>
          <p:cNvPr id="10" name="Shape 37"/>
          <p:cNvCxnSpPr/>
          <p:nvPr/>
        </p:nvCxnSpPr>
        <p:spPr>
          <a:xfrm rot="10800000" flipH="1">
            <a:off x="2924964" y="2714672"/>
            <a:ext cx="12900" cy="19934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" name="Shape 38"/>
          <p:cNvCxnSpPr/>
          <p:nvPr/>
        </p:nvCxnSpPr>
        <p:spPr>
          <a:xfrm rot="10800000" flipH="1">
            <a:off x="5409440" y="3343097"/>
            <a:ext cx="29699" cy="136507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76051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fr-CA" b="1" u="sng" dirty="0" smtClean="0">
                <a:solidFill>
                  <a:schemeClr val="tx2"/>
                </a:solidFill>
              </a:rPr>
              <a:t>MANIPULATIONS PRÉLIMINAIRES</a:t>
            </a:r>
            <a:endParaRPr lang="fr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9552"/>
            <a:ext cx="8229600" cy="4374486"/>
          </a:xfrm>
        </p:spPr>
        <p:txBody>
          <a:bodyPr>
            <a:normAutofit fontScale="85000" lnSpcReduction="10000"/>
          </a:bodyPr>
          <a:lstStyle/>
          <a:p>
            <a:r>
              <a:rPr lang="fr-CA" dirty="0" smtClean="0"/>
              <a:t>Démarrez </a:t>
            </a:r>
            <a:r>
              <a:rPr lang="fr-CA" dirty="0" err="1" smtClean="0"/>
              <a:t>Logger</a:t>
            </a:r>
            <a:r>
              <a:rPr lang="fr-CA" dirty="0" smtClean="0"/>
              <a:t> Pro, démarrez la source d’air (notez que vous partagez cette source), ajustez la pression.</a:t>
            </a:r>
          </a:p>
          <a:p>
            <a:r>
              <a:rPr lang="fr-FR" dirty="0"/>
              <a:t>Nivelez votre piste à l'aide des </a:t>
            </a:r>
            <a:r>
              <a:rPr lang="fr-FR" dirty="0" smtClean="0"/>
              <a:t>pattes </a:t>
            </a:r>
            <a:r>
              <a:rPr lang="fr-FR" dirty="0" err="1" smtClean="0"/>
              <a:t>adjustables</a:t>
            </a:r>
            <a:endParaRPr lang="fr-FR" dirty="0" smtClean="0"/>
          </a:p>
          <a:p>
            <a:r>
              <a:rPr lang="fr-CA" dirty="0" smtClean="0"/>
              <a:t>Placez une rondelle d’aluminium de 1 cm sous la patte.</a:t>
            </a:r>
          </a:p>
          <a:p>
            <a:r>
              <a:rPr lang="fr-CA" dirty="0" smtClean="0"/>
              <a:t>Enregistrez des données de position et de vitesse après avoir poussé le chariot vers le haut de la pente pour qu’il parcourt une distance d’au moins 1 m avant de retourner vers sa position initiale.</a:t>
            </a:r>
          </a:p>
          <a:p>
            <a:r>
              <a:rPr lang="fr-CA" dirty="0" smtClean="0"/>
              <a:t>Étudiez les graphiques de position et de vitesse vs. temps et répondez aux question dans votre rapport.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104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916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Mouvement simple sur un plan incliné</a:t>
            </a:r>
            <a:endParaRPr lang="en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552611" y="1063228"/>
            <a:ext cx="2219189" cy="429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Poussée du chariot vers le haut du plan incliné: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43">
            <a:hlinkClick r:id="rId3"/>
          </p:cNvPr>
          <p:cNvSpPr/>
          <p:nvPr/>
        </p:nvSpPr>
        <p:spPr>
          <a:xfrm>
            <a:off x="2771800" y="915566"/>
            <a:ext cx="5541818" cy="41563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06723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12" y="0"/>
            <a:ext cx="6302347" cy="25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504" y="51470"/>
            <a:ext cx="23866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u="sng" dirty="0" smtClean="0">
                <a:solidFill>
                  <a:schemeClr val="tx2"/>
                </a:solidFill>
              </a:rPr>
              <a:t>PARTIE 1</a:t>
            </a:r>
            <a:endParaRPr lang="fr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07504" y="2427734"/>
                <a:ext cx="8928992" cy="2715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dirty="0" smtClean="0"/>
                  <a:t>La force verticale est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𝑀𝑔</m:t>
                    </m:r>
                  </m:oMath>
                </a14:m>
                <a:r>
                  <a:rPr lang="fr-CA" dirty="0" smtClean="0"/>
                  <a:t> où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CA" dirty="0" smtClean="0"/>
                  <a:t> est la masse du chariot et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CA" dirty="0" smtClean="0"/>
                  <a:t> est l’accélération gravitationnelle.</a:t>
                </a:r>
              </a:p>
              <a:p>
                <a:r>
                  <a:rPr lang="fr-CA" dirty="0" smtClean="0"/>
                  <a:t>La force d’accélération le long du plan incliné est donnée par</a:t>
                </a:r>
                <a:br>
                  <a:rPr lang="fr-CA" dirty="0" smtClean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𝑀𝑎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𝑀𝑔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fr-CA" dirty="0" smtClean="0"/>
              </a:p>
              <a:p>
                <a:r>
                  <a:rPr lang="fr-CA" dirty="0" smtClean="0"/>
                  <a:t>À partir de la géométrie, nous avons: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fr-CA" i="1" dirty="0" smtClean="0"/>
              </a:p>
              <a:p>
                <a:r>
                  <a:rPr lang="fr-CA" dirty="0" smtClean="0"/>
                  <a:t>À partir 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CA" dirty="0" smtClean="0"/>
                  <a:t> nous avons la relation: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𝑔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borderBox>
                  </m:oMath>
                </a14:m>
                <a:r>
                  <a:rPr lang="fr-CA" dirty="0" smtClean="0"/>
                  <a:t> .</a:t>
                </a:r>
                <a:endParaRPr lang="fr-CA" i="1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27734"/>
                <a:ext cx="8928992" cy="2715766"/>
              </a:xfrm>
              <a:prstGeom prst="rect">
                <a:avLst/>
              </a:prstGeom>
              <a:blipFill>
                <a:blip r:embed="rId3"/>
                <a:stretch>
                  <a:fillRect l="-1161" t="-4484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7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9909</TotalTime>
  <Words>1113</Words>
  <Application>Microsoft Office PowerPoint</Application>
  <PresentationFormat>On-screen Show (16:9)</PresentationFormat>
  <Paragraphs>86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Mouvement sur un rail à coussin d’air</vt:lpstr>
      <vt:lpstr>INTRODUCTION</vt:lpstr>
      <vt:lpstr>PARTIE 1 –plan incliné</vt:lpstr>
      <vt:lpstr>PARTIE 2 – Étude de la deuxième loi de Newton</vt:lpstr>
      <vt:lpstr>Le montage du rail</vt:lpstr>
      <vt:lpstr>Le montage (zoom)</vt:lpstr>
      <vt:lpstr>MANIPULATIONS PRÉLIMINAIRES</vt:lpstr>
      <vt:lpstr>Mouvement simple sur un plan incliné</vt:lpstr>
      <vt:lpstr>PowerPoint Presentation</vt:lpstr>
      <vt:lpstr>Partie 1 – Calcul de g sur un plan incliné</vt:lpstr>
      <vt:lpstr>PARTIE 1 (étapes)</vt:lpstr>
      <vt:lpstr>PARTIE 1 (analyse)</vt:lpstr>
      <vt:lpstr>PARTIE 2</vt:lpstr>
      <vt:lpstr>PARTIE 2 (étapes)</vt:lpstr>
      <vt:lpstr>Partie 2 – Étude de la 2ième loi de Newton</vt:lpstr>
      <vt:lpstr>PARTIE 2 (analyse)</vt:lpstr>
      <vt:lpstr>NETTOYAGE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 à coussin d'air</dc:title>
  <dc:creator>COE Support</dc:creator>
  <cp:lastModifiedBy>Michael Wong</cp:lastModifiedBy>
  <cp:revision>174</cp:revision>
  <dcterms:created xsi:type="dcterms:W3CDTF">2013-01-04T15:12:26Z</dcterms:created>
  <dcterms:modified xsi:type="dcterms:W3CDTF">2022-11-03T15:08:51Z</dcterms:modified>
</cp:coreProperties>
</file>