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9"/>
  </p:notesMasterIdLst>
  <p:sldIdLst>
    <p:sldId id="256" r:id="rId2"/>
    <p:sldId id="257" r:id="rId3"/>
    <p:sldId id="273" r:id="rId4"/>
    <p:sldId id="293" r:id="rId5"/>
    <p:sldId id="295" r:id="rId6"/>
    <p:sldId id="296" r:id="rId7"/>
    <p:sldId id="292" r:id="rId8"/>
    <p:sldId id="297" r:id="rId9"/>
    <p:sldId id="298" r:id="rId10"/>
    <p:sldId id="299" r:id="rId11"/>
    <p:sldId id="274" r:id="rId12"/>
    <p:sldId id="275" r:id="rId13"/>
    <p:sldId id="269" r:id="rId14"/>
    <p:sldId id="276" r:id="rId15"/>
    <p:sldId id="301" r:id="rId16"/>
    <p:sldId id="303" r:id="rId17"/>
    <p:sldId id="304"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332" autoAdjust="0"/>
  </p:normalViewPr>
  <p:slideViewPr>
    <p:cSldViewPr>
      <p:cViewPr>
        <p:scale>
          <a:sx n="100" d="100"/>
          <a:sy n="100" d="100"/>
        </p:scale>
        <p:origin x="946" y="33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6DB97-48DA-4F3A-8836-4CA552FFA067}" type="datetimeFigureOut">
              <a:rPr lang="en-CA" smtClean="0"/>
              <a:t>2022-11-03</a:t>
            </a:fld>
            <a:endParaRPr lang="en-C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0D3899-6798-45C6-A645-CA873D24EFEB}" type="slidenum">
              <a:rPr lang="en-CA" smtClean="0"/>
              <a:t>‹#›</a:t>
            </a:fld>
            <a:endParaRPr lang="en-CA"/>
          </a:p>
        </p:txBody>
      </p:sp>
    </p:spTree>
    <p:extLst>
      <p:ext uri="{BB962C8B-B14F-4D97-AF65-F5344CB8AC3E}">
        <p14:creationId xmlns:p14="http://schemas.microsoft.com/office/powerpoint/2010/main" val="1557519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Shape 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 name="Shape 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 name="Shape 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Comments</a:t>
            </a:r>
            <a:r>
              <a:rPr lang="en-CA" baseline="0" dirty="0" smtClean="0"/>
              <a:t> for TAs: leave this slide on the TV monitors when you are not using them for teaching. </a:t>
            </a:r>
            <a:endParaRPr lang="en-CA" dirty="0" smtClean="0"/>
          </a:p>
          <a:p>
            <a:endParaRPr lang="en-CA" dirty="0"/>
          </a:p>
        </p:txBody>
      </p:sp>
      <p:sp>
        <p:nvSpPr>
          <p:cNvPr id="4" name="Slide Number Placeholder 3"/>
          <p:cNvSpPr>
            <a:spLocks noGrp="1"/>
          </p:cNvSpPr>
          <p:nvPr>
            <p:ph type="sldNum" sz="quarter" idx="10"/>
          </p:nvPr>
        </p:nvSpPr>
        <p:spPr/>
        <p:txBody>
          <a:bodyPr/>
          <a:lstStyle/>
          <a:p>
            <a:fld id="{170D3899-6798-45C6-A645-CA873D24EFEB}" type="slidenum">
              <a:rPr lang="en-CA" smtClean="0"/>
              <a:t>17</a:t>
            </a:fld>
            <a:endParaRPr lang="en-CA"/>
          </a:p>
        </p:txBody>
      </p:sp>
    </p:spTree>
    <p:extLst>
      <p:ext uri="{BB962C8B-B14F-4D97-AF65-F5344CB8AC3E}">
        <p14:creationId xmlns:p14="http://schemas.microsoft.com/office/powerpoint/2010/main" val="2591390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BA988E6C-E870-41EC-B353-395049EEC39E}" type="datetimeFigureOut">
              <a:rPr lang="en-CA" smtClean="0"/>
              <a:pPr/>
              <a:t>2022-11-03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A988E6C-E870-41EC-B353-395049EEC39E}" type="datetimeFigureOut">
              <a:rPr lang="en-CA" smtClean="0"/>
              <a:pPr/>
              <a:t>2022-11-03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A988E6C-E870-41EC-B353-395049EEC39E}" type="datetimeFigureOut">
              <a:rPr lang="en-CA" smtClean="0"/>
              <a:pPr/>
              <a:t>2022-11-03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200150"/>
            <a:ext cx="8229600" cy="3725681"/>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2395806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A988E6C-E870-41EC-B353-395049EEC39E}" type="datetimeFigureOut">
              <a:rPr lang="en-CA" smtClean="0"/>
              <a:pPr/>
              <a:t>2022-11-03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988E6C-E870-41EC-B353-395049EEC39E}" type="datetimeFigureOut">
              <a:rPr lang="en-CA" smtClean="0"/>
              <a:pPr/>
              <a:t>2022-11-03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BA988E6C-E870-41EC-B353-395049EEC39E}" type="datetimeFigureOut">
              <a:rPr lang="en-CA" smtClean="0"/>
              <a:pPr/>
              <a:t>2022-11-03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A988E6C-E870-41EC-B353-395049EEC39E}" type="datetimeFigureOut">
              <a:rPr lang="en-CA" smtClean="0"/>
              <a:pPr/>
              <a:t>2022-11-03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BA988E6C-E870-41EC-B353-395049EEC39E}" type="datetimeFigureOut">
              <a:rPr lang="en-CA" smtClean="0"/>
              <a:pPr/>
              <a:t>2022-11-03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88E6C-E870-41EC-B353-395049EEC39E}" type="datetimeFigureOut">
              <a:rPr lang="en-CA" smtClean="0"/>
              <a:pPr/>
              <a:t>2022-11-03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988E6C-E870-41EC-B353-395049EEC39E}" type="datetimeFigureOut">
              <a:rPr lang="en-CA" smtClean="0"/>
              <a:pPr/>
              <a:t>2022-11-03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988E6C-E870-41EC-B353-395049EEC39E}" type="datetimeFigureOut">
              <a:rPr lang="en-CA" smtClean="0"/>
              <a:pPr/>
              <a:t>2022-11-03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A988E6C-E870-41EC-B353-395049EEC39E}" type="datetimeFigureOut">
              <a:rPr lang="en-CA" smtClean="0"/>
              <a:pPr/>
              <a:t>2022-11-03</a:t>
            </a:fld>
            <a:endParaRPr lang="en-CA"/>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3EBC83B-905E-4D89-95F8-2C160B082C56}"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uottawa.brightspace.com/d2l/hom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youtube.com/v/PU___73msrU"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735546"/>
            <a:ext cx="8280000" cy="1102519"/>
          </a:xfrm>
        </p:spPr>
        <p:txBody>
          <a:bodyPr>
            <a:normAutofit/>
          </a:bodyPr>
          <a:lstStyle/>
          <a:p>
            <a:r>
              <a:rPr lang="en-US" sz="4800" b="1" smtClean="0">
                <a:solidFill>
                  <a:schemeClr val="tx2"/>
                </a:solidFill>
              </a:rPr>
              <a:t>Motion </a:t>
            </a:r>
            <a:r>
              <a:rPr lang="en-US" sz="4800" b="1" dirty="0" smtClean="0">
                <a:solidFill>
                  <a:schemeClr val="tx2"/>
                </a:solidFill>
              </a:rPr>
              <a:t>on a linear air track</a:t>
            </a:r>
            <a:endParaRPr lang="en-CA" sz="4800" dirty="0">
              <a:solidFill>
                <a:schemeClr val="tx2"/>
              </a:solidFill>
            </a:endParaRPr>
          </a:p>
        </p:txBody>
      </p:sp>
      <p:sp>
        <p:nvSpPr>
          <p:cNvPr id="3" name="Subtitle 2"/>
          <p:cNvSpPr>
            <a:spLocks noGrp="1"/>
          </p:cNvSpPr>
          <p:nvPr>
            <p:ph type="subTitle" idx="1"/>
          </p:nvPr>
        </p:nvSpPr>
        <p:spPr>
          <a:xfrm>
            <a:off x="1371600" y="2139702"/>
            <a:ext cx="6400800" cy="2089398"/>
          </a:xfrm>
        </p:spPr>
        <p:txBody>
          <a:bodyPr>
            <a:normAutofit/>
          </a:bodyPr>
          <a:lstStyle/>
          <a:p>
            <a:r>
              <a:rPr lang="en-CA" dirty="0" smtClean="0"/>
              <a:t>1</a:t>
            </a:r>
            <a:r>
              <a:rPr lang="en-CA" baseline="30000" dirty="0" smtClean="0"/>
              <a:t>st</a:t>
            </a:r>
            <a:r>
              <a:rPr lang="en-CA" dirty="0" smtClean="0"/>
              <a:t> year physics laboratories</a:t>
            </a:r>
          </a:p>
          <a:p>
            <a:endParaRPr lang="en-CA" sz="2400" dirty="0" smtClean="0"/>
          </a:p>
          <a:p>
            <a:r>
              <a:rPr lang="en-CA" sz="2400" dirty="0" smtClean="0"/>
              <a:t>University of Ottawa</a:t>
            </a:r>
          </a:p>
          <a:p>
            <a:r>
              <a:rPr lang="en-CA" sz="2400" u="sng">
                <a:hlinkClick r:id="rId2"/>
              </a:rPr>
              <a:t>https://uottawa.brightspace.com/d2l/home</a:t>
            </a:r>
            <a:endParaRPr lang="en-CA"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Shape 51"/>
          <p:cNvSpPr txBox="1">
            <a:spLocks noGrp="1"/>
          </p:cNvSpPr>
          <p:nvPr>
            <p:ph type="title"/>
          </p:nvPr>
        </p:nvSpPr>
        <p:spPr>
          <a:xfrm>
            <a:off x="457200" y="91678"/>
            <a:ext cx="8229600" cy="857250"/>
          </a:xfrm>
          <a:prstGeom prst="rect">
            <a:avLst/>
          </a:prstGeom>
        </p:spPr>
        <p:txBody>
          <a:bodyPr lIns="91425" tIns="91425" rIns="91425" bIns="91425" anchor="b" anchorCtr="0">
            <a:noAutofit/>
          </a:bodyPr>
          <a:lstStyle/>
          <a:p>
            <a:pPr lvl="0" rtl="0">
              <a:buNone/>
            </a:pPr>
            <a:r>
              <a:rPr lang="en">
                <a:solidFill>
                  <a:srgbClr val="1155CC"/>
                </a:solidFill>
                <a:latin typeface="Calibri"/>
                <a:ea typeface="Calibri"/>
                <a:cs typeface="Calibri"/>
                <a:sym typeface="Calibri"/>
              </a:rPr>
              <a:t>Part 1 – Determining </a:t>
            </a:r>
            <a:r>
              <a:rPr lang="en" i="1">
                <a:solidFill>
                  <a:srgbClr val="1155CC"/>
                </a:solidFill>
                <a:latin typeface="Calibri"/>
                <a:ea typeface="Calibri"/>
                <a:cs typeface="Calibri"/>
                <a:sym typeface="Calibri"/>
              </a:rPr>
              <a:t>g</a:t>
            </a:r>
            <a:r>
              <a:rPr lang="en">
                <a:solidFill>
                  <a:srgbClr val="1155CC"/>
                </a:solidFill>
                <a:latin typeface="Calibri"/>
                <a:ea typeface="Calibri"/>
                <a:cs typeface="Calibri"/>
                <a:sym typeface="Calibri"/>
              </a:rPr>
              <a:t> on an incline</a:t>
            </a:r>
          </a:p>
        </p:txBody>
      </p:sp>
      <p:sp>
        <p:nvSpPr>
          <p:cNvPr id="52" name="Shape 52"/>
          <p:cNvSpPr txBox="1"/>
          <p:nvPr/>
        </p:nvSpPr>
        <p:spPr>
          <a:xfrm>
            <a:off x="552611" y="1063228"/>
            <a:ext cx="3860999" cy="429299"/>
          </a:xfrm>
          <a:prstGeom prst="rect">
            <a:avLst/>
          </a:prstGeom>
          <a:noFill/>
        </p:spPr>
        <p:txBody>
          <a:bodyPr lIns="91425" tIns="91425" rIns="91425" bIns="91425" anchor="t" anchorCtr="0">
            <a:noAutofit/>
          </a:bodyPr>
          <a:lstStyle/>
          <a:p>
            <a:pPr lvl="0" rtl="0">
              <a:buNone/>
            </a:pPr>
            <a:r>
              <a:rPr lang="en" sz="1800">
                <a:latin typeface="Calibri"/>
                <a:ea typeface="Calibri"/>
                <a:cs typeface="Calibri"/>
                <a:sym typeface="Calibri"/>
              </a:rPr>
              <a:t>The aluminum dics:</a:t>
            </a:r>
          </a:p>
        </p:txBody>
      </p:sp>
      <p:sp>
        <p:nvSpPr>
          <p:cNvPr id="5" name="Shape 50"/>
          <p:cNvSpPr/>
          <p:nvPr/>
        </p:nvSpPr>
        <p:spPr>
          <a:xfrm>
            <a:off x="2632035" y="1131590"/>
            <a:ext cx="5540365" cy="3692614"/>
          </a:xfrm>
          <a:prstGeom prst="rect">
            <a:avLst/>
          </a:prstGeom>
          <a:blipFill>
            <a:blip r:embed="rId3"/>
            <a:stretch>
              <a:fillRect/>
            </a:stretch>
          </a:blipFill>
          <a:ln>
            <a:noFill/>
          </a:ln>
        </p:spPr>
      </p:sp>
    </p:spTree>
    <p:extLst>
      <p:ext uri="{BB962C8B-B14F-4D97-AF65-F5344CB8AC3E}">
        <p14:creationId xmlns:p14="http://schemas.microsoft.com/office/powerpoint/2010/main" val="4290435620"/>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98"/>
            <a:ext cx="8229600" cy="857250"/>
          </a:xfrm>
        </p:spPr>
        <p:txBody>
          <a:bodyPr/>
          <a:lstStyle/>
          <a:p>
            <a:r>
              <a:rPr lang="en-CA" b="1" u="sng" dirty="0" smtClean="0">
                <a:solidFill>
                  <a:schemeClr val="tx2"/>
                </a:solidFill>
              </a:rPr>
              <a:t>PART 1 (steps)</a:t>
            </a:r>
            <a:endParaRPr lang="en-CA" b="1" u="sng" dirty="0">
              <a:solidFill>
                <a:schemeClr val="tx2"/>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512" y="735546"/>
                <a:ext cx="8784976" cy="4356484"/>
              </a:xfrm>
            </p:spPr>
            <p:txBody>
              <a:bodyPr>
                <a:normAutofit fontScale="85000" lnSpcReduction="10000"/>
              </a:bodyPr>
              <a:lstStyle/>
              <a:p>
                <a:r>
                  <a:rPr lang="en-CA" dirty="0" smtClean="0"/>
                  <a:t>1) Measure the thicknesses of the aluminum discs using the </a:t>
                </a:r>
                <a:r>
                  <a:rPr lang="en-CA" dirty="0" err="1" smtClean="0"/>
                  <a:t>vernier</a:t>
                </a:r>
                <a:r>
                  <a:rPr lang="en-CA" dirty="0" smtClean="0"/>
                  <a:t> caliper (used to calculate </a:t>
                </a:r>
                <a14:m>
                  <m:oMath xmlns:m="http://schemas.openxmlformats.org/officeDocument/2006/math">
                    <m:r>
                      <a:rPr lang="en-CA" b="0" i="1" smtClean="0">
                        <a:latin typeface="Cambria Math" panose="02040503050406030204" pitchFamily="18" charset="0"/>
                      </a:rPr>
                      <m:t>h</m:t>
                    </m:r>
                  </m:oMath>
                </a14:m>
                <a:r>
                  <a:rPr lang="en-CA" dirty="0" smtClean="0"/>
                  <a:t>). </a:t>
                </a:r>
              </a:p>
              <a:p>
                <a:r>
                  <a:rPr lang="en-CA" dirty="0" smtClean="0"/>
                  <a:t>2) With the 1 cm disc under the leg of the track, record the position and velocity data of the glider as it slides down the incline. The slope in the velocity graph should be constant.</a:t>
                </a:r>
              </a:p>
              <a:p>
                <a:r>
                  <a:rPr lang="en-CA" dirty="0" smtClean="0"/>
                  <a:t>3) Use a linear regression to determine the slope (and its uncertainty) of the velocity graph. This is the acceleration of the glider.</a:t>
                </a:r>
              </a:p>
              <a:p>
                <a:r>
                  <a:rPr lang="en-CA" dirty="0" smtClean="0"/>
                  <a:t>4) Repeat the trial twice using the same height then increase the height by 1 cm and repeat steps 2-4.</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512" y="735546"/>
                <a:ext cx="8784976" cy="4356484"/>
              </a:xfrm>
              <a:blipFill>
                <a:blip r:embed="rId2"/>
                <a:stretch>
                  <a:fillRect l="-1179" t="-2241" r="-1942"/>
                </a:stretch>
              </a:blipFill>
            </p:spPr>
            <p:txBody>
              <a:bodyPr/>
              <a:lstStyle/>
              <a:p>
                <a:r>
                  <a:rPr lang="en-US">
                    <a:noFill/>
                  </a:rPr>
                  <a:t> </a:t>
                </a:r>
              </a:p>
            </p:txBody>
          </p:sp>
        </mc:Fallback>
      </mc:AlternateContent>
    </p:spTree>
    <p:extLst>
      <p:ext uri="{BB962C8B-B14F-4D97-AF65-F5344CB8AC3E}">
        <p14:creationId xmlns:p14="http://schemas.microsoft.com/office/powerpoint/2010/main" val="3968731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4644008" y="4184860"/>
            <a:ext cx="538901" cy="9145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Oval 4"/>
          <p:cNvSpPr/>
          <p:nvPr/>
        </p:nvSpPr>
        <p:spPr>
          <a:xfrm>
            <a:off x="4270446" y="4496332"/>
            <a:ext cx="432048" cy="4297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Oval 3"/>
          <p:cNvSpPr/>
          <p:nvPr/>
        </p:nvSpPr>
        <p:spPr>
          <a:xfrm>
            <a:off x="3544764" y="4485431"/>
            <a:ext cx="432048" cy="4297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57200" y="-74544"/>
            <a:ext cx="8229600" cy="857250"/>
          </a:xfrm>
        </p:spPr>
        <p:txBody>
          <a:bodyPr/>
          <a:lstStyle/>
          <a:p>
            <a:r>
              <a:rPr lang="en-US" b="1" u="sng" dirty="0" smtClean="0">
                <a:solidFill>
                  <a:schemeClr val="tx2"/>
                </a:solidFill>
              </a:rPr>
              <a:t>PART 1 (analysis)</a:t>
            </a:r>
            <a:endParaRPr lang="en-CA" u="sng" dirty="0">
              <a:solidFill>
                <a:schemeClr val="tx2"/>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12132" y="675114"/>
                <a:ext cx="8229600" cy="4441422"/>
              </a:xfrm>
            </p:spPr>
            <p:txBody>
              <a:bodyPr>
                <a:normAutofit fontScale="92500"/>
              </a:bodyPr>
              <a:lstStyle/>
              <a:p>
                <a:r>
                  <a:rPr lang="en-US" dirty="0" smtClean="0"/>
                  <a:t>Prepare a graph of </a:t>
                </a:r>
                <a14:m>
                  <m:oMath xmlns:m="http://schemas.openxmlformats.org/officeDocument/2006/math">
                    <m:r>
                      <a:rPr lang="en-CA" b="0" i="1" dirty="0" smtClean="0">
                        <a:latin typeface="Cambria Math" panose="02040503050406030204" pitchFamily="18" charset="0"/>
                      </a:rPr>
                      <m:t>𝑎</m:t>
                    </m:r>
                  </m:oMath>
                </a14:m>
                <a:r>
                  <a:rPr lang="en-US" dirty="0" smtClean="0"/>
                  <a:t> vs. </a:t>
                </a:r>
                <a14:m>
                  <m:oMath xmlns:m="http://schemas.openxmlformats.org/officeDocument/2006/math">
                    <m:func>
                      <m:funcPr>
                        <m:ctrlPr>
                          <a:rPr lang="en-CA" b="0" i="1" smtClean="0">
                            <a:latin typeface="Cambria Math" panose="02040503050406030204" pitchFamily="18" charset="0"/>
                          </a:rPr>
                        </m:ctrlPr>
                      </m:funcPr>
                      <m:fName>
                        <m:r>
                          <m:rPr>
                            <m:sty m:val="p"/>
                          </m:rPr>
                          <a:rPr lang="en-CA" b="0" i="0" smtClean="0">
                            <a:latin typeface="Cambria Math" panose="02040503050406030204" pitchFamily="18" charset="0"/>
                          </a:rPr>
                          <m:t>sin</m:t>
                        </m:r>
                      </m:fName>
                      <m:e>
                        <m:r>
                          <a:rPr lang="en-CA" b="0" i="1" smtClean="0">
                            <a:latin typeface="Cambria Math" panose="02040503050406030204" pitchFamily="18" charset="0"/>
                          </a:rPr>
                          <m:t>𝜃</m:t>
                        </m:r>
                      </m:e>
                    </m:func>
                    <m:r>
                      <a:rPr lang="en-CA" b="0" i="1" smtClean="0">
                        <a:latin typeface="Cambria Math" panose="02040503050406030204" pitchFamily="18" charset="0"/>
                      </a:rPr>
                      <m:t> </m:t>
                    </m:r>
                    <m:d>
                      <m:dPr>
                        <m:ctrlPr>
                          <a:rPr lang="en-CA" b="0" i="1" smtClean="0">
                            <a:latin typeface="Cambria Math" panose="02040503050406030204" pitchFamily="18" charset="0"/>
                          </a:rPr>
                        </m:ctrlPr>
                      </m:dPr>
                      <m:e>
                        <m:r>
                          <a:rPr lang="en-CA" b="0" i="1" smtClean="0">
                            <a:latin typeface="Cambria Math" panose="02040503050406030204" pitchFamily="18" charset="0"/>
                          </a:rPr>
                          <m:t>=</m:t>
                        </m:r>
                        <m:r>
                          <a:rPr lang="en-CA" b="0" i="1" smtClean="0">
                            <a:latin typeface="Cambria Math" panose="02040503050406030204" pitchFamily="18" charset="0"/>
                          </a:rPr>
                          <m:t>h</m:t>
                        </m:r>
                        <m:r>
                          <m:rPr>
                            <m:lit/>
                          </m:rPr>
                          <a:rPr lang="en-CA" b="0" i="1" smtClean="0">
                            <a:latin typeface="Cambria Math" panose="02040503050406030204" pitchFamily="18" charset="0"/>
                          </a:rPr>
                          <m:t>/</m:t>
                        </m:r>
                        <m:r>
                          <a:rPr lang="en-CA" b="0" i="1" smtClean="0">
                            <a:latin typeface="Cambria Math" panose="02040503050406030204" pitchFamily="18" charset="0"/>
                          </a:rPr>
                          <m:t>𝑑</m:t>
                        </m:r>
                      </m:e>
                    </m:d>
                  </m:oMath>
                </a14:m>
                <a:endParaRPr lang="en-CA" b="0" dirty="0" smtClean="0"/>
              </a:p>
              <a:p>
                <a:r>
                  <a:rPr lang="en-US" dirty="0" smtClean="0"/>
                  <a:t>Note that </a:t>
                </a:r>
                <a14:m>
                  <m:oMath xmlns:m="http://schemas.openxmlformats.org/officeDocument/2006/math">
                    <m:r>
                      <a:rPr lang="en-CA" b="0" i="1" smtClean="0">
                        <a:latin typeface="Cambria Math" panose="02040503050406030204" pitchFamily="18" charset="0"/>
                      </a:rPr>
                      <m:t>𝑑</m:t>
                    </m:r>
                    <m:r>
                      <a:rPr lang="en-CA" b="0" i="1" smtClean="0">
                        <a:latin typeface="Cambria Math" panose="02040503050406030204" pitchFamily="18" charset="0"/>
                      </a:rPr>
                      <m:t>=1 </m:t>
                    </m:r>
                    <m:r>
                      <m:rPr>
                        <m:sty m:val="p"/>
                      </m:rPr>
                      <a:rPr lang="en-CA" b="0" i="0" smtClean="0">
                        <a:latin typeface="Cambria Math" panose="02040503050406030204" pitchFamily="18" charset="0"/>
                      </a:rPr>
                      <m:t>m</m:t>
                    </m:r>
                  </m:oMath>
                </a14:m>
                <a:r>
                  <a:rPr lang="en-US" dirty="0" smtClean="0"/>
                  <a:t> for this air track (the distance between the track’s legs).</a:t>
                </a:r>
              </a:p>
              <a:p>
                <a:r>
                  <a:rPr lang="en-US" dirty="0" smtClean="0"/>
                  <a:t>Perform a linear regression showing the slope of the graph along with its uncertainty.</a:t>
                </a:r>
                <a:endParaRPr lang="en-US" b="1" dirty="0"/>
              </a:p>
              <a:p>
                <a:r>
                  <a:rPr lang="en-US" dirty="0" smtClean="0"/>
                  <a:t>The slope of your graph will be your experimental value for the acceleration due to gravity.</a:t>
                </a:r>
                <a:br>
                  <a:rPr lang="en-US" dirty="0" smtClean="0"/>
                </a:br>
                <a14:m>
                  <m:oMath xmlns:m="http://schemas.openxmlformats.org/officeDocument/2006/math">
                    <m:r>
                      <a:rPr lang="en-CA" b="0" i="1" smtClean="0">
                        <a:latin typeface="Cambria Math" panose="02040503050406030204" pitchFamily="18" charset="0"/>
                      </a:rPr>
                      <m:t>𝑎</m:t>
                    </m:r>
                    <m:r>
                      <a:rPr lang="en-CA" b="0" i="1" smtClean="0">
                        <a:latin typeface="Cambria Math" panose="02040503050406030204" pitchFamily="18" charset="0"/>
                      </a:rPr>
                      <m:t>=</m:t>
                    </m:r>
                    <m:r>
                      <a:rPr lang="en-CA" b="0" i="1" smtClean="0">
                        <a:latin typeface="Cambria Math" panose="02040503050406030204" pitchFamily="18" charset="0"/>
                      </a:rPr>
                      <m:t>𝑔</m:t>
                    </m:r>
                    <m:r>
                      <a:rPr lang="en-CA" b="0" i="1" smtClean="0">
                        <a:latin typeface="Cambria Math" panose="02040503050406030204" pitchFamily="18" charset="0"/>
                      </a:rPr>
                      <m:t> </m:t>
                    </m:r>
                    <m:f>
                      <m:fPr>
                        <m:ctrlPr>
                          <a:rPr lang="en-CA" b="0" i="1" smtClean="0">
                            <a:latin typeface="Cambria Math" panose="02040503050406030204" pitchFamily="18" charset="0"/>
                          </a:rPr>
                        </m:ctrlPr>
                      </m:fPr>
                      <m:num>
                        <m:r>
                          <a:rPr lang="en-CA" b="0" i="1" smtClean="0">
                            <a:latin typeface="Cambria Math" panose="02040503050406030204" pitchFamily="18" charset="0"/>
                          </a:rPr>
                          <m:t>h</m:t>
                        </m:r>
                      </m:num>
                      <m:den>
                        <m:r>
                          <a:rPr lang="en-CA" b="0" i="1" smtClean="0">
                            <a:latin typeface="Cambria Math" panose="02040503050406030204" pitchFamily="18" charset="0"/>
                          </a:rPr>
                          <m:t>𝑑</m:t>
                        </m:r>
                      </m:den>
                    </m:f>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12132" y="675114"/>
                <a:ext cx="8229600" cy="4441422"/>
              </a:xfrm>
              <a:blipFill>
                <a:blip r:embed="rId2"/>
                <a:stretch>
                  <a:fillRect l="-1556" t="-1648" r="-2222"/>
                </a:stretch>
              </a:blipFill>
            </p:spPr>
            <p:txBody>
              <a:bodyPr/>
              <a:lstStyle/>
              <a:p>
                <a:r>
                  <a:rPr lang="en-US">
                    <a:noFill/>
                  </a:rPr>
                  <a:t> </a:t>
                </a:r>
              </a:p>
            </p:txBody>
          </p:sp>
        </mc:Fallback>
      </mc:AlternateContent>
      <p:cxnSp>
        <p:nvCxnSpPr>
          <p:cNvPr id="9" name="Straight Arrow Connector 8"/>
          <p:cNvCxnSpPr/>
          <p:nvPr/>
        </p:nvCxnSpPr>
        <p:spPr>
          <a:xfrm flipH="1">
            <a:off x="2758278" y="4774168"/>
            <a:ext cx="79208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182909" y="4731054"/>
            <a:ext cx="720080"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2093963" y="4808834"/>
                <a:ext cx="721929" cy="369332"/>
              </a:xfrm>
              <a:prstGeom prst="rect">
                <a:avLst/>
              </a:prstGeom>
              <a:noFill/>
            </p:spPr>
            <p:txBody>
              <a:bodyPr wrap="none" rtlCol="0">
                <a:spAutoFit/>
              </a:bodyPr>
              <a:lstStyle/>
              <a:p>
                <a14:m>
                  <m:oMath xmlns:m="http://schemas.openxmlformats.org/officeDocument/2006/math">
                    <m:r>
                      <a:rPr lang="en-CA" b="0" i="1" smtClean="0">
                        <a:latin typeface="Cambria Math" panose="02040503050406030204" pitchFamily="18" charset="0"/>
                      </a:rPr>
                      <m:t>𝑦</m:t>
                    </m:r>
                  </m:oMath>
                </a14:m>
                <a:r>
                  <a:rPr lang="en-CA" dirty="0" smtClean="0"/>
                  <a:t> axis</a:t>
                </a:r>
                <a:endParaRPr lang="en-CA" dirty="0"/>
              </a:p>
            </p:txBody>
          </p:sp>
        </mc:Choice>
        <mc:Fallback xmlns="">
          <p:sp>
            <p:nvSpPr>
              <p:cNvPr id="14" name="TextBox 13"/>
              <p:cNvSpPr txBox="1">
                <a:spLocks noRot="1" noChangeAspect="1" noMove="1" noResize="1" noEditPoints="1" noAdjustHandles="1" noChangeArrowheads="1" noChangeShapeType="1" noTextEdit="1"/>
              </p:cNvSpPr>
              <p:nvPr/>
            </p:nvSpPr>
            <p:spPr>
              <a:xfrm>
                <a:off x="2093963" y="4808834"/>
                <a:ext cx="721929" cy="369332"/>
              </a:xfrm>
              <a:prstGeom prst="rect">
                <a:avLst/>
              </a:prstGeom>
              <a:blipFill>
                <a:blip r:embed="rId3"/>
                <a:stretch>
                  <a:fillRect t="-10000" r="-7563" b="-26667"/>
                </a:stretch>
              </a:blipFill>
            </p:spPr>
            <p:txBody>
              <a:bodyPr/>
              <a:lstStyle/>
              <a:p>
                <a:r>
                  <a:rPr lang="en-US">
                    <a:noFill/>
                  </a:rPr>
                  <a:t> </a:t>
                </a:r>
              </a:p>
            </p:txBody>
          </p:sp>
        </mc:Fallback>
      </mc:AlternateContent>
      <p:sp>
        <p:nvSpPr>
          <p:cNvPr id="15" name="TextBox 14"/>
          <p:cNvSpPr txBox="1"/>
          <p:nvPr/>
        </p:nvSpPr>
        <p:spPr>
          <a:xfrm>
            <a:off x="3947569" y="4836133"/>
            <a:ext cx="686406" cy="369332"/>
          </a:xfrm>
          <a:prstGeom prst="rect">
            <a:avLst/>
          </a:prstGeom>
          <a:noFill/>
        </p:spPr>
        <p:txBody>
          <a:bodyPr wrap="none" rtlCol="0">
            <a:spAutoFit/>
          </a:bodyPr>
          <a:lstStyle/>
          <a:p>
            <a:r>
              <a:rPr lang="en-CA" dirty="0" smtClean="0"/>
              <a:t>slope</a:t>
            </a:r>
            <a:endParaRPr lang="en-CA" dirty="0"/>
          </a:p>
        </p:txBody>
      </p:sp>
      <mc:AlternateContent xmlns:mc="http://schemas.openxmlformats.org/markup-compatibility/2006" xmlns:a14="http://schemas.microsoft.com/office/drawing/2010/main">
        <mc:Choice Requires="a14">
          <p:sp>
            <p:nvSpPr>
              <p:cNvPr id="16" name="TextBox 15"/>
              <p:cNvSpPr txBox="1"/>
              <p:nvPr/>
            </p:nvSpPr>
            <p:spPr>
              <a:xfrm>
                <a:off x="5868521" y="4774168"/>
                <a:ext cx="716928" cy="369332"/>
              </a:xfrm>
              <a:prstGeom prst="rect">
                <a:avLst/>
              </a:prstGeom>
              <a:noFill/>
            </p:spPr>
            <p:txBody>
              <a:bodyPr wrap="none" rtlCol="0">
                <a:spAutoFit/>
              </a:bodyPr>
              <a:lstStyle/>
              <a:p>
                <a14:m>
                  <m:oMath xmlns:m="http://schemas.openxmlformats.org/officeDocument/2006/math">
                    <m:r>
                      <a:rPr lang="en-CA" b="0" i="1" dirty="0" smtClean="0">
                        <a:latin typeface="Cambria Math" panose="02040503050406030204" pitchFamily="18" charset="0"/>
                      </a:rPr>
                      <m:t>𝑥</m:t>
                    </m:r>
                    <m:r>
                      <a:rPr lang="en-CA" b="0" i="1" dirty="0" smtClean="0">
                        <a:latin typeface="Cambria Math" panose="02040503050406030204" pitchFamily="18" charset="0"/>
                      </a:rPr>
                      <m:t> </m:t>
                    </m:r>
                  </m:oMath>
                </a14:m>
                <a:r>
                  <a:rPr lang="en-CA" dirty="0" smtClean="0"/>
                  <a:t>axis</a:t>
                </a:r>
                <a:endParaRPr lang="en-CA" dirty="0"/>
              </a:p>
            </p:txBody>
          </p:sp>
        </mc:Choice>
        <mc:Fallback xmlns="">
          <p:sp>
            <p:nvSpPr>
              <p:cNvPr id="16" name="TextBox 15"/>
              <p:cNvSpPr txBox="1">
                <a:spLocks noRot="1" noChangeAspect="1" noMove="1" noResize="1" noEditPoints="1" noAdjustHandles="1" noChangeArrowheads="1" noChangeShapeType="1" noTextEdit="1"/>
              </p:cNvSpPr>
              <p:nvPr/>
            </p:nvSpPr>
            <p:spPr>
              <a:xfrm>
                <a:off x="5868521" y="4774168"/>
                <a:ext cx="716928" cy="369332"/>
              </a:xfrm>
              <a:prstGeom prst="rect">
                <a:avLst/>
              </a:prstGeom>
              <a:blipFill>
                <a:blip r:embed="rId4"/>
                <a:stretch>
                  <a:fillRect t="-8197" r="-7692" b="-24590"/>
                </a:stretch>
              </a:blipFill>
            </p:spPr>
            <p:txBody>
              <a:bodyPr/>
              <a:lstStyle/>
              <a:p>
                <a:r>
                  <a:rPr lang="en-US">
                    <a:noFill/>
                  </a:rPr>
                  <a:t> </a:t>
                </a:r>
              </a:p>
            </p:txBody>
          </p:sp>
        </mc:Fallback>
      </mc:AlternateContent>
    </p:spTree>
    <p:extLst>
      <p:ext uri="{BB962C8B-B14F-4D97-AF65-F5344CB8AC3E}">
        <p14:creationId xmlns:p14="http://schemas.microsoft.com/office/powerpoint/2010/main" val="764046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2267744" y="123478"/>
            <a:ext cx="5292101" cy="3310066"/>
          </a:xfrm>
          <a:prstGeom prst="rect">
            <a:avLst/>
          </a:prstGeom>
        </p:spPr>
      </p:pic>
      <p:sp>
        <p:nvSpPr>
          <p:cNvPr id="7" name="Title 1"/>
          <p:cNvSpPr>
            <a:spLocks noGrp="1"/>
          </p:cNvSpPr>
          <p:nvPr>
            <p:ph type="title"/>
          </p:nvPr>
        </p:nvSpPr>
        <p:spPr>
          <a:xfrm>
            <a:off x="35496" y="195486"/>
            <a:ext cx="2160240" cy="857250"/>
          </a:xfrm>
        </p:spPr>
        <p:txBody>
          <a:bodyPr/>
          <a:lstStyle/>
          <a:p>
            <a:r>
              <a:rPr lang="en-US" b="1" u="sng" dirty="0" smtClean="0">
                <a:solidFill>
                  <a:schemeClr val="tx2"/>
                </a:solidFill>
              </a:rPr>
              <a:t>PART 2</a:t>
            </a:r>
            <a:endParaRPr lang="en-CA" u="sng" dirty="0">
              <a:solidFill>
                <a:schemeClr val="tx2"/>
              </a:solidFill>
            </a:endParaRPr>
          </a:p>
        </p:txBody>
      </p:sp>
      <mc:AlternateContent xmlns:mc="http://schemas.openxmlformats.org/markup-compatibility/2006" xmlns:a14="http://schemas.microsoft.com/office/drawing/2010/main">
        <mc:Choice Requires="a14">
          <p:sp>
            <p:nvSpPr>
              <p:cNvPr id="9" name="Content Placeholder 2"/>
              <p:cNvSpPr>
                <a:spLocks noGrp="1"/>
              </p:cNvSpPr>
              <p:nvPr>
                <p:ph idx="1"/>
              </p:nvPr>
            </p:nvSpPr>
            <p:spPr>
              <a:xfrm>
                <a:off x="323528" y="3219822"/>
                <a:ext cx="8568952" cy="1836204"/>
              </a:xfrm>
              <a:solidFill>
                <a:schemeClr val="bg1"/>
              </a:solidFill>
            </p:spPr>
            <p:txBody>
              <a:bodyPr>
                <a:normAutofit fontScale="85000" lnSpcReduction="20000"/>
              </a:bodyPr>
              <a:lstStyle/>
              <a:p>
                <a:r>
                  <a:rPr lang="en-US" dirty="0" smtClean="0"/>
                  <a:t>The force on the glider is </a:t>
                </a:r>
                <a14:m>
                  <m:oMath xmlns:m="http://schemas.openxmlformats.org/officeDocument/2006/math">
                    <m:r>
                      <a:rPr lang="en-CA" b="0" i="1" smtClean="0">
                        <a:latin typeface="Cambria Math" panose="02040503050406030204" pitchFamily="18" charset="0"/>
                      </a:rPr>
                      <m:t>𝐹</m:t>
                    </m:r>
                    <m:r>
                      <a:rPr lang="en-CA" b="0" i="1" smtClean="0">
                        <a:latin typeface="Cambria Math" panose="02040503050406030204" pitchFamily="18" charset="0"/>
                      </a:rPr>
                      <m:t>=</m:t>
                    </m:r>
                    <m:r>
                      <a:rPr lang="en-CA" b="0" i="1" smtClean="0">
                        <a:latin typeface="Cambria Math" panose="02040503050406030204" pitchFamily="18" charset="0"/>
                      </a:rPr>
                      <m:t>𝑚𝑔</m:t>
                    </m:r>
                    <m:r>
                      <a:rPr lang="en-CA" b="0" i="1" smtClean="0">
                        <a:latin typeface="Cambria Math" panose="02040503050406030204" pitchFamily="18" charset="0"/>
                      </a:rPr>
                      <m:t>=</m:t>
                    </m:r>
                    <m:d>
                      <m:dPr>
                        <m:ctrlPr>
                          <a:rPr lang="en-CA" b="0" i="1" smtClean="0">
                            <a:latin typeface="Cambria Math" panose="02040503050406030204" pitchFamily="18" charset="0"/>
                          </a:rPr>
                        </m:ctrlPr>
                      </m:dPr>
                      <m:e>
                        <m:r>
                          <a:rPr lang="en-CA" b="0" i="1" smtClean="0">
                            <a:latin typeface="Cambria Math" panose="02040503050406030204" pitchFamily="18" charset="0"/>
                          </a:rPr>
                          <m:t>𝑀</m:t>
                        </m:r>
                        <m:r>
                          <a:rPr lang="en-CA" b="0" i="1" smtClean="0">
                            <a:latin typeface="Cambria Math" panose="02040503050406030204" pitchFamily="18" charset="0"/>
                          </a:rPr>
                          <m:t>+</m:t>
                        </m:r>
                        <m:r>
                          <a:rPr lang="en-CA" b="0" i="1" smtClean="0">
                            <a:latin typeface="Cambria Math" panose="02040503050406030204" pitchFamily="18" charset="0"/>
                          </a:rPr>
                          <m:t>𝑚</m:t>
                        </m:r>
                      </m:e>
                    </m:d>
                    <m:r>
                      <a:rPr lang="en-CA" b="0" i="1" smtClean="0">
                        <a:latin typeface="Cambria Math" panose="02040503050406030204" pitchFamily="18" charset="0"/>
                      </a:rPr>
                      <m:t>𝑎</m:t>
                    </m:r>
                  </m:oMath>
                </a14:m>
                <a:r>
                  <a:rPr lang="en-US" dirty="0" smtClean="0"/>
                  <a:t> where </a:t>
                </a:r>
                <a14:m>
                  <m:oMath xmlns:m="http://schemas.openxmlformats.org/officeDocument/2006/math">
                    <m:r>
                      <a:rPr lang="en-US" i="1" dirty="0" smtClean="0">
                        <a:latin typeface="Cambria Math" panose="02040503050406030204" pitchFamily="18" charset="0"/>
                      </a:rPr>
                      <m:t>𝑀</m:t>
                    </m:r>
                  </m:oMath>
                </a14:m>
                <a:r>
                  <a:rPr lang="en-US" dirty="0" smtClean="0"/>
                  <a:t> is the mass of the glider and </a:t>
                </a:r>
                <a14:m>
                  <m:oMath xmlns:m="http://schemas.openxmlformats.org/officeDocument/2006/math">
                    <m:r>
                      <a:rPr lang="en-US" i="1" dirty="0" smtClean="0">
                        <a:latin typeface="Cambria Math" panose="02040503050406030204" pitchFamily="18" charset="0"/>
                      </a:rPr>
                      <m:t>𝑚</m:t>
                    </m:r>
                  </m:oMath>
                </a14:m>
                <a:r>
                  <a:rPr lang="en-US" dirty="0" smtClean="0"/>
                  <a:t> is the falling mass (plus the hook!).</a:t>
                </a:r>
              </a:p>
              <a:p>
                <a:r>
                  <a:rPr lang="en-US" dirty="0" smtClean="0"/>
                  <a:t>We can determine the acceleration due to gravity by finding the slope of a graph of </a:t>
                </a:r>
                <a14:m>
                  <m:oMath xmlns:m="http://schemas.openxmlformats.org/officeDocument/2006/math">
                    <m:r>
                      <a:rPr lang="en-CA" b="0" i="1" smtClean="0">
                        <a:latin typeface="Cambria Math" panose="02040503050406030204" pitchFamily="18" charset="0"/>
                      </a:rPr>
                      <m:t>𝑎</m:t>
                    </m:r>
                  </m:oMath>
                </a14:m>
                <a:r>
                  <a:rPr lang="en-US" dirty="0" smtClean="0"/>
                  <a:t> vs. </a:t>
                </a:r>
                <a14:m>
                  <m:oMath xmlns:m="http://schemas.openxmlformats.org/officeDocument/2006/math">
                    <m:r>
                      <a:rPr lang="en-CA" b="0" i="1" smtClean="0">
                        <a:latin typeface="Cambria Math" panose="02040503050406030204" pitchFamily="18" charset="0"/>
                      </a:rPr>
                      <m:t>𝑚</m:t>
                    </m:r>
                    <m:r>
                      <m:rPr>
                        <m:lit/>
                      </m:rPr>
                      <a:rPr lang="en-CA" b="0" i="1" smtClean="0">
                        <a:latin typeface="Cambria Math" panose="02040503050406030204" pitchFamily="18" charset="0"/>
                      </a:rPr>
                      <m:t>/</m:t>
                    </m:r>
                    <m:d>
                      <m:dPr>
                        <m:ctrlPr>
                          <a:rPr lang="en-CA" b="0" i="1" smtClean="0">
                            <a:latin typeface="Cambria Math" panose="02040503050406030204" pitchFamily="18" charset="0"/>
                          </a:rPr>
                        </m:ctrlPr>
                      </m:dPr>
                      <m:e>
                        <m:r>
                          <a:rPr lang="en-CA" b="0" i="1" smtClean="0">
                            <a:latin typeface="Cambria Math" panose="02040503050406030204" pitchFamily="18" charset="0"/>
                          </a:rPr>
                          <m:t>𝑀</m:t>
                        </m:r>
                        <m:r>
                          <a:rPr lang="en-CA" b="0" i="1" smtClean="0">
                            <a:latin typeface="Cambria Math" panose="02040503050406030204" pitchFamily="18" charset="0"/>
                          </a:rPr>
                          <m:t>+</m:t>
                        </m:r>
                        <m:r>
                          <a:rPr lang="en-CA" b="0" i="1" smtClean="0">
                            <a:latin typeface="Cambria Math" panose="02040503050406030204" pitchFamily="18" charset="0"/>
                          </a:rPr>
                          <m:t>𝑚</m:t>
                        </m:r>
                      </m:e>
                    </m:d>
                  </m:oMath>
                </a14:m>
                <a:r>
                  <a:rPr lang="en-US" dirty="0" smtClean="0"/>
                  <a:t>.</a:t>
                </a:r>
                <a:endParaRPr lang="en-US" dirty="0"/>
              </a:p>
              <a:p>
                <a:endParaRPr lang="en-US" dirty="0"/>
              </a:p>
            </p:txBody>
          </p:sp>
        </mc:Choice>
        <mc:Fallback xmlns="">
          <p:sp>
            <p:nvSpPr>
              <p:cNvPr id="9" name="Content Placeholder 2"/>
              <p:cNvSpPr>
                <a:spLocks noGrp="1" noRot="1" noChangeAspect="1" noMove="1" noResize="1" noEditPoints="1" noAdjustHandles="1" noChangeArrowheads="1" noChangeShapeType="1" noTextEdit="1"/>
              </p:cNvSpPr>
              <p:nvPr>
                <p:ph idx="1"/>
              </p:nvPr>
            </p:nvSpPr>
            <p:spPr>
              <a:xfrm>
                <a:off x="323528" y="3219822"/>
                <a:ext cx="8568952" cy="1836204"/>
              </a:xfrm>
              <a:blipFill>
                <a:blip r:embed="rId3"/>
                <a:stretch>
                  <a:fillRect l="-1209" t="-6977" b="-8638"/>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544"/>
            <a:ext cx="8229600" cy="857250"/>
          </a:xfrm>
        </p:spPr>
        <p:txBody>
          <a:bodyPr/>
          <a:lstStyle/>
          <a:p>
            <a:r>
              <a:rPr lang="en-US" b="1" u="sng" dirty="0" smtClean="0">
                <a:solidFill>
                  <a:schemeClr val="tx2"/>
                </a:solidFill>
              </a:rPr>
              <a:t>PART 2 (steps)</a:t>
            </a:r>
            <a:endParaRPr lang="en-CA" u="sng" dirty="0">
              <a:solidFill>
                <a:schemeClr val="tx2"/>
              </a:solidFill>
            </a:endParaRPr>
          </a:p>
        </p:txBody>
      </p:sp>
      <p:sp>
        <p:nvSpPr>
          <p:cNvPr id="3" name="Content Placeholder 2"/>
          <p:cNvSpPr>
            <a:spLocks noGrp="1"/>
          </p:cNvSpPr>
          <p:nvPr>
            <p:ph idx="1"/>
          </p:nvPr>
        </p:nvSpPr>
        <p:spPr>
          <a:xfrm>
            <a:off x="107504" y="627534"/>
            <a:ext cx="8928992" cy="4331231"/>
          </a:xfrm>
        </p:spPr>
        <p:txBody>
          <a:bodyPr>
            <a:noAutofit/>
          </a:bodyPr>
          <a:lstStyle/>
          <a:p>
            <a:r>
              <a:rPr lang="en-US" sz="2700" dirty="0" smtClean="0"/>
              <a:t>We use a level track for this part (no spacer).</a:t>
            </a:r>
          </a:p>
          <a:p>
            <a:r>
              <a:rPr lang="en-US" sz="2700" dirty="0" smtClean="0"/>
              <a:t>1) Measure the masses of the glider/hook/falling masses.</a:t>
            </a:r>
          </a:p>
          <a:p>
            <a:r>
              <a:rPr lang="en-US" sz="2700" dirty="0" smtClean="0"/>
              <a:t>2) Connect the string to the glider and loop it through the two pulleys then connect the hook to the string. The hook should hang </a:t>
            </a:r>
            <a:r>
              <a:rPr lang="en-CA" sz="2700" dirty="0" smtClean="0"/>
              <a:t>∼</a:t>
            </a:r>
            <a:r>
              <a:rPr lang="en-US" sz="2700" dirty="0" smtClean="0"/>
              <a:t>2 cm from the ground when the glider is at the end of the track (near the </a:t>
            </a:r>
            <a:r>
              <a:rPr lang="en-US" sz="2700" dirty="0" err="1" smtClean="0"/>
              <a:t>pullies</a:t>
            </a:r>
            <a:r>
              <a:rPr lang="en-US" sz="2700" dirty="0" smtClean="0"/>
              <a:t>). </a:t>
            </a:r>
          </a:p>
          <a:p>
            <a:r>
              <a:rPr lang="en-US" sz="2700" dirty="0" smtClean="0"/>
              <a:t>3) Collect data as the glider accelerates from one end of the track to the other the falling mass.</a:t>
            </a:r>
          </a:p>
          <a:p>
            <a:r>
              <a:rPr lang="en-US" sz="2700" dirty="0" smtClean="0"/>
              <a:t>4) Repeat each trial twice before increasing the falling mass by 5 g. You should use up to 25 g on the hook.</a:t>
            </a:r>
            <a:endParaRPr lang="en-US" sz="2700" dirty="0"/>
          </a:p>
        </p:txBody>
      </p:sp>
    </p:spTree>
    <p:extLst>
      <p:ext uri="{BB962C8B-B14F-4D97-AF65-F5344CB8AC3E}">
        <p14:creationId xmlns:p14="http://schemas.microsoft.com/office/powerpoint/2010/main" val="1150185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5" name="Shape 65"/>
          <p:cNvSpPr txBox="1">
            <a:spLocks noGrp="1"/>
          </p:cNvSpPr>
          <p:nvPr>
            <p:ph type="title"/>
          </p:nvPr>
        </p:nvSpPr>
        <p:spPr>
          <a:xfrm>
            <a:off x="457201" y="91688"/>
            <a:ext cx="8441099" cy="857250"/>
          </a:xfrm>
          <a:prstGeom prst="rect">
            <a:avLst/>
          </a:prstGeom>
        </p:spPr>
        <p:txBody>
          <a:bodyPr lIns="91425" tIns="91425" rIns="91425" bIns="91425" anchor="b" anchorCtr="0">
            <a:noAutofit/>
          </a:bodyPr>
          <a:lstStyle/>
          <a:p>
            <a:pPr lvl="0" rtl="0">
              <a:buNone/>
            </a:pPr>
            <a:r>
              <a:rPr lang="en">
                <a:solidFill>
                  <a:srgbClr val="1155CC"/>
                </a:solidFill>
                <a:latin typeface="Calibri"/>
                <a:ea typeface="Calibri"/>
                <a:cs typeface="Calibri"/>
                <a:sym typeface="Calibri"/>
              </a:rPr>
              <a:t>Part 2 – Investigating Newton’s second law</a:t>
            </a:r>
          </a:p>
        </p:txBody>
      </p:sp>
      <p:sp>
        <p:nvSpPr>
          <p:cNvPr id="66" name="Shape 66"/>
          <p:cNvSpPr txBox="1"/>
          <p:nvPr/>
        </p:nvSpPr>
        <p:spPr>
          <a:xfrm>
            <a:off x="476410" y="2283718"/>
            <a:ext cx="3860999" cy="429299"/>
          </a:xfrm>
          <a:prstGeom prst="rect">
            <a:avLst/>
          </a:prstGeom>
          <a:noFill/>
        </p:spPr>
        <p:txBody>
          <a:bodyPr lIns="91425" tIns="91425" rIns="91425" bIns="91425" anchor="t" anchorCtr="0">
            <a:noAutofit/>
          </a:bodyPr>
          <a:lstStyle/>
          <a:p>
            <a:pPr lvl="0" rtl="0">
              <a:buNone/>
            </a:pPr>
            <a:r>
              <a:rPr lang="en" sz="1800" dirty="0">
                <a:latin typeface="Calibri"/>
                <a:ea typeface="Calibri"/>
                <a:cs typeface="Calibri"/>
                <a:sym typeface="Calibri"/>
              </a:rPr>
              <a:t>The glider with attachment:</a:t>
            </a:r>
          </a:p>
        </p:txBody>
      </p:sp>
      <p:sp>
        <p:nvSpPr>
          <p:cNvPr id="68" name="Shape 68"/>
          <p:cNvSpPr txBox="1"/>
          <p:nvPr/>
        </p:nvSpPr>
        <p:spPr>
          <a:xfrm>
            <a:off x="1791121" y="1160803"/>
            <a:ext cx="3860999" cy="429299"/>
          </a:xfrm>
          <a:prstGeom prst="rect">
            <a:avLst/>
          </a:prstGeom>
          <a:noFill/>
        </p:spPr>
        <p:txBody>
          <a:bodyPr lIns="91425" tIns="91425" rIns="91425" bIns="91425" anchor="t" anchorCtr="0">
            <a:noAutofit/>
          </a:bodyPr>
          <a:lstStyle/>
          <a:p>
            <a:pPr lvl="0" algn="r" rtl="0">
              <a:buNone/>
            </a:pPr>
            <a:r>
              <a:rPr lang="en" sz="1800" dirty="0">
                <a:latin typeface="Calibri"/>
                <a:ea typeface="Calibri"/>
                <a:cs typeface="Calibri"/>
                <a:sym typeface="Calibri"/>
              </a:rPr>
              <a:t>The pulleys and the </a:t>
            </a:r>
          </a:p>
          <a:p>
            <a:pPr lvl="0" algn="r" rtl="0">
              <a:buNone/>
            </a:pPr>
            <a:r>
              <a:rPr lang="en" sz="1800" dirty="0">
                <a:latin typeface="Calibri"/>
                <a:ea typeface="Calibri"/>
                <a:cs typeface="Calibri"/>
                <a:sym typeface="Calibri"/>
              </a:rPr>
              <a:t>hook for masses:</a:t>
            </a:r>
          </a:p>
        </p:txBody>
      </p:sp>
      <p:sp>
        <p:nvSpPr>
          <p:cNvPr id="7" name="Shape 64"/>
          <p:cNvSpPr/>
          <p:nvPr/>
        </p:nvSpPr>
        <p:spPr>
          <a:xfrm>
            <a:off x="575652" y="2717237"/>
            <a:ext cx="3564300" cy="2374793"/>
          </a:xfrm>
          <a:prstGeom prst="rect">
            <a:avLst/>
          </a:prstGeom>
          <a:blipFill>
            <a:blip r:embed="rId3"/>
            <a:stretch>
              <a:fillRect/>
            </a:stretch>
          </a:blipFill>
          <a:ln>
            <a:noFill/>
          </a:ln>
        </p:spPr>
      </p:sp>
      <p:sp>
        <p:nvSpPr>
          <p:cNvPr id="8" name="Shape 67"/>
          <p:cNvSpPr/>
          <p:nvPr/>
        </p:nvSpPr>
        <p:spPr>
          <a:xfrm>
            <a:off x="5733928" y="1099944"/>
            <a:ext cx="2686218" cy="3992086"/>
          </a:xfrm>
          <a:prstGeom prst="rect">
            <a:avLst/>
          </a:prstGeom>
          <a:blipFill>
            <a:blip r:embed="rId4"/>
            <a:stretch>
              <a:fillRect/>
            </a:stretch>
          </a:blipFill>
          <a:ln>
            <a:noFill/>
          </a:ln>
        </p:spPr>
      </p:sp>
    </p:spTree>
    <p:extLst>
      <p:ext uri="{BB962C8B-B14F-4D97-AF65-F5344CB8AC3E}">
        <p14:creationId xmlns:p14="http://schemas.microsoft.com/office/powerpoint/2010/main" val="2346920531"/>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4250948" y="4139516"/>
            <a:ext cx="1418003" cy="10039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Oval 4"/>
          <p:cNvSpPr/>
          <p:nvPr/>
        </p:nvSpPr>
        <p:spPr>
          <a:xfrm>
            <a:off x="3232215" y="4427988"/>
            <a:ext cx="432048" cy="4050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Oval 3"/>
          <p:cNvSpPr/>
          <p:nvPr/>
        </p:nvSpPr>
        <p:spPr>
          <a:xfrm>
            <a:off x="3918621" y="4434916"/>
            <a:ext cx="432048" cy="4131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57200" y="-74544"/>
            <a:ext cx="8229600" cy="857250"/>
          </a:xfrm>
        </p:spPr>
        <p:txBody>
          <a:bodyPr/>
          <a:lstStyle/>
          <a:p>
            <a:r>
              <a:rPr lang="en-US" b="1" u="sng" dirty="0" smtClean="0">
                <a:solidFill>
                  <a:schemeClr val="tx2"/>
                </a:solidFill>
              </a:rPr>
              <a:t>PART 2 (analysis)</a:t>
            </a:r>
            <a:endParaRPr lang="en-CA" u="sng" dirty="0">
              <a:solidFill>
                <a:schemeClr val="tx2"/>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702078"/>
                <a:ext cx="8229600" cy="4441422"/>
              </a:xfrm>
            </p:spPr>
            <p:txBody>
              <a:bodyPr>
                <a:normAutofit fontScale="92500" lnSpcReduction="20000"/>
              </a:bodyPr>
              <a:lstStyle/>
              <a:p>
                <a:r>
                  <a:rPr lang="en-US" dirty="0" smtClean="0"/>
                  <a:t>Create a graph of acceleration of the glider as a function of </a:t>
                </a:r>
                <a14:m>
                  <m:oMath xmlns:m="http://schemas.openxmlformats.org/officeDocument/2006/math">
                    <m:r>
                      <a:rPr lang="en-CA" b="0" i="1" smtClean="0">
                        <a:latin typeface="Cambria Math" panose="02040503050406030204" pitchFamily="18" charset="0"/>
                      </a:rPr>
                      <m:t>𝑚</m:t>
                    </m:r>
                    <m:r>
                      <m:rPr>
                        <m:lit/>
                      </m:rPr>
                      <a:rPr lang="en-CA" b="0" i="1" smtClean="0">
                        <a:latin typeface="Cambria Math" panose="02040503050406030204" pitchFamily="18" charset="0"/>
                      </a:rPr>
                      <m:t>/</m:t>
                    </m:r>
                    <m:d>
                      <m:dPr>
                        <m:ctrlPr>
                          <a:rPr lang="en-CA" b="0" i="1" smtClean="0">
                            <a:latin typeface="Cambria Math" panose="02040503050406030204" pitchFamily="18" charset="0"/>
                          </a:rPr>
                        </m:ctrlPr>
                      </m:dPr>
                      <m:e>
                        <m:r>
                          <a:rPr lang="en-CA" b="0" i="1" smtClean="0">
                            <a:latin typeface="Cambria Math" panose="02040503050406030204" pitchFamily="18" charset="0"/>
                          </a:rPr>
                          <m:t>𝑀</m:t>
                        </m:r>
                        <m:r>
                          <a:rPr lang="en-CA" b="0" i="1" smtClean="0">
                            <a:latin typeface="Cambria Math" panose="02040503050406030204" pitchFamily="18" charset="0"/>
                          </a:rPr>
                          <m:t>+</m:t>
                        </m:r>
                        <m:r>
                          <a:rPr lang="en-CA" b="0" i="1" smtClean="0">
                            <a:latin typeface="Cambria Math" panose="02040503050406030204" pitchFamily="18" charset="0"/>
                          </a:rPr>
                          <m:t>𝑚</m:t>
                        </m:r>
                      </m:e>
                    </m:d>
                  </m:oMath>
                </a14:m>
                <a:r>
                  <a:rPr lang="en-US" dirty="0" smtClean="0"/>
                  <a:t>.</a:t>
                </a:r>
              </a:p>
              <a:p>
                <a:r>
                  <a:rPr lang="en-US" dirty="0" smtClean="0"/>
                  <a:t>You will need to calculate </a:t>
                </a:r>
                <a14:m>
                  <m:oMath xmlns:m="http://schemas.openxmlformats.org/officeDocument/2006/math">
                    <m:r>
                      <a:rPr lang="en-CA" i="1">
                        <a:latin typeface="Cambria Math" panose="02040503050406030204" pitchFamily="18" charset="0"/>
                      </a:rPr>
                      <m:t>𝑚</m:t>
                    </m:r>
                    <m:r>
                      <m:rPr>
                        <m:lit/>
                      </m:rPr>
                      <a:rPr lang="en-CA" i="1">
                        <a:latin typeface="Cambria Math" panose="02040503050406030204" pitchFamily="18" charset="0"/>
                      </a:rPr>
                      <m:t>/</m:t>
                    </m:r>
                    <m:d>
                      <m:dPr>
                        <m:ctrlPr>
                          <a:rPr lang="en-CA" i="1">
                            <a:latin typeface="Cambria Math" panose="02040503050406030204" pitchFamily="18" charset="0"/>
                          </a:rPr>
                        </m:ctrlPr>
                      </m:dPr>
                      <m:e>
                        <m:r>
                          <a:rPr lang="en-CA" i="1">
                            <a:latin typeface="Cambria Math" panose="02040503050406030204" pitchFamily="18" charset="0"/>
                          </a:rPr>
                          <m:t>𝑀</m:t>
                        </m:r>
                        <m:r>
                          <a:rPr lang="en-CA" i="1">
                            <a:latin typeface="Cambria Math" panose="02040503050406030204" pitchFamily="18" charset="0"/>
                          </a:rPr>
                          <m:t>+</m:t>
                        </m:r>
                        <m:r>
                          <a:rPr lang="en-CA" i="1">
                            <a:latin typeface="Cambria Math" panose="02040503050406030204" pitchFamily="18" charset="0"/>
                          </a:rPr>
                          <m:t>𝑚</m:t>
                        </m:r>
                      </m:e>
                    </m:d>
                  </m:oMath>
                </a14:m>
                <a:r>
                  <a:rPr lang="en-US" dirty="0" smtClean="0"/>
                  <a:t> for each falling mass that was used.</a:t>
                </a:r>
              </a:p>
              <a:p>
                <a:r>
                  <a:rPr lang="en-US" dirty="0" smtClean="0"/>
                  <a:t>Perform a linear regression showing the slope of the graph along with its uncertainty.</a:t>
                </a:r>
                <a:endParaRPr lang="en-US" b="1" dirty="0"/>
              </a:p>
              <a:p>
                <a:r>
                  <a:rPr lang="en-US" dirty="0" smtClean="0"/>
                  <a:t>The slope of your graph will be your second experimental value for the acceleration due to gravity.</a:t>
                </a:r>
                <a:br>
                  <a:rPr lang="en-US" dirty="0" smtClean="0"/>
                </a:br>
                <a14:m>
                  <m:oMath xmlns:m="http://schemas.openxmlformats.org/officeDocument/2006/math">
                    <m:r>
                      <a:rPr lang="en-CA" b="0" i="1" smtClean="0">
                        <a:latin typeface="Cambria Math" panose="02040503050406030204" pitchFamily="18" charset="0"/>
                      </a:rPr>
                      <m:t>𝑎</m:t>
                    </m:r>
                    <m:r>
                      <a:rPr lang="en-CA" b="0" i="1" smtClean="0">
                        <a:latin typeface="Cambria Math" panose="02040503050406030204" pitchFamily="18" charset="0"/>
                      </a:rPr>
                      <m:t>=</m:t>
                    </m:r>
                    <m:r>
                      <a:rPr lang="en-CA" b="0" i="1" smtClean="0">
                        <a:latin typeface="Cambria Math" panose="02040503050406030204" pitchFamily="18" charset="0"/>
                      </a:rPr>
                      <m:t>𝑔</m:t>
                    </m:r>
                    <m:f>
                      <m:fPr>
                        <m:ctrlPr>
                          <a:rPr lang="en-CA" b="0" i="1" smtClean="0">
                            <a:latin typeface="Cambria Math" panose="02040503050406030204" pitchFamily="18" charset="0"/>
                          </a:rPr>
                        </m:ctrlPr>
                      </m:fPr>
                      <m:num>
                        <m:r>
                          <a:rPr lang="en-CA" b="0" i="1" smtClean="0">
                            <a:latin typeface="Cambria Math" panose="02040503050406030204" pitchFamily="18" charset="0"/>
                          </a:rPr>
                          <m:t>𝑚</m:t>
                        </m:r>
                      </m:num>
                      <m:den>
                        <m:r>
                          <a:rPr lang="en-CA" b="0" i="1" smtClean="0">
                            <a:latin typeface="Cambria Math" panose="02040503050406030204" pitchFamily="18" charset="0"/>
                          </a:rPr>
                          <m:t>𝑀</m:t>
                        </m:r>
                        <m:r>
                          <a:rPr lang="en-CA" b="0" i="1" smtClean="0">
                            <a:latin typeface="Cambria Math" panose="02040503050406030204" pitchFamily="18" charset="0"/>
                          </a:rPr>
                          <m:t>+</m:t>
                        </m:r>
                        <m:r>
                          <a:rPr lang="en-CA" b="0" i="1" smtClean="0">
                            <a:latin typeface="Cambria Math" panose="02040503050406030204" pitchFamily="18" charset="0"/>
                          </a:rPr>
                          <m:t>𝑚</m:t>
                        </m:r>
                      </m:den>
                    </m:f>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702078"/>
                <a:ext cx="8229600" cy="4441422"/>
              </a:xfrm>
              <a:blipFill>
                <a:blip r:embed="rId2"/>
                <a:stretch>
                  <a:fillRect l="-1481" t="-3567"/>
                </a:stretch>
              </a:blipFill>
            </p:spPr>
            <p:txBody>
              <a:bodyPr/>
              <a:lstStyle/>
              <a:p>
                <a:r>
                  <a:rPr lang="en-US">
                    <a:noFill/>
                  </a:rPr>
                  <a:t> </a:t>
                </a:r>
              </a:p>
            </p:txBody>
          </p:sp>
        </mc:Fallback>
      </mc:AlternateContent>
      <p:cxnSp>
        <p:nvCxnSpPr>
          <p:cNvPr id="9" name="Straight Arrow Connector 8"/>
          <p:cNvCxnSpPr/>
          <p:nvPr/>
        </p:nvCxnSpPr>
        <p:spPr>
          <a:xfrm flipH="1">
            <a:off x="2437147" y="4641508"/>
            <a:ext cx="79208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649341" y="4668161"/>
            <a:ext cx="972108" cy="1221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1706857" y="4729215"/>
                <a:ext cx="721929" cy="369332"/>
              </a:xfrm>
              <a:prstGeom prst="rect">
                <a:avLst/>
              </a:prstGeom>
              <a:noFill/>
            </p:spPr>
            <p:txBody>
              <a:bodyPr wrap="none" rtlCol="0">
                <a:spAutoFit/>
              </a:bodyPr>
              <a:lstStyle/>
              <a:p>
                <a14:m>
                  <m:oMath xmlns:m="http://schemas.openxmlformats.org/officeDocument/2006/math">
                    <m:r>
                      <a:rPr lang="en-CA" b="0" i="1" smtClean="0">
                        <a:latin typeface="Cambria Math" panose="02040503050406030204" pitchFamily="18" charset="0"/>
                      </a:rPr>
                      <m:t>𝑦</m:t>
                    </m:r>
                  </m:oMath>
                </a14:m>
                <a:r>
                  <a:rPr lang="en-CA" dirty="0" smtClean="0"/>
                  <a:t> axis</a:t>
                </a:r>
                <a:endParaRPr lang="en-CA" dirty="0"/>
              </a:p>
            </p:txBody>
          </p:sp>
        </mc:Choice>
        <mc:Fallback xmlns="">
          <p:sp>
            <p:nvSpPr>
              <p:cNvPr id="14" name="TextBox 13"/>
              <p:cNvSpPr txBox="1">
                <a:spLocks noRot="1" noChangeAspect="1" noMove="1" noResize="1" noEditPoints="1" noAdjustHandles="1" noChangeArrowheads="1" noChangeShapeType="1" noTextEdit="1"/>
              </p:cNvSpPr>
              <p:nvPr/>
            </p:nvSpPr>
            <p:spPr>
              <a:xfrm>
                <a:off x="1706857" y="4729215"/>
                <a:ext cx="721929" cy="369332"/>
              </a:xfrm>
              <a:prstGeom prst="rect">
                <a:avLst/>
              </a:prstGeom>
              <a:blipFill>
                <a:blip r:embed="rId3"/>
                <a:stretch>
                  <a:fillRect t="-10000" r="-7627" b="-26667"/>
                </a:stretch>
              </a:blipFill>
            </p:spPr>
            <p:txBody>
              <a:bodyPr/>
              <a:lstStyle/>
              <a:p>
                <a:r>
                  <a:rPr lang="en-US">
                    <a:noFill/>
                  </a:rPr>
                  <a:t> </a:t>
                </a:r>
              </a:p>
            </p:txBody>
          </p:sp>
        </mc:Fallback>
      </mc:AlternateContent>
      <p:sp>
        <p:nvSpPr>
          <p:cNvPr id="15" name="TextBox 14"/>
          <p:cNvSpPr txBox="1"/>
          <p:nvPr/>
        </p:nvSpPr>
        <p:spPr>
          <a:xfrm>
            <a:off x="3690680" y="4833033"/>
            <a:ext cx="686406" cy="369332"/>
          </a:xfrm>
          <a:prstGeom prst="rect">
            <a:avLst/>
          </a:prstGeom>
          <a:noFill/>
        </p:spPr>
        <p:txBody>
          <a:bodyPr wrap="none" rtlCol="0">
            <a:spAutoFit/>
          </a:bodyPr>
          <a:lstStyle/>
          <a:p>
            <a:r>
              <a:rPr lang="en-CA" dirty="0" smtClean="0"/>
              <a:t>slope</a:t>
            </a:r>
            <a:endParaRPr lang="en-CA" dirty="0"/>
          </a:p>
        </p:txBody>
      </p:sp>
      <mc:AlternateContent xmlns:mc="http://schemas.openxmlformats.org/markup-compatibility/2006" xmlns:a14="http://schemas.microsoft.com/office/drawing/2010/main">
        <mc:Choice Requires="a14">
          <p:sp>
            <p:nvSpPr>
              <p:cNvPr id="16" name="TextBox 15"/>
              <p:cNvSpPr txBox="1"/>
              <p:nvPr/>
            </p:nvSpPr>
            <p:spPr>
              <a:xfrm>
                <a:off x="6576329" y="4729215"/>
                <a:ext cx="718530" cy="369332"/>
              </a:xfrm>
              <a:prstGeom prst="rect">
                <a:avLst/>
              </a:prstGeom>
              <a:noFill/>
            </p:spPr>
            <p:txBody>
              <a:bodyPr wrap="none" rtlCol="0">
                <a:spAutoFit/>
              </a:bodyPr>
              <a:lstStyle/>
              <a:p>
                <a14:m>
                  <m:oMath xmlns:m="http://schemas.openxmlformats.org/officeDocument/2006/math">
                    <m:r>
                      <a:rPr lang="en-CA" b="0" i="1" smtClean="0">
                        <a:latin typeface="Cambria Math" panose="02040503050406030204" pitchFamily="18" charset="0"/>
                      </a:rPr>
                      <m:t>𝑥</m:t>
                    </m:r>
                  </m:oMath>
                </a14:m>
                <a:r>
                  <a:rPr lang="en-CA" dirty="0" smtClean="0"/>
                  <a:t> axis</a:t>
                </a:r>
                <a:endParaRPr lang="en-CA" dirty="0"/>
              </a:p>
            </p:txBody>
          </p:sp>
        </mc:Choice>
        <mc:Fallback xmlns="">
          <p:sp>
            <p:nvSpPr>
              <p:cNvPr id="16" name="TextBox 15"/>
              <p:cNvSpPr txBox="1">
                <a:spLocks noRot="1" noChangeAspect="1" noMove="1" noResize="1" noEditPoints="1" noAdjustHandles="1" noChangeArrowheads="1" noChangeShapeType="1" noTextEdit="1"/>
              </p:cNvSpPr>
              <p:nvPr/>
            </p:nvSpPr>
            <p:spPr>
              <a:xfrm>
                <a:off x="6576329" y="4729215"/>
                <a:ext cx="718530" cy="369332"/>
              </a:xfrm>
              <a:prstGeom prst="rect">
                <a:avLst/>
              </a:prstGeom>
              <a:blipFill>
                <a:blip r:embed="rId4"/>
                <a:stretch>
                  <a:fillRect t="-10000" r="-6780" b="-26667"/>
                </a:stretch>
              </a:blipFill>
            </p:spPr>
            <p:txBody>
              <a:bodyPr/>
              <a:lstStyle/>
              <a:p>
                <a:r>
                  <a:rPr lang="en-US">
                    <a:noFill/>
                  </a:rPr>
                  <a:t> </a:t>
                </a:r>
              </a:p>
            </p:txBody>
          </p:sp>
        </mc:Fallback>
      </mc:AlternateContent>
    </p:spTree>
    <p:extLst>
      <p:ext uri="{BB962C8B-B14F-4D97-AF65-F5344CB8AC3E}">
        <p14:creationId xmlns:p14="http://schemas.microsoft.com/office/powerpoint/2010/main" val="6114497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23478"/>
            <a:ext cx="2376264" cy="648072"/>
          </a:xfrm>
        </p:spPr>
        <p:txBody>
          <a:bodyPr>
            <a:normAutofit/>
          </a:bodyPr>
          <a:lstStyle/>
          <a:p>
            <a:r>
              <a:rPr lang="en-US" sz="3600" b="1" u="sng" dirty="0" smtClean="0">
                <a:solidFill>
                  <a:schemeClr val="tx2"/>
                </a:solidFill>
              </a:rPr>
              <a:t>CLEAN UP</a:t>
            </a:r>
            <a:endParaRPr lang="en-CA" sz="3600" u="sng" dirty="0">
              <a:solidFill>
                <a:schemeClr val="tx2"/>
              </a:solidFill>
            </a:endParaRPr>
          </a:p>
        </p:txBody>
      </p:sp>
      <p:sp>
        <p:nvSpPr>
          <p:cNvPr id="3" name="Content Placeholder 2"/>
          <p:cNvSpPr>
            <a:spLocks noGrp="1"/>
          </p:cNvSpPr>
          <p:nvPr>
            <p:ph idx="1"/>
          </p:nvPr>
        </p:nvSpPr>
        <p:spPr>
          <a:xfrm>
            <a:off x="179512" y="897564"/>
            <a:ext cx="5112568" cy="4104456"/>
          </a:xfrm>
        </p:spPr>
        <p:txBody>
          <a:bodyPr>
            <a:normAutofit fontScale="55000" lnSpcReduction="20000"/>
          </a:bodyPr>
          <a:lstStyle/>
          <a:p>
            <a:r>
              <a:rPr lang="en-US" dirty="0" smtClean="0"/>
              <a:t>Turn off the air supply, computer, and </a:t>
            </a:r>
            <a:r>
              <a:rPr lang="en-US" b="1" dirty="0" smtClean="0"/>
              <a:t>don’t forget to take your USB key.</a:t>
            </a:r>
            <a:r>
              <a:rPr lang="en-US" dirty="0" smtClean="0"/>
              <a:t/>
            </a:r>
            <a:br>
              <a:rPr lang="en-US" dirty="0" smtClean="0"/>
            </a:br>
            <a:endParaRPr lang="en-US" dirty="0" smtClean="0"/>
          </a:p>
          <a:p>
            <a:r>
              <a:rPr lang="en-US" dirty="0" smtClean="0"/>
              <a:t>Put the spacers and the masses back in the </a:t>
            </a:r>
            <a:r>
              <a:rPr lang="en-US" dirty="0" err="1" smtClean="0"/>
              <a:t>tupperware</a:t>
            </a:r>
            <a:r>
              <a:rPr lang="en-US" dirty="0" smtClean="0"/>
              <a:t> container. You may leave the mass hanger attached to the string for students in the next session.</a:t>
            </a:r>
            <a:br>
              <a:rPr lang="en-US" dirty="0" smtClean="0"/>
            </a:br>
            <a:endParaRPr lang="en-US" dirty="0" smtClean="0"/>
          </a:p>
          <a:p>
            <a:r>
              <a:rPr lang="en-US" dirty="0" smtClean="0"/>
              <a:t>Please recycle scrap paper and throw away any garbage. Please leave your station as clean as you can.</a:t>
            </a:r>
            <a:br>
              <a:rPr lang="en-US" dirty="0" smtClean="0"/>
            </a:br>
            <a:endParaRPr lang="en-US" dirty="0" smtClean="0"/>
          </a:p>
          <a:p>
            <a:r>
              <a:rPr lang="en-US" dirty="0" smtClean="0"/>
              <a:t>Push back the monitor, keyboard, and mouse. Please push your chair back under the table.</a:t>
            </a:r>
            <a:br>
              <a:rPr lang="en-US" dirty="0" smtClean="0"/>
            </a:br>
            <a:endParaRPr lang="en-US" dirty="0" smtClean="0"/>
          </a:p>
          <a:p>
            <a:r>
              <a:rPr lang="en-US" dirty="0" smtClean="0"/>
              <a:t>Thank you!</a:t>
            </a:r>
            <a:endParaRPr lang="en-CA" dirty="0">
              <a:solidFill>
                <a:schemeClr val="accent2"/>
              </a:solidFill>
            </a:endParaRPr>
          </a:p>
        </p:txBody>
      </p:sp>
      <p:sp>
        <p:nvSpPr>
          <p:cNvPr id="4" name="Rectangle 3"/>
          <p:cNvSpPr/>
          <p:nvPr/>
        </p:nvSpPr>
        <p:spPr>
          <a:xfrm>
            <a:off x="5508104" y="125219"/>
            <a:ext cx="2556299" cy="646331"/>
          </a:xfrm>
          <a:prstGeom prst="rect">
            <a:avLst/>
          </a:prstGeom>
        </p:spPr>
        <p:txBody>
          <a:bodyPr wrap="square">
            <a:spAutoFit/>
          </a:bodyPr>
          <a:lstStyle/>
          <a:p>
            <a:r>
              <a:rPr lang="en-US" sz="3600" b="1" u="sng" dirty="0">
                <a:solidFill>
                  <a:schemeClr val="tx2"/>
                </a:solidFill>
              </a:rPr>
              <a:t>DUE </a:t>
            </a:r>
            <a:r>
              <a:rPr lang="en-US" sz="3600" b="1" u="sng" dirty="0" smtClean="0">
                <a:solidFill>
                  <a:schemeClr val="tx2"/>
                </a:solidFill>
              </a:rPr>
              <a:t>DATE</a:t>
            </a:r>
            <a:endParaRPr lang="en-CA" sz="3600" dirty="0"/>
          </a:p>
        </p:txBody>
      </p:sp>
      <p:sp>
        <p:nvSpPr>
          <p:cNvPr id="5" name="Content Placeholder 2"/>
          <p:cNvSpPr txBox="1">
            <a:spLocks/>
          </p:cNvSpPr>
          <p:nvPr/>
        </p:nvSpPr>
        <p:spPr>
          <a:xfrm>
            <a:off x="5436096" y="771550"/>
            <a:ext cx="3600401" cy="1224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The report is due in 1 week before 5 pm in the lab drop box located in the central corridor of STM 3</a:t>
            </a:r>
            <a:r>
              <a:rPr lang="en-US" sz="1800" baseline="30000" dirty="0" smtClean="0"/>
              <a:t>rd</a:t>
            </a:r>
            <a:r>
              <a:rPr lang="en-US" sz="1800" dirty="0" smtClean="0"/>
              <a:t> floor (south tower).</a:t>
            </a:r>
          </a:p>
        </p:txBody>
      </p:sp>
      <p:sp>
        <p:nvSpPr>
          <p:cNvPr id="6" name="Rectangle 5"/>
          <p:cNvSpPr/>
          <p:nvPr/>
        </p:nvSpPr>
        <p:spPr>
          <a:xfrm>
            <a:off x="5508104" y="2355726"/>
            <a:ext cx="2556299" cy="646331"/>
          </a:xfrm>
          <a:prstGeom prst="rect">
            <a:avLst/>
          </a:prstGeom>
        </p:spPr>
        <p:txBody>
          <a:bodyPr wrap="square">
            <a:spAutoFit/>
          </a:bodyPr>
          <a:lstStyle/>
          <a:p>
            <a:r>
              <a:rPr lang="en-US" sz="3600" b="1" u="sng" dirty="0" smtClean="0">
                <a:solidFill>
                  <a:schemeClr val="tx2"/>
                </a:solidFill>
              </a:rPr>
              <a:t>PRE-LAB</a:t>
            </a:r>
            <a:endParaRPr lang="en-CA" sz="3600" dirty="0"/>
          </a:p>
        </p:txBody>
      </p:sp>
      <p:cxnSp>
        <p:nvCxnSpPr>
          <p:cNvPr id="8" name="Straight Connector 7"/>
          <p:cNvCxnSpPr/>
          <p:nvPr/>
        </p:nvCxnSpPr>
        <p:spPr>
          <a:xfrm>
            <a:off x="5220072" y="0"/>
            <a:ext cx="0" cy="51435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220072" y="2139702"/>
            <a:ext cx="392392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5436096" y="2931790"/>
            <a:ext cx="3600401"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Don’t </a:t>
            </a:r>
            <a:r>
              <a:rPr lang="en-US" sz="1800" dirty="0"/>
              <a:t>forget to do your pre-lab </a:t>
            </a:r>
            <a:br>
              <a:rPr lang="en-US" sz="1800" dirty="0"/>
            </a:br>
            <a:r>
              <a:rPr lang="en-US" sz="1800" dirty="0"/>
              <a:t>for the next </a:t>
            </a:r>
            <a:r>
              <a:rPr lang="en-US" sz="1800" dirty="0" smtClean="0"/>
              <a:t>experiment!</a:t>
            </a:r>
            <a:endParaRPr lang="en-US" sz="1800" dirty="0"/>
          </a:p>
          <a:p>
            <a:endParaRPr lang="en-US" sz="1800" dirty="0" smtClean="0"/>
          </a:p>
        </p:txBody>
      </p:sp>
    </p:spTree>
    <p:extLst>
      <p:ext uri="{BB962C8B-B14F-4D97-AF65-F5344CB8AC3E}">
        <p14:creationId xmlns:p14="http://schemas.microsoft.com/office/powerpoint/2010/main" val="3573767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98"/>
            <a:ext cx="8229600" cy="857250"/>
          </a:xfrm>
        </p:spPr>
        <p:txBody>
          <a:bodyPr/>
          <a:lstStyle/>
          <a:p>
            <a:r>
              <a:rPr lang="en-CA" b="1" u="sng" dirty="0" smtClean="0">
                <a:solidFill>
                  <a:schemeClr val="tx2"/>
                </a:solidFill>
              </a:rPr>
              <a:t>INTRODUCTION</a:t>
            </a:r>
            <a:endParaRPr lang="en-CA" b="1" u="sng" dirty="0">
              <a:solidFill>
                <a:schemeClr val="tx2"/>
              </a:solidFill>
            </a:endParaRPr>
          </a:p>
        </p:txBody>
      </p:sp>
      <p:sp>
        <p:nvSpPr>
          <p:cNvPr id="3" name="Content Placeholder 2"/>
          <p:cNvSpPr>
            <a:spLocks noGrp="1"/>
          </p:cNvSpPr>
          <p:nvPr>
            <p:ph idx="1"/>
          </p:nvPr>
        </p:nvSpPr>
        <p:spPr>
          <a:xfrm>
            <a:off x="457200" y="951570"/>
            <a:ext cx="8229600" cy="3996444"/>
          </a:xfrm>
        </p:spPr>
        <p:txBody>
          <a:bodyPr>
            <a:normAutofit lnSpcReduction="10000"/>
          </a:bodyPr>
          <a:lstStyle/>
          <a:p>
            <a:r>
              <a:rPr lang="en-CA" dirty="0" smtClean="0"/>
              <a:t>1) How the acceleration of a glider on an inclined air track is dependent on the angle of incline.</a:t>
            </a:r>
            <a:endParaRPr lang="en-CA" dirty="0"/>
          </a:p>
          <a:p>
            <a:r>
              <a:rPr lang="en-CA" dirty="0" smtClean="0"/>
              <a:t>2) Study the motion of a glider under a constant force to investigate Newton’s second law of motion.</a:t>
            </a:r>
          </a:p>
          <a:p>
            <a:pPr lvl="1"/>
            <a:r>
              <a:rPr lang="en-CA" dirty="0" smtClean="0"/>
              <a:t>In both parts you will experimentally determine the acceleration due to gravity.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8" y="51470"/>
            <a:ext cx="8964488" cy="857250"/>
          </a:xfrm>
        </p:spPr>
        <p:txBody>
          <a:bodyPr>
            <a:normAutofit/>
          </a:bodyPr>
          <a:lstStyle/>
          <a:p>
            <a:r>
              <a:rPr lang="en-CA" b="1" u="sng" dirty="0" smtClean="0">
                <a:solidFill>
                  <a:schemeClr val="tx2"/>
                </a:solidFill>
              </a:rPr>
              <a:t>PART 1 – Inclined plane</a:t>
            </a:r>
            <a:endParaRPr lang="en-CA" b="1" i="1" u="sng" dirty="0">
              <a:solidFill>
                <a:schemeClr val="tx2"/>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7504" y="915566"/>
                <a:ext cx="8928992" cy="4104456"/>
              </a:xfrm>
            </p:spPr>
            <p:txBody>
              <a:bodyPr>
                <a:normAutofit fontScale="92500"/>
              </a:bodyPr>
              <a:lstStyle/>
              <a:p>
                <a:r>
                  <a:rPr lang="en-CA" dirty="0" smtClean="0"/>
                  <a:t>Measure speed and acceleration of a glider down an incline for varying (small) angles and record your results in a table.</a:t>
                </a:r>
              </a:p>
              <a:p>
                <a:r>
                  <a:rPr lang="en-CA" dirty="0" smtClean="0"/>
                  <a:t>Using simply geometry, determine the relationship (equation) between the angle of incline and acceleration.</a:t>
                </a:r>
              </a:p>
              <a:p>
                <a:r>
                  <a:rPr lang="en-CA" dirty="0" smtClean="0"/>
                  <a:t>Plot a graph and use the fit parameters to experimentally determine the free fall acceleration, </a:t>
                </a:r>
                <a14:m>
                  <m:oMath xmlns:m="http://schemas.openxmlformats.org/officeDocument/2006/math">
                    <m:r>
                      <a:rPr lang="en-CA" i="1" dirty="0" smtClean="0">
                        <a:latin typeface="Cambria Math" panose="02040503050406030204" pitchFamily="18" charset="0"/>
                      </a:rPr>
                      <m:t>𝑔</m:t>
                    </m:r>
                  </m:oMath>
                </a14:m>
                <a:r>
                  <a:rPr lang="en-CA"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7504" y="915566"/>
                <a:ext cx="8928992" cy="4104456"/>
              </a:xfrm>
              <a:blipFill>
                <a:blip r:embed="rId2"/>
                <a:stretch>
                  <a:fillRect l="-1434" t="-1783" r="-1025" b="-594"/>
                </a:stretch>
              </a:blipFill>
            </p:spPr>
            <p:txBody>
              <a:bodyPr/>
              <a:lstStyle/>
              <a:p>
                <a:r>
                  <a:rPr lang="en-US">
                    <a:noFill/>
                  </a:rPr>
                  <a:t> </a:t>
                </a:r>
              </a:p>
            </p:txBody>
          </p:sp>
        </mc:Fallback>
      </mc:AlternateContent>
    </p:spTree>
    <p:extLst>
      <p:ext uri="{BB962C8B-B14F-4D97-AF65-F5344CB8AC3E}">
        <p14:creationId xmlns:p14="http://schemas.microsoft.com/office/powerpoint/2010/main" val="2322339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00" y="17342"/>
            <a:ext cx="9001000" cy="857250"/>
          </a:xfrm>
        </p:spPr>
        <p:txBody>
          <a:bodyPr>
            <a:noAutofit/>
          </a:bodyPr>
          <a:lstStyle/>
          <a:p>
            <a:r>
              <a:rPr lang="en-CA" sz="3600" b="1" u="sng" dirty="0" smtClean="0">
                <a:solidFill>
                  <a:schemeClr val="tx2"/>
                </a:solidFill>
              </a:rPr>
              <a:t>PART 2 – Investigating Newton’s second law</a:t>
            </a:r>
            <a:endParaRPr lang="en-CA" sz="3600" b="1" i="1" u="sng" dirty="0">
              <a:solidFill>
                <a:schemeClr val="tx2"/>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512" y="771550"/>
                <a:ext cx="8892988" cy="4320480"/>
              </a:xfrm>
            </p:spPr>
            <p:txBody>
              <a:bodyPr>
                <a:normAutofit/>
              </a:bodyPr>
              <a:lstStyle/>
              <a:p>
                <a:r>
                  <a:rPr lang="en-CA" dirty="0" smtClean="0"/>
                  <a:t>Measure speed and acceleration of a glider as it is accelerated down a track by a hanging mass.</a:t>
                </a:r>
              </a:p>
              <a:p>
                <a:r>
                  <a:rPr lang="en-CA" dirty="0" smtClean="0"/>
                  <a:t>Identify the relationship between acceleration and the net force applied. Extrapolate the data to determine a 2nd value for free fall acceleration, </a:t>
                </a:r>
                <a14:m>
                  <m:oMath xmlns:m="http://schemas.openxmlformats.org/officeDocument/2006/math">
                    <m:r>
                      <a:rPr lang="en-CA" b="0" i="1" smtClean="0">
                        <a:latin typeface="Cambria Math" panose="02040503050406030204" pitchFamily="18" charset="0"/>
                      </a:rPr>
                      <m:t>𝑔</m:t>
                    </m:r>
                  </m:oMath>
                </a14:m>
                <a:r>
                  <a:rPr lang="en-CA" dirty="0" smtClean="0"/>
                  <a:t>.</a:t>
                </a:r>
              </a:p>
              <a:p>
                <a:r>
                  <a:rPr lang="en-CA" dirty="0" smtClean="0"/>
                  <a:t>Determine the effect of the mass on the relationship between acceleration and force in your system.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512" y="771550"/>
                <a:ext cx="8892988" cy="4320480"/>
              </a:xfrm>
              <a:blipFill>
                <a:blip r:embed="rId2"/>
                <a:stretch>
                  <a:fillRect l="-1576" t="-1836" r="-2536" b="-1695"/>
                </a:stretch>
              </a:blipFill>
            </p:spPr>
            <p:txBody>
              <a:bodyPr/>
              <a:lstStyle/>
              <a:p>
                <a:r>
                  <a:rPr lang="en-US">
                    <a:noFill/>
                  </a:rPr>
                  <a:t> </a:t>
                </a:r>
              </a:p>
            </p:txBody>
          </p:sp>
        </mc:Fallback>
      </mc:AlternateContent>
    </p:spTree>
    <p:extLst>
      <p:ext uri="{BB962C8B-B14F-4D97-AF65-F5344CB8AC3E}">
        <p14:creationId xmlns:p14="http://schemas.microsoft.com/office/powerpoint/2010/main" val="2771829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8" name="Shape 23"/>
          <p:cNvSpPr/>
          <p:nvPr/>
        </p:nvSpPr>
        <p:spPr>
          <a:xfrm>
            <a:off x="1903158" y="983331"/>
            <a:ext cx="5518180" cy="3676651"/>
          </a:xfrm>
          <a:prstGeom prst="rect">
            <a:avLst/>
          </a:prstGeom>
          <a:blipFill>
            <a:blip r:embed="rId3"/>
            <a:stretch>
              <a:fillRect/>
            </a:stretch>
          </a:blipFill>
          <a:ln>
            <a:noFill/>
          </a:ln>
        </p:spPr>
      </p:sp>
      <p:sp>
        <p:nvSpPr>
          <p:cNvPr id="24" name="Shape 24"/>
          <p:cNvSpPr txBox="1">
            <a:spLocks noGrp="1"/>
          </p:cNvSpPr>
          <p:nvPr>
            <p:ph type="title"/>
          </p:nvPr>
        </p:nvSpPr>
        <p:spPr>
          <a:xfrm>
            <a:off x="457200" y="91678"/>
            <a:ext cx="8229600" cy="857250"/>
          </a:xfrm>
          <a:prstGeom prst="rect">
            <a:avLst/>
          </a:prstGeom>
        </p:spPr>
        <p:txBody>
          <a:bodyPr lIns="91425" tIns="91425" rIns="91425" bIns="91425" anchor="b" anchorCtr="0">
            <a:noAutofit/>
          </a:bodyPr>
          <a:lstStyle/>
          <a:p>
            <a:pPr lvl="0" rtl="0">
              <a:buNone/>
            </a:pPr>
            <a:r>
              <a:rPr lang="en" dirty="0">
                <a:solidFill>
                  <a:srgbClr val="1155CC"/>
                </a:solidFill>
                <a:latin typeface="Calibri"/>
                <a:ea typeface="Calibri"/>
                <a:cs typeface="Calibri"/>
                <a:sym typeface="Calibri"/>
              </a:rPr>
              <a:t>The </a:t>
            </a:r>
            <a:r>
              <a:rPr lang="en" dirty="0" smtClean="0">
                <a:solidFill>
                  <a:srgbClr val="1155CC"/>
                </a:solidFill>
                <a:latin typeface="Calibri"/>
                <a:ea typeface="Calibri"/>
                <a:cs typeface="Calibri"/>
                <a:sym typeface="Calibri"/>
              </a:rPr>
              <a:t>air track setup</a:t>
            </a:r>
            <a:endParaRPr lang="en" dirty="0">
              <a:solidFill>
                <a:srgbClr val="1155CC"/>
              </a:solidFill>
              <a:latin typeface="Calibri"/>
              <a:ea typeface="Calibri"/>
              <a:cs typeface="Calibri"/>
              <a:sym typeface="Calibri"/>
            </a:endParaRPr>
          </a:p>
        </p:txBody>
      </p:sp>
      <p:sp>
        <p:nvSpPr>
          <p:cNvPr id="10" name="Shape 25"/>
          <p:cNvSpPr txBox="1"/>
          <p:nvPr/>
        </p:nvSpPr>
        <p:spPr>
          <a:xfrm>
            <a:off x="1763688" y="4765369"/>
            <a:ext cx="1447190" cy="377851"/>
          </a:xfrm>
          <a:prstGeom prst="rect">
            <a:avLst/>
          </a:prstGeom>
          <a:noFill/>
        </p:spPr>
        <p:txBody>
          <a:bodyPr lIns="91425" tIns="91425" rIns="91425" bIns="91425" anchor="t" anchorCtr="0">
            <a:noAutofit/>
          </a:bodyPr>
          <a:lstStyle/>
          <a:p>
            <a:pPr lvl="0" algn="ctr" rtl="0">
              <a:buNone/>
            </a:pPr>
            <a:r>
              <a:rPr lang="en" sz="1800" dirty="0">
                <a:solidFill>
                  <a:srgbClr val="FF0000"/>
                </a:solidFill>
              </a:rPr>
              <a:t>Air supply</a:t>
            </a:r>
          </a:p>
        </p:txBody>
      </p:sp>
      <p:sp>
        <p:nvSpPr>
          <p:cNvPr id="11" name="Shape 26"/>
          <p:cNvSpPr txBox="1"/>
          <p:nvPr/>
        </p:nvSpPr>
        <p:spPr>
          <a:xfrm>
            <a:off x="3851920" y="4795040"/>
            <a:ext cx="1447190" cy="377851"/>
          </a:xfrm>
          <a:prstGeom prst="rect">
            <a:avLst/>
          </a:prstGeom>
          <a:noFill/>
        </p:spPr>
        <p:txBody>
          <a:bodyPr lIns="91425" tIns="91425" rIns="91425" bIns="91425" anchor="t" anchorCtr="0">
            <a:noAutofit/>
          </a:bodyPr>
          <a:lstStyle/>
          <a:p>
            <a:pPr lvl="0" algn="ctr" rtl="0">
              <a:buNone/>
            </a:pPr>
            <a:r>
              <a:rPr lang="en" sz="1800" dirty="0">
                <a:solidFill>
                  <a:srgbClr val="FF0000"/>
                </a:solidFill>
              </a:rPr>
              <a:t>Air track</a:t>
            </a:r>
          </a:p>
        </p:txBody>
      </p:sp>
      <p:cxnSp>
        <p:nvCxnSpPr>
          <p:cNvPr id="12" name="Shape 27"/>
          <p:cNvCxnSpPr/>
          <p:nvPr/>
        </p:nvCxnSpPr>
        <p:spPr>
          <a:xfrm rot="10800000" flipH="1">
            <a:off x="2483769" y="4056230"/>
            <a:ext cx="1240" cy="747768"/>
          </a:xfrm>
          <a:prstGeom prst="straightConnector1">
            <a:avLst/>
          </a:prstGeom>
          <a:noFill/>
          <a:ln w="28575" cap="flat">
            <a:solidFill>
              <a:srgbClr val="FF0000"/>
            </a:solidFill>
            <a:prstDash val="solid"/>
            <a:round/>
            <a:headEnd type="none" w="lg" len="lg"/>
            <a:tailEnd type="triangle" w="lg" len="lg"/>
          </a:ln>
        </p:spPr>
      </p:cxnSp>
      <p:cxnSp>
        <p:nvCxnSpPr>
          <p:cNvPr id="13" name="Shape 28"/>
          <p:cNvCxnSpPr/>
          <p:nvPr/>
        </p:nvCxnSpPr>
        <p:spPr>
          <a:xfrm rot="10800000" flipH="1">
            <a:off x="4573816" y="3290825"/>
            <a:ext cx="24545" cy="1504215"/>
          </a:xfrm>
          <a:prstGeom prst="straightConnector1">
            <a:avLst/>
          </a:prstGeom>
          <a:noFill/>
          <a:ln w="28575" cap="flat">
            <a:solidFill>
              <a:srgbClr val="FF0000"/>
            </a:solidFill>
            <a:prstDash val="solid"/>
            <a:round/>
            <a:headEnd type="none" w="lg" len="lg"/>
            <a:tailEnd type="triangle" w="lg" len="lg"/>
          </a:ln>
        </p:spPr>
      </p:cxnSp>
    </p:spTree>
    <p:extLst>
      <p:ext uri="{BB962C8B-B14F-4D97-AF65-F5344CB8AC3E}">
        <p14:creationId xmlns:p14="http://schemas.microsoft.com/office/powerpoint/2010/main" val="1673106920"/>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4" name="Shape 34"/>
          <p:cNvSpPr txBox="1">
            <a:spLocks noGrp="1"/>
          </p:cNvSpPr>
          <p:nvPr>
            <p:ph type="title"/>
          </p:nvPr>
        </p:nvSpPr>
        <p:spPr>
          <a:xfrm>
            <a:off x="457200" y="91678"/>
            <a:ext cx="8229600" cy="857250"/>
          </a:xfrm>
          <a:prstGeom prst="rect">
            <a:avLst/>
          </a:prstGeom>
        </p:spPr>
        <p:txBody>
          <a:bodyPr lIns="91425" tIns="91425" rIns="91425" bIns="91425" anchor="b" anchorCtr="0">
            <a:noAutofit/>
          </a:bodyPr>
          <a:lstStyle/>
          <a:p>
            <a:pPr lvl="0" rtl="0">
              <a:buNone/>
            </a:pPr>
            <a:r>
              <a:rPr lang="en" dirty="0">
                <a:solidFill>
                  <a:srgbClr val="1155CC"/>
                </a:solidFill>
                <a:latin typeface="Calibri"/>
                <a:ea typeface="Calibri"/>
                <a:cs typeface="Calibri"/>
                <a:sym typeface="Calibri"/>
              </a:rPr>
              <a:t>The </a:t>
            </a:r>
            <a:r>
              <a:rPr lang="en" dirty="0" smtClean="0">
                <a:solidFill>
                  <a:srgbClr val="1155CC"/>
                </a:solidFill>
                <a:latin typeface="Calibri"/>
                <a:ea typeface="Calibri"/>
                <a:cs typeface="Calibri"/>
                <a:sym typeface="Calibri"/>
              </a:rPr>
              <a:t>setup (close-up)</a:t>
            </a:r>
            <a:endParaRPr lang="en" dirty="0">
              <a:solidFill>
                <a:srgbClr val="1155CC"/>
              </a:solidFill>
              <a:latin typeface="Calibri"/>
              <a:ea typeface="Calibri"/>
              <a:cs typeface="Calibri"/>
              <a:sym typeface="Calibri"/>
            </a:endParaRPr>
          </a:p>
        </p:txBody>
      </p:sp>
      <p:sp>
        <p:nvSpPr>
          <p:cNvPr id="36" name="Shape 36"/>
          <p:cNvSpPr txBox="1"/>
          <p:nvPr/>
        </p:nvSpPr>
        <p:spPr>
          <a:xfrm>
            <a:off x="4534655" y="4679400"/>
            <a:ext cx="1751100" cy="342900"/>
          </a:xfrm>
          <a:prstGeom prst="rect">
            <a:avLst/>
          </a:prstGeom>
          <a:noFill/>
        </p:spPr>
        <p:txBody>
          <a:bodyPr lIns="91425" tIns="91425" rIns="91425" bIns="91425" anchor="t" anchorCtr="0">
            <a:noAutofit/>
          </a:bodyPr>
          <a:lstStyle/>
          <a:p>
            <a:pPr lvl="0" algn="ctr" rtl="0">
              <a:buNone/>
            </a:pPr>
            <a:r>
              <a:rPr lang="en" sz="1800">
                <a:solidFill>
                  <a:srgbClr val="FF0000"/>
                </a:solidFill>
              </a:rPr>
              <a:t>Glider</a:t>
            </a:r>
          </a:p>
        </p:txBody>
      </p:sp>
      <p:sp>
        <p:nvSpPr>
          <p:cNvPr id="8" name="Shape 33"/>
          <p:cNvSpPr/>
          <p:nvPr/>
        </p:nvSpPr>
        <p:spPr>
          <a:xfrm>
            <a:off x="1835696" y="985933"/>
            <a:ext cx="5512106" cy="3674049"/>
          </a:xfrm>
          <a:prstGeom prst="rect">
            <a:avLst/>
          </a:prstGeom>
          <a:blipFill>
            <a:blip r:embed="rId3"/>
            <a:stretch>
              <a:fillRect/>
            </a:stretch>
          </a:blipFill>
          <a:ln>
            <a:noFill/>
          </a:ln>
        </p:spPr>
      </p:sp>
      <p:sp>
        <p:nvSpPr>
          <p:cNvPr id="9" name="Shape 35"/>
          <p:cNvSpPr txBox="1"/>
          <p:nvPr/>
        </p:nvSpPr>
        <p:spPr>
          <a:xfrm>
            <a:off x="2051964" y="4679400"/>
            <a:ext cx="1751100" cy="342900"/>
          </a:xfrm>
          <a:prstGeom prst="rect">
            <a:avLst/>
          </a:prstGeom>
          <a:noFill/>
        </p:spPr>
        <p:txBody>
          <a:bodyPr lIns="91425" tIns="91425" rIns="91425" bIns="91425" anchor="t" anchorCtr="0">
            <a:noAutofit/>
          </a:bodyPr>
          <a:lstStyle/>
          <a:p>
            <a:pPr lvl="0" algn="ctr" rtl="0">
              <a:buNone/>
            </a:pPr>
            <a:r>
              <a:rPr lang="en" sz="1800">
                <a:solidFill>
                  <a:srgbClr val="FF0000"/>
                </a:solidFill>
              </a:rPr>
              <a:t>Motion detector</a:t>
            </a:r>
          </a:p>
        </p:txBody>
      </p:sp>
      <p:cxnSp>
        <p:nvCxnSpPr>
          <p:cNvPr id="10" name="Shape 37"/>
          <p:cNvCxnSpPr/>
          <p:nvPr/>
        </p:nvCxnSpPr>
        <p:spPr>
          <a:xfrm rot="10800000" flipH="1">
            <a:off x="2924964" y="2714672"/>
            <a:ext cx="12900" cy="1993499"/>
          </a:xfrm>
          <a:prstGeom prst="straightConnector1">
            <a:avLst/>
          </a:prstGeom>
          <a:noFill/>
          <a:ln w="28575" cap="flat">
            <a:solidFill>
              <a:srgbClr val="FF0000"/>
            </a:solidFill>
            <a:prstDash val="solid"/>
            <a:round/>
            <a:headEnd type="none" w="lg" len="lg"/>
            <a:tailEnd type="triangle" w="lg" len="lg"/>
          </a:ln>
        </p:spPr>
      </p:cxnSp>
      <p:cxnSp>
        <p:nvCxnSpPr>
          <p:cNvPr id="11" name="Shape 38"/>
          <p:cNvCxnSpPr/>
          <p:nvPr/>
        </p:nvCxnSpPr>
        <p:spPr>
          <a:xfrm rot="10800000" flipH="1">
            <a:off x="5409440" y="3343097"/>
            <a:ext cx="29699" cy="1365075"/>
          </a:xfrm>
          <a:prstGeom prst="straightConnector1">
            <a:avLst/>
          </a:prstGeom>
          <a:noFill/>
          <a:ln w="28575" cap="flat">
            <a:solidFill>
              <a:srgbClr val="FF0000"/>
            </a:solidFill>
            <a:prstDash val="solid"/>
            <a:round/>
            <a:headEnd type="none" w="lg" len="lg"/>
            <a:tailEnd type="triangle" w="lg" len="lg"/>
          </a:ln>
        </p:spPr>
      </p:cxnSp>
    </p:spTree>
    <p:extLst>
      <p:ext uri="{BB962C8B-B14F-4D97-AF65-F5344CB8AC3E}">
        <p14:creationId xmlns:p14="http://schemas.microsoft.com/office/powerpoint/2010/main" val="1676051761"/>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98"/>
            <a:ext cx="8229600" cy="857250"/>
          </a:xfrm>
        </p:spPr>
        <p:txBody>
          <a:bodyPr/>
          <a:lstStyle/>
          <a:p>
            <a:r>
              <a:rPr lang="en-CA" b="1" u="sng" dirty="0" smtClean="0">
                <a:solidFill>
                  <a:schemeClr val="tx2"/>
                </a:solidFill>
              </a:rPr>
              <a:t>PRELIMINARY TASKS</a:t>
            </a:r>
            <a:endParaRPr lang="en-CA" b="1" u="sng" dirty="0">
              <a:solidFill>
                <a:schemeClr val="tx2"/>
              </a:solidFill>
            </a:endParaRPr>
          </a:p>
        </p:txBody>
      </p:sp>
      <p:sp>
        <p:nvSpPr>
          <p:cNvPr id="3" name="Content Placeholder 2"/>
          <p:cNvSpPr>
            <a:spLocks noGrp="1"/>
          </p:cNvSpPr>
          <p:nvPr>
            <p:ph idx="1"/>
          </p:nvPr>
        </p:nvSpPr>
        <p:spPr>
          <a:xfrm>
            <a:off x="457200" y="789552"/>
            <a:ext cx="8229600" cy="4374486"/>
          </a:xfrm>
        </p:spPr>
        <p:txBody>
          <a:bodyPr>
            <a:normAutofit fontScale="85000" lnSpcReduction="10000"/>
          </a:bodyPr>
          <a:lstStyle/>
          <a:p>
            <a:r>
              <a:rPr lang="en-CA" dirty="0" smtClean="0"/>
              <a:t>Launch Logger Pro, turn on the air supply (note, you are sharing the supply!), adjust the air flow.</a:t>
            </a:r>
          </a:p>
          <a:p>
            <a:r>
              <a:rPr lang="en-CA" dirty="0" smtClean="0"/>
              <a:t>Level your track using the adjustable legs.</a:t>
            </a:r>
          </a:p>
          <a:p>
            <a:r>
              <a:rPr lang="en-CA" dirty="0" smtClean="0"/>
              <a:t>Insert a 1 cm disc under the front leg of the track.</a:t>
            </a:r>
          </a:p>
          <a:p>
            <a:r>
              <a:rPr lang="en-CA" dirty="0" smtClean="0"/>
              <a:t>Collect position and velocity data as you launch the glider from the bottom of the track so that it slows to a stop about 1 m from its initial position before it returns.</a:t>
            </a:r>
          </a:p>
          <a:p>
            <a:r>
              <a:rPr lang="en-CA" dirty="0" smtClean="0"/>
              <a:t>Analyze the graphs of position and velocity vs. time and answer the questions in your laboratory report.</a:t>
            </a:r>
            <a:endParaRPr lang="en-CA" dirty="0"/>
          </a:p>
          <a:p>
            <a:endParaRPr lang="en-CA" dirty="0"/>
          </a:p>
        </p:txBody>
      </p:sp>
    </p:spTree>
    <p:extLst>
      <p:ext uri="{BB962C8B-B14F-4D97-AF65-F5344CB8AC3E}">
        <p14:creationId xmlns:p14="http://schemas.microsoft.com/office/powerpoint/2010/main" val="910455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4" name="Shape 44"/>
          <p:cNvSpPr txBox="1">
            <a:spLocks noGrp="1"/>
          </p:cNvSpPr>
          <p:nvPr>
            <p:ph type="title"/>
          </p:nvPr>
        </p:nvSpPr>
        <p:spPr>
          <a:xfrm>
            <a:off x="457200" y="91678"/>
            <a:ext cx="8229600" cy="857250"/>
          </a:xfrm>
          <a:prstGeom prst="rect">
            <a:avLst/>
          </a:prstGeom>
        </p:spPr>
        <p:txBody>
          <a:bodyPr lIns="91425" tIns="91425" rIns="91425" bIns="91425" anchor="b" anchorCtr="0">
            <a:noAutofit/>
          </a:bodyPr>
          <a:lstStyle/>
          <a:p>
            <a:pPr lvl="0" rtl="0">
              <a:buNone/>
            </a:pPr>
            <a:r>
              <a:rPr lang="en">
                <a:solidFill>
                  <a:srgbClr val="1155CC"/>
                </a:solidFill>
                <a:latin typeface="Calibri"/>
                <a:ea typeface="Calibri"/>
                <a:cs typeface="Calibri"/>
                <a:sym typeface="Calibri"/>
              </a:rPr>
              <a:t>Simple motion on an incline</a:t>
            </a:r>
          </a:p>
        </p:txBody>
      </p:sp>
      <p:sp>
        <p:nvSpPr>
          <p:cNvPr id="45" name="Shape 45"/>
          <p:cNvSpPr txBox="1"/>
          <p:nvPr/>
        </p:nvSpPr>
        <p:spPr>
          <a:xfrm>
            <a:off x="552611" y="1063228"/>
            <a:ext cx="3860999" cy="429299"/>
          </a:xfrm>
          <a:prstGeom prst="rect">
            <a:avLst/>
          </a:prstGeom>
          <a:noFill/>
        </p:spPr>
        <p:txBody>
          <a:bodyPr lIns="91425" tIns="91425" rIns="91425" bIns="91425" anchor="t" anchorCtr="0">
            <a:noAutofit/>
          </a:bodyPr>
          <a:lstStyle/>
          <a:p>
            <a:pPr lvl="0" rtl="0">
              <a:buNone/>
            </a:pPr>
            <a:r>
              <a:rPr lang="en" sz="1800">
                <a:latin typeface="Calibri"/>
                <a:ea typeface="Calibri"/>
                <a:cs typeface="Calibri"/>
                <a:sym typeface="Calibri"/>
              </a:rPr>
              <a:t>Launching the glider:</a:t>
            </a:r>
          </a:p>
        </p:txBody>
      </p:sp>
      <p:sp>
        <p:nvSpPr>
          <p:cNvPr id="5" name="Shape 43">
            <a:hlinkClick r:id="rId3"/>
          </p:cNvPr>
          <p:cNvSpPr/>
          <p:nvPr/>
        </p:nvSpPr>
        <p:spPr>
          <a:xfrm>
            <a:off x="2915816" y="843558"/>
            <a:ext cx="5541818" cy="4156364"/>
          </a:xfrm>
          <a:prstGeom prst="rect">
            <a:avLst/>
          </a:prstGeom>
          <a:blipFill>
            <a:blip r:embed="rId4"/>
            <a:stretch>
              <a:fillRect/>
            </a:stretch>
          </a:blipFill>
          <a:ln>
            <a:noFill/>
          </a:ln>
        </p:spPr>
      </p:sp>
    </p:spTree>
    <p:extLst>
      <p:ext uri="{BB962C8B-B14F-4D97-AF65-F5344CB8AC3E}">
        <p14:creationId xmlns:p14="http://schemas.microsoft.com/office/powerpoint/2010/main" val="3870672383"/>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7416"/>
            <a:ext cx="6302347" cy="2547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29107" y="27416"/>
            <a:ext cx="195456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u="sng" dirty="0" smtClean="0">
                <a:solidFill>
                  <a:schemeClr val="tx2"/>
                </a:solidFill>
              </a:rPr>
              <a:t>PART 1</a:t>
            </a:r>
            <a:endParaRPr lang="en-CA" b="1" u="sng" dirty="0">
              <a:solidFill>
                <a:schemeClr val="tx2"/>
              </a:solidFill>
            </a:endParaRPr>
          </a:p>
        </p:txBody>
      </p:sp>
      <mc:AlternateContent xmlns:mc="http://schemas.openxmlformats.org/markup-compatibility/2006" xmlns:a14="http://schemas.microsoft.com/office/drawing/2010/main">
        <mc:Choice Requires="a14">
          <p:sp>
            <p:nvSpPr>
              <p:cNvPr id="9" name="Content Placeholder 2"/>
              <p:cNvSpPr txBox="1">
                <a:spLocks/>
              </p:cNvSpPr>
              <p:nvPr/>
            </p:nvSpPr>
            <p:spPr>
              <a:xfrm>
                <a:off x="56540" y="2499742"/>
                <a:ext cx="8763931" cy="2520280"/>
              </a:xfrm>
              <a:prstGeom prst="rect">
                <a:avLst/>
              </a:prstGeom>
              <a:solidFill>
                <a:schemeClr val="bg1"/>
              </a:solidFill>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smtClean="0"/>
                  <a:t>Vertical force (pointing down) is </a:t>
                </a:r>
                <a14:m>
                  <m:oMath xmlns:m="http://schemas.openxmlformats.org/officeDocument/2006/math">
                    <m:r>
                      <a:rPr lang="en-CA" b="0" i="1" smtClean="0">
                        <a:latin typeface="Cambria Math" panose="02040503050406030204" pitchFamily="18" charset="0"/>
                      </a:rPr>
                      <m:t>𝐹</m:t>
                    </m:r>
                    <m:r>
                      <a:rPr lang="en-CA" b="0" i="1" smtClean="0">
                        <a:latin typeface="Cambria Math" panose="02040503050406030204" pitchFamily="18" charset="0"/>
                      </a:rPr>
                      <m:t>=</m:t>
                    </m:r>
                    <m:r>
                      <a:rPr lang="en-CA" b="0" i="1" smtClean="0">
                        <a:latin typeface="Cambria Math" panose="02040503050406030204" pitchFamily="18" charset="0"/>
                      </a:rPr>
                      <m:t>𝑀𝑔</m:t>
                    </m:r>
                  </m:oMath>
                </a14:m>
                <a:r>
                  <a:rPr lang="en-CA" dirty="0" smtClean="0"/>
                  <a:t>, where </a:t>
                </a:r>
                <a:r>
                  <a:rPr lang="en-CA" i="1" dirty="0" smtClean="0"/>
                  <a:t>M</a:t>
                </a:r>
                <a:r>
                  <a:rPr lang="en-CA" dirty="0" smtClean="0"/>
                  <a:t> is mass of glider and </a:t>
                </a:r>
                <a14:m>
                  <m:oMath xmlns:m="http://schemas.openxmlformats.org/officeDocument/2006/math">
                    <m:r>
                      <a:rPr lang="en-CA" b="0" i="1" smtClean="0">
                        <a:latin typeface="Cambria Math" panose="02040503050406030204" pitchFamily="18" charset="0"/>
                      </a:rPr>
                      <m:t>𝑔</m:t>
                    </m:r>
                  </m:oMath>
                </a14:m>
                <a:r>
                  <a:rPr lang="en-CA" dirty="0" smtClean="0"/>
                  <a:t> is the gravitational acceleration.</a:t>
                </a:r>
              </a:p>
              <a:p>
                <a:r>
                  <a:rPr lang="en-CA" dirty="0" smtClean="0"/>
                  <a:t>Acceleration force along the incline is</a:t>
                </a:r>
                <a:br>
                  <a:rPr lang="en-CA" dirty="0" smtClean="0"/>
                </a:br>
                <a14:m>
                  <m:oMath xmlns:m="http://schemas.openxmlformats.org/officeDocument/2006/math">
                    <m:r>
                      <a:rPr lang="en-CA" b="0" i="1" smtClean="0">
                        <a:latin typeface="Cambria Math" panose="02040503050406030204" pitchFamily="18" charset="0"/>
                      </a:rPr>
                      <m:t>𝑀𝑎</m:t>
                    </m:r>
                    <m:r>
                      <a:rPr lang="en-CA" b="0" i="1" smtClean="0">
                        <a:latin typeface="Cambria Math" panose="02040503050406030204" pitchFamily="18" charset="0"/>
                      </a:rPr>
                      <m:t>=</m:t>
                    </m:r>
                    <m:r>
                      <a:rPr lang="en-CA" b="0" i="1" smtClean="0">
                        <a:latin typeface="Cambria Math" panose="02040503050406030204" pitchFamily="18" charset="0"/>
                      </a:rPr>
                      <m:t>𝑀𝑔</m:t>
                    </m:r>
                    <m:func>
                      <m:funcPr>
                        <m:ctrlPr>
                          <a:rPr lang="en-CA" b="0" i="1" smtClean="0">
                            <a:latin typeface="Cambria Math" panose="02040503050406030204" pitchFamily="18" charset="0"/>
                          </a:rPr>
                        </m:ctrlPr>
                      </m:funcPr>
                      <m:fName>
                        <m:r>
                          <m:rPr>
                            <m:sty m:val="p"/>
                          </m:rPr>
                          <a:rPr lang="en-CA" b="0" i="0" smtClean="0">
                            <a:latin typeface="Cambria Math" panose="02040503050406030204" pitchFamily="18" charset="0"/>
                          </a:rPr>
                          <m:t>sin</m:t>
                        </m:r>
                      </m:fName>
                      <m:e>
                        <m:r>
                          <a:rPr lang="en-CA" b="0" i="1" smtClean="0">
                            <a:latin typeface="Cambria Math" panose="02040503050406030204" pitchFamily="18" charset="0"/>
                          </a:rPr>
                          <m:t>𝜃</m:t>
                        </m:r>
                      </m:e>
                    </m:func>
                    <m:r>
                      <a:rPr lang="en-CA" b="0" i="1" smtClean="0">
                        <a:latin typeface="Cambria Math" panose="02040503050406030204" pitchFamily="18" charset="0"/>
                      </a:rPr>
                      <m:t>  </m:t>
                    </m:r>
                    <m:d>
                      <m:dPr>
                        <m:ctrlPr>
                          <a:rPr lang="en-CA" b="0" i="1" smtClean="0">
                            <a:latin typeface="Cambria Math" panose="02040503050406030204" pitchFamily="18" charset="0"/>
                          </a:rPr>
                        </m:ctrlPr>
                      </m:dPr>
                      <m:e>
                        <m:r>
                          <a:rPr lang="en-CA" b="0" i="1" smtClean="0">
                            <a:latin typeface="Cambria Math" panose="02040503050406030204" pitchFamily="18" charset="0"/>
                          </a:rPr>
                          <m:t>1</m:t>
                        </m:r>
                      </m:e>
                    </m:d>
                  </m:oMath>
                </a14:m>
                <a:r>
                  <a:rPr lang="en-CA" dirty="0" smtClean="0"/>
                  <a:t/>
                </a:r>
                <a:br>
                  <a:rPr lang="en-CA" dirty="0" smtClean="0"/>
                </a:br>
                <a:endParaRPr lang="en-CA" dirty="0" smtClean="0"/>
              </a:p>
              <a:p>
                <a:r>
                  <a:rPr lang="en-CA" dirty="0" smtClean="0"/>
                  <a:t>The geometry of the track shows: </a:t>
                </a:r>
                <a14:m>
                  <m:oMath xmlns:m="http://schemas.openxmlformats.org/officeDocument/2006/math">
                    <m:func>
                      <m:funcPr>
                        <m:ctrlPr>
                          <a:rPr lang="en-CA" b="0" i="1" smtClean="0">
                            <a:latin typeface="Cambria Math" panose="02040503050406030204" pitchFamily="18" charset="0"/>
                          </a:rPr>
                        </m:ctrlPr>
                      </m:funcPr>
                      <m:fName>
                        <m:r>
                          <m:rPr>
                            <m:sty m:val="p"/>
                          </m:rPr>
                          <a:rPr lang="en-CA" b="0" i="0" smtClean="0">
                            <a:latin typeface="Cambria Math" panose="02040503050406030204" pitchFamily="18" charset="0"/>
                          </a:rPr>
                          <m:t>sin</m:t>
                        </m:r>
                      </m:fName>
                      <m:e>
                        <m:r>
                          <a:rPr lang="en-CA" b="0" i="1" smtClean="0">
                            <a:latin typeface="Cambria Math" panose="02040503050406030204" pitchFamily="18" charset="0"/>
                          </a:rPr>
                          <m:t>𝜃</m:t>
                        </m:r>
                      </m:e>
                    </m:func>
                    <m:r>
                      <a:rPr lang="en-CA" b="0" i="1" smtClean="0">
                        <a:latin typeface="Cambria Math" panose="02040503050406030204" pitchFamily="18" charset="0"/>
                      </a:rPr>
                      <m:t>=</m:t>
                    </m:r>
                    <m:r>
                      <a:rPr lang="en-CA" b="0" i="1" smtClean="0">
                        <a:latin typeface="Cambria Math" panose="02040503050406030204" pitchFamily="18" charset="0"/>
                      </a:rPr>
                      <m:t>h</m:t>
                    </m:r>
                    <m:r>
                      <m:rPr>
                        <m:lit/>
                      </m:rPr>
                      <a:rPr lang="en-CA" b="0" i="1" smtClean="0">
                        <a:latin typeface="Cambria Math" panose="02040503050406030204" pitchFamily="18" charset="0"/>
                      </a:rPr>
                      <m:t>/</m:t>
                    </m:r>
                    <m:r>
                      <a:rPr lang="en-CA" b="0" i="1" smtClean="0">
                        <a:latin typeface="Cambria Math" panose="02040503050406030204" pitchFamily="18" charset="0"/>
                      </a:rPr>
                      <m:t>𝑑</m:t>
                    </m:r>
                    <m:r>
                      <a:rPr lang="en-CA" b="0" i="1" smtClean="0">
                        <a:latin typeface="Cambria Math" panose="02040503050406030204" pitchFamily="18" charset="0"/>
                      </a:rPr>
                      <m:t>  </m:t>
                    </m:r>
                    <m:d>
                      <m:dPr>
                        <m:ctrlPr>
                          <a:rPr lang="en-CA" b="0" i="1" smtClean="0">
                            <a:latin typeface="Cambria Math" panose="02040503050406030204" pitchFamily="18" charset="0"/>
                          </a:rPr>
                        </m:ctrlPr>
                      </m:dPr>
                      <m:e>
                        <m:r>
                          <a:rPr lang="en-CA" b="0" i="1" smtClean="0">
                            <a:latin typeface="Cambria Math" panose="02040503050406030204" pitchFamily="18" charset="0"/>
                          </a:rPr>
                          <m:t>2</m:t>
                        </m:r>
                      </m:e>
                    </m:d>
                  </m:oMath>
                </a14:m>
                <a:r>
                  <a:rPr lang="en-CA" i="1" dirty="0" smtClean="0"/>
                  <a:t> .</a:t>
                </a:r>
              </a:p>
              <a:p>
                <a:r>
                  <a:rPr lang="en-CA" dirty="0" smtClean="0"/>
                  <a:t>Using </a:t>
                </a:r>
                <a14:m>
                  <m:oMath xmlns:m="http://schemas.openxmlformats.org/officeDocument/2006/math">
                    <m:d>
                      <m:dPr>
                        <m:ctrlPr>
                          <a:rPr lang="en-CA" b="0" i="1" smtClean="0">
                            <a:latin typeface="Cambria Math" panose="02040503050406030204" pitchFamily="18" charset="0"/>
                          </a:rPr>
                        </m:ctrlPr>
                      </m:dPr>
                      <m:e>
                        <m:r>
                          <a:rPr lang="en-CA" b="0" i="1" smtClean="0">
                            <a:latin typeface="Cambria Math" panose="02040503050406030204" pitchFamily="18" charset="0"/>
                          </a:rPr>
                          <m:t>1</m:t>
                        </m:r>
                      </m:e>
                    </m:d>
                  </m:oMath>
                </a14:m>
                <a:r>
                  <a:rPr lang="en-CA" dirty="0" smtClean="0"/>
                  <a:t> and </a:t>
                </a:r>
                <a14:m>
                  <m:oMath xmlns:m="http://schemas.openxmlformats.org/officeDocument/2006/math">
                    <m:d>
                      <m:dPr>
                        <m:ctrlPr>
                          <a:rPr lang="en-CA" b="0" i="1" smtClean="0">
                            <a:latin typeface="Cambria Math" panose="02040503050406030204" pitchFamily="18" charset="0"/>
                          </a:rPr>
                        </m:ctrlPr>
                      </m:dPr>
                      <m:e>
                        <m:r>
                          <a:rPr lang="en-CA" b="0" i="1" smtClean="0">
                            <a:latin typeface="Cambria Math" panose="02040503050406030204" pitchFamily="18" charset="0"/>
                          </a:rPr>
                          <m:t>2</m:t>
                        </m:r>
                      </m:e>
                    </m:d>
                  </m:oMath>
                </a14:m>
                <a:r>
                  <a:rPr lang="en-CA" dirty="0" smtClean="0"/>
                  <a:t> we have the relation: </a:t>
                </a:r>
                <a14:m>
                  <m:oMath xmlns:m="http://schemas.openxmlformats.org/officeDocument/2006/math">
                    <m:borderBox>
                      <m:borderBoxPr>
                        <m:ctrlPr>
                          <a:rPr lang="en-CA" b="0" i="1" smtClean="0">
                            <a:latin typeface="Cambria Math" panose="02040503050406030204" pitchFamily="18" charset="0"/>
                          </a:rPr>
                        </m:ctrlPr>
                      </m:borderBoxPr>
                      <m:e>
                        <m:r>
                          <a:rPr lang="en-CA" b="0" i="1" smtClean="0">
                            <a:latin typeface="Cambria Math" panose="02040503050406030204" pitchFamily="18" charset="0"/>
                          </a:rPr>
                          <m:t>𝑎</m:t>
                        </m:r>
                        <m:r>
                          <a:rPr lang="en-CA" b="0" i="1" smtClean="0">
                            <a:latin typeface="Cambria Math" panose="02040503050406030204" pitchFamily="18" charset="0"/>
                          </a:rPr>
                          <m:t>=</m:t>
                        </m:r>
                        <m:r>
                          <a:rPr lang="en-CA" b="0" i="1" smtClean="0">
                            <a:latin typeface="Cambria Math" panose="02040503050406030204" pitchFamily="18" charset="0"/>
                          </a:rPr>
                          <m:t>𝑔</m:t>
                        </m:r>
                        <m:f>
                          <m:fPr>
                            <m:ctrlPr>
                              <a:rPr lang="en-CA" b="0" i="1" smtClean="0">
                                <a:latin typeface="Cambria Math" panose="02040503050406030204" pitchFamily="18" charset="0"/>
                              </a:rPr>
                            </m:ctrlPr>
                          </m:fPr>
                          <m:num>
                            <m:r>
                              <a:rPr lang="en-CA" b="0" i="1" smtClean="0">
                                <a:latin typeface="Cambria Math" panose="02040503050406030204" pitchFamily="18" charset="0"/>
                              </a:rPr>
                              <m:t>h</m:t>
                            </m:r>
                          </m:num>
                          <m:den>
                            <m:r>
                              <a:rPr lang="en-CA" b="0" i="1" smtClean="0">
                                <a:latin typeface="Cambria Math" panose="02040503050406030204" pitchFamily="18" charset="0"/>
                              </a:rPr>
                              <m:t>𝑑</m:t>
                            </m:r>
                          </m:den>
                        </m:f>
                      </m:e>
                    </m:borderBox>
                  </m:oMath>
                </a14:m>
                <a:r>
                  <a:rPr lang="en-CA" i="1" dirty="0" smtClean="0"/>
                  <a:t> .</a:t>
                </a:r>
                <a:endParaRPr lang="en-CA" i="1" dirty="0"/>
              </a:p>
            </p:txBody>
          </p:sp>
        </mc:Choice>
        <mc:Fallback xmlns="">
          <p:sp>
            <p:nvSpPr>
              <p:cNvPr id="9" name="Content Placeholder 2"/>
              <p:cNvSpPr txBox="1">
                <a:spLocks noRot="1" noChangeAspect="1" noMove="1" noResize="1" noEditPoints="1" noAdjustHandles="1" noChangeArrowheads="1" noChangeShapeType="1" noTextEdit="1"/>
              </p:cNvSpPr>
              <p:nvPr/>
            </p:nvSpPr>
            <p:spPr>
              <a:xfrm>
                <a:off x="56540" y="2499742"/>
                <a:ext cx="8763931" cy="2520280"/>
              </a:xfrm>
              <a:prstGeom prst="rect">
                <a:avLst/>
              </a:prstGeom>
              <a:blipFill>
                <a:blip r:embed="rId3"/>
                <a:stretch>
                  <a:fillRect l="-974" t="-4358"/>
                </a:stretch>
              </a:blipFill>
            </p:spPr>
            <p:txBody>
              <a:bodyPr/>
              <a:lstStyle/>
              <a:p>
                <a:r>
                  <a:rPr lang="en-US">
                    <a:noFill/>
                  </a:rPr>
                  <a:t> </a:t>
                </a:r>
              </a:p>
            </p:txBody>
          </p:sp>
        </mc:Fallback>
      </mc:AlternateContent>
    </p:spTree>
    <p:extLst>
      <p:ext uri="{BB962C8B-B14F-4D97-AF65-F5344CB8AC3E}">
        <p14:creationId xmlns:p14="http://schemas.microsoft.com/office/powerpoint/2010/main" val="1176757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9655</TotalTime>
  <Words>1097</Words>
  <Application>Microsoft Office PowerPoint</Application>
  <PresentationFormat>On-screen Show (16:9)</PresentationFormat>
  <Paragraphs>84</Paragraphs>
  <Slides>17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Cambria Math</vt:lpstr>
      <vt:lpstr>Office Theme</vt:lpstr>
      <vt:lpstr>Motion on a linear air track</vt:lpstr>
      <vt:lpstr>INTRODUCTION</vt:lpstr>
      <vt:lpstr>PART 1 – Inclined plane</vt:lpstr>
      <vt:lpstr>PART 2 – Investigating Newton’s second law</vt:lpstr>
      <vt:lpstr>The air track setup</vt:lpstr>
      <vt:lpstr>The setup (close-up)</vt:lpstr>
      <vt:lpstr>PRELIMINARY TASKS</vt:lpstr>
      <vt:lpstr>Simple motion on an incline</vt:lpstr>
      <vt:lpstr>PowerPoint Presentation</vt:lpstr>
      <vt:lpstr>Part 1 – Determining g on an incline</vt:lpstr>
      <vt:lpstr>PART 1 (steps)</vt:lpstr>
      <vt:lpstr>PART 1 (analysis)</vt:lpstr>
      <vt:lpstr>PART 2</vt:lpstr>
      <vt:lpstr>PART 2 (steps)</vt:lpstr>
      <vt:lpstr>Part 2 – Investigating Newton’s second law</vt:lpstr>
      <vt:lpstr>PART 2 (analysis)</vt:lpstr>
      <vt:lpstr>CLEAN UP</vt:lpstr>
    </vt:vector>
  </TitlesOfParts>
  <Company>University of Ottawa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track</dc:title>
  <dc:creator>COE Support</dc:creator>
  <cp:lastModifiedBy>Michael Wong</cp:lastModifiedBy>
  <cp:revision>142</cp:revision>
  <dcterms:created xsi:type="dcterms:W3CDTF">2013-01-04T15:12:26Z</dcterms:created>
  <dcterms:modified xsi:type="dcterms:W3CDTF">2022-11-03T15:07:55Z</dcterms:modified>
</cp:coreProperties>
</file>