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73" r:id="rId4"/>
    <p:sldId id="305" r:id="rId5"/>
    <p:sldId id="293" r:id="rId6"/>
    <p:sldId id="295" r:id="rId7"/>
    <p:sldId id="296" r:id="rId8"/>
    <p:sldId id="30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20" autoAdjust="0"/>
  </p:normalViewPr>
  <p:slideViewPr>
    <p:cSldViewPr>
      <p:cViewPr>
        <p:scale>
          <a:sx n="100" d="100"/>
          <a:sy n="100" d="100"/>
        </p:scale>
        <p:origin x="-1944" y="-5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10/02/15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Comments</a:t>
            </a:r>
            <a:r>
              <a:rPr lang="en-CA" baseline="0" dirty="0" smtClean="0"/>
              <a:t> for TAs: leave this slide on the TV monitors when you are not using them for teaching.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139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10/02/15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10/02/15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10/02/15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80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10/02/15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10/02/15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10/02/15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10/02/15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10/02/15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10/02/15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10/02/15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10/02/15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10/02/15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ottawa.blackboard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35546"/>
            <a:ext cx="8280000" cy="1102519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Exp. 3: Motion on a linear air track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9702"/>
            <a:ext cx="6400800" cy="2089398"/>
          </a:xfrm>
        </p:spPr>
        <p:txBody>
          <a:bodyPr>
            <a:normAutofit/>
          </a:bodyPr>
          <a:lstStyle/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year physics laboratories</a:t>
            </a:r>
          </a:p>
          <a:p>
            <a:endParaRPr lang="en-CA" sz="2400" dirty="0" smtClean="0"/>
          </a:p>
          <a:p>
            <a:r>
              <a:rPr lang="en-CA" sz="2400" dirty="0" smtClean="0"/>
              <a:t>University of Ottawa</a:t>
            </a:r>
          </a:p>
          <a:p>
            <a:r>
              <a:rPr lang="en-CA" sz="2400" smtClean="0">
                <a:hlinkClick r:id="rId2"/>
              </a:rPr>
              <a:t>https</a:t>
            </a:r>
            <a:r>
              <a:rPr lang="en-CA" sz="2400" dirty="0">
                <a:hlinkClick r:id="rId2"/>
              </a:rPr>
              <a:t>://uottawa.blackboard.com/</a:t>
            </a: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INTRODUCTION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1570"/>
            <a:ext cx="8229600" cy="3996444"/>
          </a:xfrm>
        </p:spPr>
        <p:txBody>
          <a:bodyPr>
            <a:normAutofit/>
          </a:bodyPr>
          <a:lstStyle/>
          <a:p>
            <a:r>
              <a:rPr lang="en-CA" dirty="0" smtClean="0"/>
              <a:t>Take-home lab (1 week)</a:t>
            </a:r>
          </a:p>
          <a:p>
            <a:r>
              <a:rPr lang="en-CA" dirty="0" smtClean="0"/>
              <a:t>2.5 parts</a:t>
            </a:r>
          </a:p>
          <a:p>
            <a:pPr lvl="1"/>
            <a:r>
              <a:rPr lang="en-CA" dirty="0" smtClean="0"/>
              <a:t>Learning to use the air track (position and velocity)</a:t>
            </a:r>
          </a:p>
          <a:p>
            <a:pPr lvl="1"/>
            <a:r>
              <a:rPr lang="en-CA" dirty="0" smtClean="0"/>
              <a:t>Acceleration due to inclined plane</a:t>
            </a:r>
          </a:p>
          <a:p>
            <a:pPr lvl="1"/>
            <a:r>
              <a:rPr lang="en-CA" dirty="0" smtClean="0"/>
              <a:t>Acceleration due to falling mass</a:t>
            </a:r>
          </a:p>
          <a:p>
            <a:r>
              <a:rPr lang="en-CA" dirty="0"/>
              <a:t>4</a:t>
            </a:r>
            <a:r>
              <a:rPr lang="en-CA" dirty="0" smtClean="0"/>
              <a:t> graphs to submit (save to pdf)!!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964488" cy="85725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Preliminary</a:t>
            </a:r>
            <a:endParaRPr lang="en-CA" b="1" i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15566"/>
            <a:ext cx="8229600" cy="3744416"/>
          </a:xfrm>
        </p:spPr>
        <p:txBody>
          <a:bodyPr>
            <a:normAutofit/>
          </a:bodyPr>
          <a:lstStyle/>
          <a:p>
            <a:r>
              <a:rPr lang="en-CA" dirty="0" smtClean="0"/>
              <a:t>Tilt track and launch glider up incline 1 m.</a:t>
            </a:r>
          </a:p>
          <a:p>
            <a:r>
              <a:rPr lang="en-CA" dirty="0" smtClean="0"/>
              <a:t>2 graphs:</a:t>
            </a:r>
          </a:p>
          <a:p>
            <a:pPr lvl="1"/>
            <a:r>
              <a:rPr lang="en-CA" dirty="0" smtClean="0"/>
              <a:t>Position vs time (curve fit, 𝐴𝑥</a:t>
            </a:r>
            <a:r>
              <a:rPr lang="en-CA" baseline="30000" dirty="0"/>
              <a:t>2</a:t>
            </a:r>
            <a:r>
              <a:rPr lang="en-CA" dirty="0" smtClean="0"/>
              <a:t>+</a:t>
            </a:r>
            <a:r>
              <a:rPr lang="en-CA" dirty="0"/>
              <a:t>𝐵𝑥+</a:t>
            </a:r>
            <a:r>
              <a:rPr lang="en-CA" dirty="0" smtClean="0"/>
              <a:t>𝐶)</a:t>
            </a:r>
          </a:p>
          <a:p>
            <a:pPr lvl="1"/>
            <a:r>
              <a:rPr lang="en-CA" dirty="0" smtClean="0"/>
              <a:t>Velocity vs time (linear fit)</a:t>
            </a:r>
          </a:p>
          <a:p>
            <a:endParaRPr lang="en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75806"/>
            <a:ext cx="3445360" cy="20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18" y="3116112"/>
            <a:ext cx="3495342" cy="197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-92546"/>
            <a:ext cx="8964488" cy="85725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PART 1 – Determining </a:t>
            </a:r>
            <a:r>
              <a:rPr lang="en-CA" b="1" i="1" u="sng" dirty="0" smtClean="0">
                <a:solidFill>
                  <a:schemeClr val="tx2"/>
                </a:solidFill>
              </a:rPr>
              <a:t>g</a:t>
            </a:r>
            <a:r>
              <a:rPr lang="en-CA" b="1" u="sng" dirty="0" smtClean="0">
                <a:solidFill>
                  <a:schemeClr val="tx2"/>
                </a:solidFill>
              </a:rPr>
              <a:t> on an incline</a:t>
            </a:r>
            <a:endParaRPr lang="en-CA" b="1" i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3151703"/>
                <a:ext cx="9001000" cy="20843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 smtClean="0"/>
                  <a:t>Let the glider fall down the incline.</a:t>
                </a:r>
              </a:p>
              <a:p>
                <a:pPr lvl="1"/>
                <a:r>
                  <a:rPr lang="en-CA" dirty="0" smtClean="0"/>
                  <a:t>From the </a:t>
                </a:r>
                <a:r>
                  <a:rPr lang="en-CA" b="1" i="1" dirty="0" smtClean="0"/>
                  <a:t>v</a:t>
                </a:r>
                <a:r>
                  <a:rPr lang="en-CA" b="1" dirty="0" smtClean="0"/>
                  <a:t> vs </a:t>
                </a:r>
                <a:r>
                  <a:rPr lang="en-CA" b="1" i="1" dirty="0" smtClean="0"/>
                  <a:t>t</a:t>
                </a:r>
                <a:r>
                  <a:rPr lang="en-CA" b="1" dirty="0" smtClean="0"/>
                  <a:t> graph</a:t>
                </a:r>
                <a:r>
                  <a:rPr lang="en-CA" dirty="0" smtClean="0"/>
                  <a:t>, use linear fit to get acceleration</a:t>
                </a:r>
              </a:p>
              <a:p>
                <a:r>
                  <a:rPr lang="en-CA" dirty="0" smtClean="0"/>
                  <a:t>Important equation: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𝑎</m:t>
                    </m:r>
                    <m:r>
                      <a:rPr lang="en-CA" b="0" i="1" smtClean="0">
                        <a:latin typeface="Cambria Math"/>
                      </a:rPr>
                      <m:t>=</m:t>
                    </m:r>
                    <m:r>
                      <a:rPr lang="en-CA" b="0" i="1" smtClean="0">
                        <a:latin typeface="Cambria Math"/>
                      </a:rPr>
                      <m:t>𝑔</m:t>
                    </m:r>
                    <m:f>
                      <m:fPr>
                        <m:ctrlPr>
                          <a:rPr lang="en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CA" dirty="0"/>
              </a:p>
              <a:p>
                <a:r>
                  <a:rPr lang="en-CA" dirty="0" smtClean="0"/>
                  <a:t>Graph 3: </a:t>
                </a:r>
                <a:r>
                  <a:rPr lang="en-CA" i="1" dirty="0" smtClean="0"/>
                  <a:t>a</a:t>
                </a:r>
                <a:r>
                  <a:rPr lang="en-CA" dirty="0" smtClean="0"/>
                  <a:t> vs </a:t>
                </a:r>
                <a:r>
                  <a:rPr lang="en-CA" i="1" dirty="0" smtClean="0"/>
                  <a:t>h</a:t>
                </a:r>
                <a:r>
                  <a:rPr lang="en-CA" dirty="0" smtClean="0"/>
                  <a:t> </a:t>
                </a:r>
                <a:r>
                  <a:rPr lang="en-CA" dirty="0" smtClean="0">
                    <a:sym typeface="Wingdings" panose="05000000000000000000" pitchFamily="2" charset="2"/>
                  </a:rPr>
                  <a:t> slope = </a:t>
                </a:r>
                <a:r>
                  <a:rPr lang="en-CA" i="1" dirty="0" smtClean="0">
                    <a:sym typeface="Wingdings" panose="05000000000000000000" pitchFamily="2" charset="2"/>
                  </a:rPr>
                  <a:t>g</a:t>
                </a:r>
                <a:r>
                  <a:rPr lang="en-CA" baseline="-25000" dirty="0" smtClean="0">
                    <a:sym typeface="Wingdings" panose="05000000000000000000" pitchFamily="2" charset="2"/>
                  </a:rPr>
                  <a:t>exp1</a:t>
                </a:r>
                <a:endParaRPr lang="en-CA" baseline="-25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3151703"/>
                <a:ext cx="9001000" cy="2084343"/>
              </a:xfrm>
              <a:blipFill rotWithShape="1">
                <a:blip r:embed="rId2"/>
                <a:stretch>
                  <a:fillRect l="-1423" t="-7602" b="-40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7200800" cy="238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915566"/>
            <a:ext cx="14955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i="1" dirty="0" smtClean="0"/>
              <a:t>d</a:t>
            </a:r>
            <a:r>
              <a:rPr lang="en-CA" sz="2600" dirty="0" smtClean="0"/>
              <a:t> = 1 m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5320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94320"/>
            <a:ext cx="9649072" cy="857250"/>
          </a:xfrm>
        </p:spPr>
        <p:txBody>
          <a:bodyPr>
            <a:noAutofit/>
          </a:bodyPr>
          <a:lstStyle/>
          <a:p>
            <a:r>
              <a:rPr lang="en-CA" sz="3600" b="1" u="sng" dirty="0" smtClean="0">
                <a:solidFill>
                  <a:schemeClr val="tx2"/>
                </a:solidFill>
              </a:rPr>
              <a:t>PART 2 – Investigating Newton’s second law</a:t>
            </a:r>
            <a:endParaRPr lang="en-CA" sz="3600" b="1" i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845070"/>
            <a:ext cx="4320480" cy="2590775"/>
          </a:xfrm>
        </p:spPr>
        <p:txBody>
          <a:bodyPr>
            <a:normAutofit/>
          </a:bodyPr>
          <a:lstStyle/>
          <a:p>
            <a:r>
              <a:rPr lang="en-CA" dirty="0" smtClean="0"/>
              <a:t>Use mass on string to pull glider</a:t>
            </a:r>
          </a:p>
          <a:p>
            <a:pPr lvl="1"/>
            <a:r>
              <a:rPr lang="en-CA" dirty="0" smtClean="0"/>
              <a:t>Get acceleration from </a:t>
            </a:r>
            <a:br>
              <a:rPr lang="en-CA" dirty="0" smtClean="0"/>
            </a:br>
            <a:r>
              <a:rPr lang="en-CA" i="1" dirty="0" smtClean="0"/>
              <a:t>v</a:t>
            </a:r>
            <a:r>
              <a:rPr lang="en-CA" dirty="0" smtClean="0"/>
              <a:t> vs </a:t>
            </a:r>
            <a:r>
              <a:rPr lang="en-CA" i="1" dirty="0" smtClean="0"/>
              <a:t>t</a:t>
            </a:r>
            <a:r>
              <a:rPr lang="en-CA" dirty="0" smtClean="0"/>
              <a:t> graph (same as before)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558"/>
            <a:ext cx="4476956" cy="280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0" y="3507854"/>
                <a:ext cx="9144000" cy="16356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 smtClean="0"/>
                  <a:t>Important equation: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𝑎</m:t>
                    </m:r>
                    <m:r>
                      <a:rPr lang="en-CA" b="0" i="1" smtClean="0">
                        <a:latin typeface="Cambria Math"/>
                      </a:rPr>
                      <m:t>=</m:t>
                    </m:r>
                    <m:r>
                      <a:rPr lang="en-CA" b="0" i="1" smtClean="0">
                        <a:latin typeface="Cambria Math"/>
                      </a:rPr>
                      <m:t>𝑔</m:t>
                    </m:r>
                    <m:f>
                      <m:fPr>
                        <m:ctrlPr>
                          <a:rPr lang="en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(</m:t>
                        </m:r>
                        <m:r>
                          <a:rPr lang="en-CA" b="0" i="1" smtClean="0">
                            <a:latin typeface="Cambria Math"/>
                          </a:rPr>
                          <m:t>𝑀</m:t>
                        </m:r>
                        <m:r>
                          <a:rPr lang="en-CA" b="0" i="1" smtClean="0">
                            <a:latin typeface="Cambria Math"/>
                          </a:rPr>
                          <m:t>+</m:t>
                        </m:r>
                        <m:r>
                          <a:rPr lang="en-CA" b="0" i="1" smtClean="0">
                            <a:latin typeface="Cambria Math"/>
                          </a:rPr>
                          <m:t>𝑚</m:t>
                        </m:r>
                        <m:r>
                          <a:rPr lang="en-CA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CA" dirty="0" smtClean="0"/>
              </a:p>
              <a:p>
                <a:r>
                  <a:rPr lang="en-CA" dirty="0" smtClean="0"/>
                  <a:t>Graph 4: </a:t>
                </a:r>
                <a:r>
                  <a:rPr lang="en-CA" i="1" dirty="0" smtClean="0"/>
                  <a:t>a</a:t>
                </a:r>
                <a:r>
                  <a:rPr lang="en-CA" dirty="0" smtClean="0"/>
                  <a:t> vs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CA" i="1">
                            <a:latin typeface="Cambria Math"/>
                          </a:rPr>
                          <m:t>(</m:t>
                        </m:r>
                        <m:r>
                          <a:rPr lang="en-CA" i="1">
                            <a:latin typeface="Cambria Math"/>
                          </a:rPr>
                          <m:t>𝑀</m:t>
                        </m:r>
                        <m:r>
                          <a:rPr lang="en-CA" i="1">
                            <a:latin typeface="Cambria Math"/>
                          </a:rPr>
                          <m:t>+</m:t>
                        </m:r>
                        <m:r>
                          <a:rPr lang="en-CA" i="1">
                            <a:latin typeface="Cambria Math"/>
                          </a:rPr>
                          <m:t>𝑚</m:t>
                        </m:r>
                        <m:r>
                          <a:rPr lang="en-CA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CA" dirty="0" smtClean="0"/>
                  <a:t> </a:t>
                </a:r>
                <a:r>
                  <a:rPr lang="en-CA" dirty="0" smtClean="0">
                    <a:sym typeface="Wingdings" panose="05000000000000000000" pitchFamily="2" charset="2"/>
                  </a:rPr>
                  <a:t> slope = </a:t>
                </a:r>
                <a:r>
                  <a:rPr lang="en-CA" i="1" dirty="0" smtClean="0">
                    <a:sym typeface="Wingdings" panose="05000000000000000000" pitchFamily="2" charset="2"/>
                  </a:rPr>
                  <a:t>g</a:t>
                </a:r>
                <a:r>
                  <a:rPr lang="en-CA" baseline="-25000" dirty="0" smtClean="0">
                    <a:sym typeface="Wingdings" panose="05000000000000000000" pitchFamily="2" charset="2"/>
                  </a:rPr>
                  <a:t>exp2</a:t>
                </a:r>
                <a:endParaRPr lang="en-CA" baseline="-25000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7854"/>
                <a:ext cx="9144000" cy="1635646"/>
              </a:xfrm>
              <a:prstGeom prst="rect">
                <a:avLst/>
              </a:prstGeom>
              <a:blipFill rotWithShape="1">
                <a:blip r:embed="rId3"/>
                <a:stretch>
                  <a:fillRect l="-1467" t="-40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8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3"/>
          <p:cNvSpPr/>
          <p:nvPr/>
        </p:nvSpPr>
        <p:spPr>
          <a:xfrm>
            <a:off x="1903158" y="983331"/>
            <a:ext cx="5518180" cy="36766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The setup</a:t>
            </a:r>
          </a:p>
        </p:txBody>
      </p:sp>
      <p:sp>
        <p:nvSpPr>
          <p:cNvPr id="10" name="Shape 25"/>
          <p:cNvSpPr txBox="1"/>
          <p:nvPr/>
        </p:nvSpPr>
        <p:spPr>
          <a:xfrm>
            <a:off x="1763688" y="4765369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>
                <a:solidFill>
                  <a:srgbClr val="FF0000"/>
                </a:solidFill>
              </a:rPr>
              <a:t>Air supply</a:t>
            </a:r>
          </a:p>
        </p:txBody>
      </p:sp>
      <p:sp>
        <p:nvSpPr>
          <p:cNvPr id="11" name="Shape 26"/>
          <p:cNvSpPr txBox="1"/>
          <p:nvPr/>
        </p:nvSpPr>
        <p:spPr>
          <a:xfrm>
            <a:off x="3851920" y="4795040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>
                <a:solidFill>
                  <a:srgbClr val="FF0000"/>
                </a:solidFill>
              </a:rPr>
              <a:t>Air track</a:t>
            </a:r>
          </a:p>
        </p:txBody>
      </p:sp>
      <p:cxnSp>
        <p:nvCxnSpPr>
          <p:cNvPr id="12" name="Shape 27"/>
          <p:cNvCxnSpPr/>
          <p:nvPr/>
        </p:nvCxnSpPr>
        <p:spPr>
          <a:xfrm rot="10800000" flipH="1">
            <a:off x="2483769" y="4056230"/>
            <a:ext cx="1240" cy="747768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" name="Shape 28"/>
          <p:cNvCxnSpPr/>
          <p:nvPr/>
        </p:nvCxnSpPr>
        <p:spPr>
          <a:xfrm rot="10800000" flipH="1">
            <a:off x="4573816" y="3290825"/>
            <a:ext cx="24545" cy="1504215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731069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The setup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4534655" y="4679400"/>
            <a:ext cx="1751100" cy="342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>
                <a:solidFill>
                  <a:srgbClr val="FF0000"/>
                </a:solidFill>
              </a:rPr>
              <a:t>Glider</a:t>
            </a:r>
          </a:p>
        </p:txBody>
      </p:sp>
      <p:sp>
        <p:nvSpPr>
          <p:cNvPr id="8" name="Shape 33"/>
          <p:cNvSpPr/>
          <p:nvPr/>
        </p:nvSpPr>
        <p:spPr>
          <a:xfrm>
            <a:off x="1835696" y="985933"/>
            <a:ext cx="5512106" cy="36740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" name="Shape 35"/>
          <p:cNvSpPr txBox="1"/>
          <p:nvPr/>
        </p:nvSpPr>
        <p:spPr>
          <a:xfrm>
            <a:off x="2051964" y="4679400"/>
            <a:ext cx="1751100" cy="342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>
                <a:solidFill>
                  <a:srgbClr val="FF0000"/>
                </a:solidFill>
              </a:rPr>
              <a:t>Motion detector</a:t>
            </a:r>
          </a:p>
        </p:txBody>
      </p:sp>
      <p:cxnSp>
        <p:nvCxnSpPr>
          <p:cNvPr id="10" name="Shape 37"/>
          <p:cNvCxnSpPr/>
          <p:nvPr/>
        </p:nvCxnSpPr>
        <p:spPr>
          <a:xfrm rot="10800000" flipH="1">
            <a:off x="2924964" y="2714672"/>
            <a:ext cx="12900" cy="19934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" name="Shape 38"/>
          <p:cNvCxnSpPr/>
          <p:nvPr/>
        </p:nvCxnSpPr>
        <p:spPr>
          <a:xfrm rot="10800000" flipH="1">
            <a:off x="5409440" y="3343097"/>
            <a:ext cx="29699" cy="1365075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760517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23478"/>
            <a:ext cx="2376264" cy="648072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97564"/>
            <a:ext cx="5112568" cy="410445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Turn off the air supply, computer, and don’t forget to take your USB key.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Put the spacers and the masses back in the </a:t>
            </a:r>
            <a:r>
              <a:rPr lang="en-US" dirty="0" err="1" smtClean="0"/>
              <a:t>tupperware</a:t>
            </a:r>
            <a:r>
              <a:rPr lang="en-US" dirty="0" smtClean="0"/>
              <a:t> container. You may leave the mass hanger attached to the string for students in the next session.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Please recycle scrap paper and throw away any garbage. Please leave your station as clean as you can.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Push back the monitor, keyboard, and mouse. Please push your chair back under the table.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Thank you!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125219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DUE </a:t>
            </a:r>
            <a:r>
              <a:rPr lang="en-US" sz="3600" b="1" u="sng" dirty="0" smtClean="0">
                <a:solidFill>
                  <a:schemeClr val="tx2"/>
                </a:solidFill>
              </a:rPr>
              <a:t>DATE</a:t>
            </a:r>
            <a:endParaRPr lang="en-CA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36096" y="771550"/>
            <a:ext cx="3600401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The report is due in 1 week before 5pm in the lab drop box.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8104" y="3867894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</a:rPr>
              <a:t>PRE-LAB</a:t>
            </a:r>
            <a:endParaRPr lang="en-CA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220072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0072" y="3939902"/>
            <a:ext cx="39239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5436096" y="4443958"/>
            <a:ext cx="3600401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Don’t </a:t>
            </a:r>
            <a:r>
              <a:rPr lang="en-US" sz="1800" dirty="0"/>
              <a:t>forget to do your pre-lab </a:t>
            </a:r>
            <a:br>
              <a:rPr lang="en-US" sz="1800" dirty="0"/>
            </a:br>
            <a:r>
              <a:rPr lang="en-US" sz="1800" dirty="0"/>
              <a:t>for the next </a:t>
            </a:r>
            <a:r>
              <a:rPr lang="en-US" sz="1800" dirty="0" smtClean="0"/>
              <a:t>experiment!</a:t>
            </a:r>
            <a:endParaRPr lang="en-US" sz="1800" dirty="0"/>
          </a:p>
          <a:p>
            <a:endParaRPr lang="en-US" sz="1800" dirty="0" smtClean="0"/>
          </a:p>
        </p:txBody>
      </p:sp>
      <p:pic>
        <p:nvPicPr>
          <p:cNvPr id="11" name="Picture 10" descr="W:\all-courses\messages\img\drop_boxes-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2" y="1419622"/>
            <a:ext cx="3288868" cy="245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9588</TotalTime>
  <Words>270</Words>
  <Application>Microsoft Office PowerPoint</Application>
  <PresentationFormat>On-screen Show (16:9)</PresentationFormat>
  <Paragraphs>46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Exp. 3: Motion on a linear air track</vt:lpstr>
      <vt:lpstr>INTRODUCTION</vt:lpstr>
      <vt:lpstr>Preliminary</vt:lpstr>
      <vt:lpstr>PART 1 – Determining g on an incline</vt:lpstr>
      <vt:lpstr>PART 2 – Investigating Newton’s second law</vt:lpstr>
      <vt:lpstr>The setup</vt:lpstr>
      <vt:lpstr>The setup</vt:lpstr>
      <vt:lpstr>CLEAN UP</vt:lpstr>
    </vt:vector>
  </TitlesOfParts>
  <Company>University of Ottawa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and procedures for TAs</dc:title>
  <dc:creator>COE Support</dc:creator>
  <cp:lastModifiedBy>Michael Wong</cp:lastModifiedBy>
  <cp:revision>120</cp:revision>
  <dcterms:created xsi:type="dcterms:W3CDTF">2013-01-04T15:12:26Z</dcterms:created>
  <dcterms:modified xsi:type="dcterms:W3CDTF">2015-10-02T15:50:57Z</dcterms:modified>
</cp:coreProperties>
</file>