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5"/>
  </p:notesMasterIdLst>
  <p:sldIdLst>
    <p:sldId id="256" r:id="rId2"/>
    <p:sldId id="257" r:id="rId3"/>
    <p:sldId id="312" r:id="rId4"/>
    <p:sldId id="321" r:id="rId5"/>
    <p:sldId id="313" r:id="rId6"/>
    <p:sldId id="305" r:id="rId7"/>
    <p:sldId id="306" r:id="rId8"/>
    <p:sldId id="320" r:id="rId9"/>
    <p:sldId id="318" r:id="rId10"/>
    <p:sldId id="316" r:id="rId11"/>
    <p:sldId id="319" r:id="rId12"/>
    <p:sldId id="323" r:id="rId13"/>
    <p:sldId id="322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168" y="91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6DB97-48DA-4F3A-8836-4CA552FFA067}" type="datetimeFigureOut">
              <a:rPr lang="en-CA" smtClean="0"/>
              <a:t>2023-01-24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0D3899-6798-45C6-A645-CA873D24EFE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57519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Comments</a:t>
            </a:r>
            <a:r>
              <a:rPr lang="en-CA" baseline="0" dirty="0"/>
              <a:t> for TAs: leave this slide on the TV monitors when you are not using them for teaching.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D3899-6798-45C6-A645-CA873D24EFEB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13480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2023-01-24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2023-01-24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2023-01-24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2023-01-24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2023-01-24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2023-01-24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2023-01-24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2023-01-24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2023-01-24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2023-01-24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2023-01-24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88E6C-E870-41EC-B353-395049EEC39E}" type="datetimeFigureOut">
              <a:rPr lang="en-CA" smtClean="0"/>
              <a:pPr/>
              <a:t>2023-01-24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uottawa.brightspace.com/d2l/hom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://youtube.com/v/ZE8s9Zzjh8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483518"/>
            <a:ext cx="8280000" cy="1102519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tx2"/>
                </a:solidFill>
              </a:rPr>
              <a:t>Ideal Gas Law</a:t>
            </a:r>
            <a:endParaRPr lang="en-CA" sz="4800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39752" y="2139702"/>
            <a:ext cx="6400800" cy="2089398"/>
          </a:xfrm>
        </p:spPr>
        <p:txBody>
          <a:bodyPr>
            <a:normAutofit/>
          </a:bodyPr>
          <a:lstStyle/>
          <a:p>
            <a:r>
              <a:rPr lang="en-CA" dirty="0"/>
              <a:t>1</a:t>
            </a:r>
            <a:r>
              <a:rPr lang="en-CA" baseline="30000" dirty="0"/>
              <a:t>st</a:t>
            </a:r>
            <a:r>
              <a:rPr lang="en-CA" dirty="0"/>
              <a:t> year physics laboratories</a:t>
            </a:r>
          </a:p>
          <a:p>
            <a:endParaRPr lang="en-CA" sz="2400" dirty="0"/>
          </a:p>
          <a:p>
            <a:r>
              <a:rPr lang="en-CA" sz="2400" dirty="0"/>
              <a:t>University of Ottawa</a:t>
            </a:r>
          </a:p>
          <a:p>
            <a:r>
              <a:rPr lang="en-CA" sz="2400" u="sng" dirty="0">
                <a:hlinkClick r:id="rId2"/>
              </a:rPr>
              <a:t>https://uottawa.brightspace.com/d2l/home</a:t>
            </a:r>
            <a:endParaRPr lang="en-CA" sz="2400" dirty="0"/>
          </a:p>
        </p:txBody>
      </p:sp>
      <p:pic>
        <p:nvPicPr>
          <p:cNvPr id="4" name="Picture 2" descr="http://www.calctool.org/CALC/chem/c_thermo/ideal_ga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80" y="1995686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Shape 24"/>
              <p:cNvSpPr txBox="1">
                <a:spLocks noGrp="1"/>
              </p:cNvSpPr>
              <p:nvPr/>
            </p:nvSpPr>
            <p:spPr>
              <a:xfrm>
                <a:off x="107504" y="-452586"/>
                <a:ext cx="8229600" cy="114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b" anchorCtr="0">
                <a:noAutofit/>
              </a:bodyPr>
              <a:lstStyle>
                <a:defPPr marR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0" marR="0" indent="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100000"/>
                  <a:buFont typeface="Arial"/>
                  <a:buNone/>
                  <a:defRPr sz="3600" b="1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1pPr>
                <a:lvl2pPr marL="0" marR="0" indent="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100000"/>
                  <a:buFont typeface="Arial"/>
                  <a:buNone/>
                  <a:defRPr sz="3600" b="1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2pPr>
                <a:lvl3pPr marL="0" indent="228600" algn="l" rtl="0">
                  <a:spcBef>
                    <a:spcPts val="0"/>
                  </a:spcBef>
                  <a:buClr>
                    <a:schemeClr val="dk1"/>
                  </a:buClr>
                  <a:buSzPct val="100000"/>
                  <a:buFont typeface="Arial"/>
                  <a:buNone/>
                  <a:defRPr sz="3600" b="1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L="0" indent="228600" algn="l" rtl="0">
                  <a:spcBef>
                    <a:spcPts val="0"/>
                  </a:spcBef>
                  <a:buClr>
                    <a:schemeClr val="dk1"/>
                  </a:buClr>
                  <a:buSzPct val="100000"/>
                  <a:buFont typeface="Arial"/>
                  <a:buNone/>
                  <a:defRPr sz="3600" b="1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L="0" indent="228600" algn="l" rtl="0">
                  <a:spcBef>
                    <a:spcPts val="0"/>
                  </a:spcBef>
                  <a:buClr>
                    <a:schemeClr val="dk1"/>
                  </a:buClr>
                  <a:buSzPct val="100000"/>
                  <a:buFont typeface="Arial"/>
                  <a:buNone/>
                  <a:defRPr sz="3600" b="1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L="0" indent="228600" algn="l" rtl="0">
                  <a:spcBef>
                    <a:spcPts val="0"/>
                  </a:spcBef>
                  <a:buClr>
                    <a:schemeClr val="dk1"/>
                  </a:buClr>
                  <a:buSzPct val="100000"/>
                  <a:buFont typeface="Arial"/>
                  <a:buNone/>
                  <a:defRPr sz="3600" b="1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L="0" indent="228600" algn="l" rtl="0">
                  <a:spcBef>
                    <a:spcPts val="0"/>
                  </a:spcBef>
                  <a:buClr>
                    <a:schemeClr val="dk1"/>
                  </a:buClr>
                  <a:buSzPct val="100000"/>
                  <a:buFont typeface="Arial"/>
                  <a:buNone/>
                  <a:defRPr sz="3600" b="1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L="0" indent="228600" algn="l" rtl="0">
                  <a:spcBef>
                    <a:spcPts val="0"/>
                  </a:spcBef>
                  <a:buClr>
                    <a:schemeClr val="dk1"/>
                  </a:buClr>
                  <a:buSzPct val="100000"/>
                  <a:buFont typeface="Arial"/>
                  <a:buNone/>
                  <a:defRPr sz="3600" b="1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L="0" indent="228600" algn="l" rtl="0">
                  <a:spcBef>
                    <a:spcPts val="0"/>
                  </a:spcBef>
                  <a:buClr>
                    <a:schemeClr val="dk1"/>
                  </a:buClr>
                  <a:buSzPct val="100000"/>
                  <a:buFont typeface="Arial"/>
                  <a:buNone/>
                  <a:defRPr sz="3600" b="1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lvl="0" rtl="0">
                  <a:buNone/>
                </a:pPr>
                <a:r>
                  <a:rPr lang="en" dirty="0">
                    <a:solidFill>
                      <a:srgbClr val="1155CC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The setup for </a:t>
                </a:r>
                <a14:m>
                  <m:oMath xmlns:m="http://schemas.openxmlformats.org/officeDocument/2006/math">
                    <m:r>
                      <a:rPr lang="en" i="1" dirty="0" smtClean="0">
                        <a:solidFill>
                          <a:srgbClr val="1155CC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𝑃</m:t>
                    </m:r>
                  </m:oMath>
                </a14:m>
                <a:r>
                  <a:rPr lang="en" dirty="0">
                    <a:solidFill>
                      <a:srgbClr val="1155CC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vs. 1/</a:t>
                </a:r>
                <a14:m>
                  <m:oMath xmlns:m="http://schemas.openxmlformats.org/officeDocument/2006/math">
                    <m:r>
                      <a:rPr lang="en" i="1" dirty="0" smtClean="0">
                        <a:solidFill>
                          <a:srgbClr val="1155CC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𝑉</m:t>
                    </m:r>
                  </m:oMath>
                </a14:m>
                <a:r>
                  <a:rPr lang="en" i="1" dirty="0">
                    <a:solidFill>
                      <a:srgbClr val="1155CC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" dirty="0">
                    <a:solidFill>
                      <a:srgbClr val="1155CC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and </a:t>
                </a:r>
                <a14:m>
                  <m:oMath xmlns:m="http://schemas.openxmlformats.org/officeDocument/2006/math">
                    <m:r>
                      <a:rPr lang="en" i="1" dirty="0" smtClean="0">
                        <a:solidFill>
                          <a:srgbClr val="1155CC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𝑃</m:t>
                    </m:r>
                  </m:oMath>
                </a14:m>
                <a:r>
                  <a:rPr lang="en" dirty="0">
                    <a:solidFill>
                      <a:srgbClr val="1155CC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vs. </a:t>
                </a:r>
                <a14:m>
                  <m:oMath xmlns:m="http://schemas.openxmlformats.org/officeDocument/2006/math">
                    <m:r>
                      <a:rPr lang="en" i="1" dirty="0" smtClean="0">
                        <a:solidFill>
                          <a:srgbClr val="1155CC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𝑛</m:t>
                    </m:r>
                  </m:oMath>
                </a14:m>
                <a:endParaRPr lang="en" i="1" dirty="0">
                  <a:solidFill>
                    <a:srgbClr val="1155C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4" name="Shape 24"/>
              <p:cNvSpPr txBox="1"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-452586"/>
                <a:ext cx="8229600" cy="1143000"/>
              </a:xfrm>
              <a:prstGeom prst="rect">
                <a:avLst/>
              </a:prstGeom>
              <a:blipFill>
                <a:blip r:embed="rId2"/>
                <a:stretch>
                  <a:fillRect b="-165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hape 41"/>
          <p:cNvSpPr/>
          <p:nvPr/>
        </p:nvSpPr>
        <p:spPr>
          <a:xfrm>
            <a:off x="2483768" y="627534"/>
            <a:ext cx="6548858" cy="436462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45084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-67698"/>
                <a:ext cx="8229600" cy="85725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CA" b="1" i="1" u="sng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CA" b="1" u="sng" dirty="0">
                    <a:solidFill>
                      <a:schemeClr val="tx2"/>
                    </a:solidFill>
                  </a:rPr>
                  <a:t> vs. </a:t>
                </a:r>
                <a14:m>
                  <m:oMath xmlns:m="http://schemas.openxmlformats.org/officeDocument/2006/math">
                    <m:r>
                      <a:rPr lang="en-CA" b="1" i="1" u="sng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endParaRPr lang="en-CA" b="1" i="1" u="sng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-67698"/>
                <a:ext cx="8229600" cy="857250"/>
              </a:xfrm>
              <a:blipFill>
                <a:blip r:embed="rId2"/>
                <a:stretch>
                  <a:fillRect t="-9220" b="-2836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89552"/>
            <a:ext cx="8928992" cy="4446494"/>
          </a:xfrm>
        </p:spPr>
        <p:txBody>
          <a:bodyPr>
            <a:normAutofit fontScale="85000" lnSpcReduction="20000"/>
          </a:bodyPr>
          <a:lstStyle/>
          <a:p>
            <a:r>
              <a:rPr lang="en-CA" dirty="0"/>
              <a:t>This part uses the same setup as part 2 (pressure and volume).</a:t>
            </a:r>
          </a:p>
          <a:p>
            <a:r>
              <a:rPr lang="en-CA" b="1" dirty="0"/>
              <a:t>NB: 1 </a:t>
            </a:r>
            <a:r>
              <a:rPr lang="en-CA" b="1" i="1" dirty="0"/>
              <a:t>puff</a:t>
            </a:r>
            <a:r>
              <a:rPr lang="en-CA" b="1" dirty="0"/>
              <a:t> = 3 mL</a:t>
            </a:r>
          </a:p>
          <a:p>
            <a:r>
              <a:rPr lang="en-CA" dirty="0"/>
              <a:t>Disconnect the syringe and position the piston so </a:t>
            </a:r>
            <a:r>
              <a:rPr lang="en-CA" i="1" dirty="0"/>
              <a:t>V</a:t>
            </a:r>
            <a:r>
              <a:rPr lang="en-CA" dirty="0"/>
              <a:t> = 1 </a:t>
            </a:r>
            <a:r>
              <a:rPr lang="en-CA" i="1" dirty="0"/>
              <a:t>puff. </a:t>
            </a:r>
            <a:r>
              <a:rPr lang="en-CA" dirty="0"/>
              <a:t>Reconnect the syringe and adjust the volume to 10 </a:t>
            </a:r>
            <a:r>
              <a:rPr lang="en-CA" dirty="0" err="1"/>
              <a:t>mL.</a:t>
            </a:r>
            <a:r>
              <a:rPr lang="en-CA" dirty="0"/>
              <a:t> Record the pressure.</a:t>
            </a:r>
          </a:p>
          <a:p>
            <a:r>
              <a:rPr lang="en-CA" dirty="0"/>
              <a:t>Increase the number of </a:t>
            </a:r>
            <a:r>
              <a:rPr lang="en-CA" i="1" dirty="0"/>
              <a:t>puffs</a:t>
            </a:r>
            <a:r>
              <a:rPr lang="en-CA" dirty="0"/>
              <a:t> by 1 and repeat the measure-</a:t>
            </a:r>
            <a:r>
              <a:rPr lang="en-CA" dirty="0" err="1"/>
              <a:t>ment</a:t>
            </a:r>
            <a:r>
              <a:rPr lang="en-CA" dirty="0"/>
              <a:t> until you hit a total of 6 </a:t>
            </a:r>
            <a:r>
              <a:rPr lang="en-CA" i="1" dirty="0"/>
              <a:t>puffs</a:t>
            </a:r>
            <a:r>
              <a:rPr lang="en-CA" dirty="0"/>
              <a:t>. Remember you are adjusting the </a:t>
            </a:r>
            <a:r>
              <a:rPr lang="en-CA" b="1" dirty="0"/>
              <a:t>pressure to a constant 10 mL each time you re-connect the syringe</a:t>
            </a:r>
            <a:r>
              <a:rPr lang="en-CA" dirty="0"/>
              <a:t>.</a:t>
            </a:r>
          </a:p>
          <a:p>
            <a:r>
              <a:rPr lang="en-CA" dirty="0"/>
              <a:t>Prepare your graph of pressure vs. # puffs.</a:t>
            </a:r>
          </a:p>
        </p:txBody>
      </p:sp>
    </p:spTree>
    <p:extLst>
      <p:ext uri="{BB962C8B-B14F-4D97-AF65-F5344CB8AC3E}">
        <p14:creationId xmlns:p14="http://schemas.microsoft.com/office/powerpoint/2010/main" val="3962319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7698"/>
            <a:ext cx="8229600" cy="857250"/>
          </a:xfrm>
        </p:spPr>
        <p:txBody>
          <a:bodyPr/>
          <a:lstStyle/>
          <a:p>
            <a:r>
              <a:rPr lang="en-CA" b="1" u="sng" dirty="0">
                <a:solidFill>
                  <a:schemeClr val="tx2"/>
                </a:solidFill>
              </a:rPr>
              <a:t>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699542"/>
            <a:ext cx="8928992" cy="4353948"/>
          </a:xfrm>
        </p:spPr>
        <p:txBody>
          <a:bodyPr>
            <a:normAutofit/>
          </a:bodyPr>
          <a:lstStyle/>
          <a:p>
            <a:r>
              <a:rPr lang="en-CA" dirty="0"/>
              <a:t>There are three graphs to create and submit for this lab. Use the “Uploading graphs” tool at the bottom of the experiment page in </a:t>
            </a:r>
            <a:r>
              <a:rPr lang="en-CA" dirty="0" err="1"/>
              <a:t>Brightspace</a:t>
            </a:r>
            <a:r>
              <a:rPr lang="en-CA" dirty="0"/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AB6E57-5DD1-39B3-C11D-AA1F7F451F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877" y="2239493"/>
            <a:ext cx="5532246" cy="290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8985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5496" y="123478"/>
            <a:ext cx="2376264" cy="64807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u="sng">
                <a:solidFill>
                  <a:schemeClr val="tx2"/>
                </a:solidFill>
              </a:rPr>
              <a:t>CLEAN UP</a:t>
            </a:r>
            <a:endParaRPr lang="en-CA" sz="3600" u="sng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79512" y="897564"/>
            <a:ext cx="5112568" cy="4104456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Turn off the computer and </a:t>
            </a:r>
            <a:r>
              <a:rPr lang="en-US" b="1" dirty="0"/>
              <a:t>don’t forget to take your USB key.</a:t>
            </a:r>
          </a:p>
          <a:p>
            <a:r>
              <a:rPr lang="en-US" dirty="0"/>
              <a:t>Make sure the </a:t>
            </a:r>
            <a:r>
              <a:rPr lang="en-US" b="1" dirty="0"/>
              <a:t>hot plate is turned off and unplugged.</a:t>
            </a:r>
          </a:p>
          <a:p>
            <a:r>
              <a:rPr lang="en-US" dirty="0"/>
              <a:t>Leave the water in the beaker for the next students.</a:t>
            </a:r>
          </a:p>
          <a:p>
            <a:r>
              <a:rPr lang="en-US" b="1" dirty="0"/>
              <a:t>Re-connect the pressure sensor to the flask assembly</a:t>
            </a:r>
            <a:r>
              <a:rPr lang="en-US" dirty="0"/>
              <a:t> like it was at the beginning of the lab session.</a:t>
            </a:r>
          </a:p>
          <a:p>
            <a:r>
              <a:rPr lang="en-US" dirty="0"/>
              <a:t>Please recycle scrap paper and throw away any garbage. Please leave your station as clean as you can.</a:t>
            </a:r>
          </a:p>
          <a:p>
            <a:r>
              <a:rPr lang="en-US" dirty="0"/>
              <a:t>Push back the monitor, keyboard, and mouse. Please push your chair back under the table.</a:t>
            </a:r>
            <a:br>
              <a:rPr lang="en-US" dirty="0"/>
            </a:br>
            <a:endParaRPr lang="en-US" dirty="0"/>
          </a:p>
          <a:p>
            <a:r>
              <a:rPr lang="en-US" dirty="0"/>
              <a:t>Thank you!</a:t>
            </a:r>
            <a:endParaRPr lang="en-CA" dirty="0">
              <a:solidFill>
                <a:schemeClr val="accent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08104" y="125219"/>
            <a:ext cx="25562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chemeClr val="tx2"/>
                </a:solidFill>
              </a:rPr>
              <a:t>DUE DATE</a:t>
            </a:r>
            <a:endParaRPr lang="en-CA" sz="36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436096" y="843558"/>
            <a:ext cx="3600401" cy="4299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The report is due at the end of the lab session, i.e., </a:t>
            </a:r>
            <a:r>
              <a:rPr lang="en-US" sz="1800" dirty="0">
                <a:solidFill>
                  <a:srgbClr val="FF0000"/>
                </a:solidFill>
              </a:rPr>
              <a:t>at 12:50pm or 5:20pm</a:t>
            </a:r>
            <a:r>
              <a:rPr lang="en-US" sz="1800" dirty="0"/>
              <a:t>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 </a:t>
            </a:r>
            <a:br>
              <a:rPr lang="en-US" sz="1800" dirty="0"/>
            </a:br>
            <a:endParaRPr lang="en-US" sz="1800" dirty="0"/>
          </a:p>
          <a:p>
            <a:pPr marL="0" indent="0">
              <a:buNone/>
            </a:pPr>
            <a:r>
              <a:rPr lang="en-US" sz="1800" dirty="0"/>
              <a:t>Don’t forget to do your pre-lab </a:t>
            </a:r>
            <a:br>
              <a:rPr lang="en-US" sz="1800" dirty="0"/>
            </a:br>
            <a:r>
              <a:rPr lang="en-US" sz="1800" dirty="0"/>
              <a:t>for the next experiment!</a:t>
            </a:r>
            <a:endParaRPr lang="en-CA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508104" y="2429475"/>
            <a:ext cx="25562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chemeClr val="tx2"/>
                </a:solidFill>
              </a:rPr>
              <a:t>PRE-LAB</a:t>
            </a:r>
            <a:endParaRPr lang="en-CA" sz="36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5220072" y="0"/>
            <a:ext cx="0" cy="51435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220072" y="2211710"/>
            <a:ext cx="392392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3624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7698"/>
            <a:ext cx="8229600" cy="857250"/>
          </a:xfrm>
        </p:spPr>
        <p:txBody>
          <a:bodyPr/>
          <a:lstStyle/>
          <a:p>
            <a:r>
              <a:rPr lang="en-CA" b="1" u="sng" dirty="0">
                <a:solidFill>
                  <a:schemeClr val="tx2"/>
                </a:solidFill>
              </a:rPr>
              <a:t>INTRODUCTION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771550"/>
                <a:ext cx="8856984" cy="4284476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CA" dirty="0"/>
                  <a:t>In this experiment you will investigate the relationship between pressure and several variables (temperature, volume, number of gas molecules) that affect pressure in a closed system.</a:t>
                </a:r>
              </a:p>
              <a:p>
                <a:r>
                  <a:rPr lang="en-CA" dirty="0"/>
                  <a:t>The key equation to be used is Boltzmann’s equation of state:				</a:t>
                </a:r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𝑷𝑽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𝒏𝑹𝑻</m:t>
                    </m:r>
                  </m:oMath>
                </a14:m>
                <a:r>
                  <a:rPr lang="en-CA" b="1" i="1" dirty="0"/>
                  <a:t/>
                </a:r>
                <a:br>
                  <a:rPr lang="en-CA" b="1" i="1" dirty="0"/>
                </a:br>
                <a:endParaRPr lang="en-CA" b="1" i="1" dirty="0"/>
              </a:p>
              <a:p>
                <a:pPr marL="0" indent="0">
                  <a:buNone/>
                </a:pPr>
                <a:endParaRPr lang="en-CA" dirty="0"/>
              </a:p>
              <a:p>
                <a:endParaRPr lang="en-CA" dirty="0"/>
              </a:p>
              <a:p>
                <a:r>
                  <a:rPr lang="en-CA" dirty="0"/>
                  <a:t>You will also find the following information useful:</a:t>
                </a:r>
              </a:p>
              <a:p>
                <a:pPr marL="400050" lvl="1" indent="0">
                  <a:buNone/>
                </a:pPr>
                <a:r>
                  <a:rPr lang="en-CA" i="1" dirty="0"/>
                  <a:t>One mole of gas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 dirty="0" smtClean="0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CA" b="1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CA" b="1" i="1" dirty="0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CA" b="1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b="1" i="0" dirty="0" smtClean="0">
                            <a:latin typeface="Cambria Math" panose="02040503050406030204" pitchFamily="18" charset="0"/>
                          </a:rPr>
                          <m:t>𝐦𝐨𝐥</m:t>
                        </m:r>
                      </m:e>
                    </m:d>
                  </m:oMath>
                </a14:m>
                <a:r>
                  <a:rPr lang="en-CA" i="1" dirty="0"/>
                  <a:t> occupies the same volume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𝟐𝟐</m:t>
                        </m:r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b="1" i="0" smtClean="0">
                            <a:latin typeface="Cambria Math" panose="02040503050406030204" pitchFamily="18" charset="0"/>
                          </a:rPr>
                          <m:t>𝐋</m:t>
                        </m:r>
                      </m:e>
                    </m:d>
                  </m:oMath>
                </a14:m>
                <a:r>
                  <a:rPr lang="en-CA" i="1" dirty="0"/>
                  <a:t/>
                </a:r>
                <a:br>
                  <a:rPr lang="en-CA" i="1" dirty="0"/>
                </a:br>
                <a:r>
                  <a:rPr lang="en-CA" i="1" dirty="0"/>
                  <a:t>at standard pressure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𝟎𝟏𝟑</m:t>
                        </m:r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sSup>
                          <m:sSupPr>
                            <m:ctrlPr>
                              <a:rPr lang="en-CA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CA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p>
                        </m:sSup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b="1" i="0" smtClean="0">
                            <a:latin typeface="Cambria Math" panose="02040503050406030204" pitchFamily="18" charset="0"/>
                          </a:rPr>
                          <m:t>𝐏𝐚</m:t>
                        </m:r>
                      </m:e>
                    </m:d>
                  </m:oMath>
                </a14:m>
                <a:r>
                  <a:rPr lang="en-CA" i="1" dirty="0"/>
                  <a:t> and standard temperature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1" i="1" smtClean="0">
                                <a:latin typeface="Cambria Math" panose="02040503050406030204" pitchFamily="18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en-CA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𝟐𝟕𝟑</m:t>
                        </m:r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𝟏𝟓</m:t>
                        </m:r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b="1" i="0" smtClean="0">
                            <a:latin typeface="Cambria Math" panose="02040503050406030204" pitchFamily="18" charset="0"/>
                          </a:rPr>
                          <m:t>𝐊</m:t>
                        </m:r>
                        <m:r>
                          <a:rPr lang="en-CA" b="1" i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CA" b="1" i="0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 °</m:t>
                        </m:r>
                        <m:r>
                          <a:rPr lang="en-CA" b="1" i="0" smtClean="0">
                            <a:latin typeface="Cambria Math" panose="02040503050406030204" pitchFamily="18" charset="0"/>
                          </a:rPr>
                          <m:t>𝐂</m:t>
                        </m:r>
                      </m:e>
                    </m:d>
                  </m:oMath>
                </a14:m>
                <a:r>
                  <a:rPr lang="en-CA" i="1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771550"/>
                <a:ext cx="8856984" cy="4284476"/>
              </a:xfrm>
              <a:blipFill>
                <a:blip r:embed="rId2"/>
                <a:stretch>
                  <a:fillRect l="-1032" t="-2707" r="-144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67544" y="2369081"/>
                <a:ext cx="9073008" cy="1138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500" dirty="0"/>
                  <a:t>where </a:t>
                </a:r>
                <a14:m>
                  <m:oMath xmlns:m="http://schemas.openxmlformats.org/officeDocument/2006/math">
                    <m:r>
                      <a:rPr lang="en-CA" sz="2500" b="1" i="1" dirty="0" smtClean="0"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CA" sz="2500" dirty="0"/>
                  <a:t> is pressure, </a:t>
                </a:r>
                <a14:m>
                  <m:oMath xmlns:m="http://schemas.openxmlformats.org/officeDocument/2006/math">
                    <m:r>
                      <a:rPr lang="en-CA" sz="2500" b="1" i="1" dirty="0" smtClean="0"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r>
                  <a:rPr lang="en-CA" sz="2500" dirty="0"/>
                  <a:t> is volume, </a:t>
                </a:r>
                <a14:m>
                  <m:oMath xmlns:m="http://schemas.openxmlformats.org/officeDocument/2006/math">
                    <m:r>
                      <a:rPr lang="en-CA" sz="2500" b="1" i="1" dirty="0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CA" sz="2500" dirty="0"/>
                  <a:t> is number of moles, </a:t>
                </a:r>
                <a14:m>
                  <m:oMath xmlns:m="http://schemas.openxmlformats.org/officeDocument/2006/math">
                    <m:r>
                      <a:rPr lang="en-CA" sz="2500" b="1" i="1" dirty="0" smtClean="0"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en-CA" sz="2500" dirty="0"/>
                  <a:t> is the universal gas constant, and </a:t>
                </a:r>
                <a14:m>
                  <m:oMath xmlns:m="http://schemas.openxmlformats.org/officeDocument/2006/math">
                    <m:r>
                      <a:rPr lang="en-CA" sz="2500" b="1" i="1" dirty="0" smtClean="0"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CA" sz="2500" dirty="0"/>
                  <a:t> is the temperature</a:t>
                </a:r>
              </a:p>
              <a:p>
                <a:endParaRPr lang="en-CA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369081"/>
                <a:ext cx="9073008" cy="1138773"/>
              </a:xfrm>
              <a:prstGeom prst="rect">
                <a:avLst/>
              </a:prstGeom>
              <a:blipFill>
                <a:blip r:embed="rId3"/>
                <a:stretch>
                  <a:fillRect l="-1142" t="-430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848" y="51470"/>
            <a:ext cx="8229600" cy="857250"/>
          </a:xfrm>
        </p:spPr>
        <p:txBody>
          <a:bodyPr/>
          <a:lstStyle/>
          <a:p>
            <a:r>
              <a:rPr lang="en-CA" b="1" u="sng" dirty="0">
                <a:solidFill>
                  <a:schemeClr val="tx2"/>
                </a:solidFill>
              </a:rPr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879562"/>
            <a:ext cx="8928992" cy="4284476"/>
          </a:xfrm>
        </p:spPr>
        <p:txBody>
          <a:bodyPr>
            <a:normAutofit fontScale="92500" lnSpcReduction="10000"/>
          </a:bodyPr>
          <a:lstStyle/>
          <a:p>
            <a:r>
              <a:rPr lang="en-CA" dirty="0"/>
              <a:t>Collect data for a sample of air in a closed system:</a:t>
            </a:r>
            <a:br>
              <a:rPr lang="en-CA" dirty="0"/>
            </a:br>
            <a:r>
              <a:rPr lang="en-CA" dirty="0"/>
              <a:t>1) pressure vs. volume</a:t>
            </a:r>
            <a:br>
              <a:rPr lang="en-CA" dirty="0"/>
            </a:br>
            <a:r>
              <a:rPr lang="en-CA" dirty="0"/>
              <a:t>2) pressure vs. number of moles</a:t>
            </a:r>
            <a:br>
              <a:rPr lang="en-CA" dirty="0"/>
            </a:br>
            <a:r>
              <a:rPr lang="en-CA" dirty="0"/>
              <a:t>3) pressure vs. temperature</a:t>
            </a:r>
          </a:p>
          <a:p>
            <a:r>
              <a:rPr lang="en-CA" dirty="0"/>
              <a:t>Determine the relationships between these variables and then formulate a single expression relating these variables.</a:t>
            </a:r>
          </a:p>
          <a:p>
            <a:r>
              <a:rPr lang="en-CA" dirty="0"/>
              <a:t>Determine whether air behaves as an ideal gas.</a:t>
            </a:r>
          </a:p>
          <a:p>
            <a:r>
              <a:rPr lang="en-CA" dirty="0"/>
              <a:t>Determine the absolute zero temperature.</a:t>
            </a:r>
          </a:p>
        </p:txBody>
      </p:sp>
    </p:spTree>
    <p:extLst>
      <p:ext uri="{BB962C8B-B14F-4D97-AF65-F5344CB8AC3E}">
        <p14:creationId xmlns:p14="http://schemas.microsoft.com/office/powerpoint/2010/main" val="688307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848" y="51470"/>
            <a:ext cx="8229600" cy="857250"/>
          </a:xfrm>
        </p:spPr>
        <p:txBody>
          <a:bodyPr/>
          <a:lstStyle/>
          <a:p>
            <a:r>
              <a:rPr lang="en-CA" b="1" u="sng" dirty="0">
                <a:solidFill>
                  <a:schemeClr val="tx2"/>
                </a:solidFill>
              </a:rPr>
              <a:t>SAFETY WARNING!!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879562"/>
            <a:ext cx="8928992" cy="4284476"/>
          </a:xfrm>
        </p:spPr>
        <p:txBody>
          <a:bodyPr>
            <a:normAutofit/>
          </a:bodyPr>
          <a:lstStyle/>
          <a:p>
            <a:r>
              <a:rPr lang="en-CA" dirty="0"/>
              <a:t>You will be working with </a:t>
            </a:r>
            <a:r>
              <a:rPr lang="en-CA" b="1" dirty="0"/>
              <a:t>near boiling water </a:t>
            </a:r>
            <a:r>
              <a:rPr lang="en-CA" dirty="0"/>
              <a:t>in this experiment.</a:t>
            </a:r>
          </a:p>
          <a:p>
            <a:pPr lvl="1"/>
            <a:r>
              <a:rPr lang="en-CA" b="1" dirty="0"/>
              <a:t>Please wear protective gloves </a:t>
            </a:r>
            <a:r>
              <a:rPr lang="en-CA" dirty="0"/>
              <a:t>when handling any high temperature surfaces.</a:t>
            </a:r>
          </a:p>
          <a:p>
            <a:r>
              <a:rPr lang="en-CA" dirty="0"/>
              <a:t>Please </a:t>
            </a:r>
            <a:r>
              <a:rPr lang="en-CA" b="1" dirty="0"/>
              <a:t>turn off the hot plate when it is not in use</a:t>
            </a:r>
            <a:r>
              <a:rPr lang="en-CA" dirty="0"/>
              <a:t>.</a:t>
            </a:r>
          </a:p>
          <a:p>
            <a:pPr lvl="1"/>
            <a:r>
              <a:rPr lang="en-CA" dirty="0"/>
              <a:t>If the water begins to boil before your collection time is up, turn off the hot plate.</a:t>
            </a:r>
          </a:p>
        </p:txBody>
      </p:sp>
    </p:spTree>
    <p:extLst>
      <p:ext uri="{BB962C8B-B14F-4D97-AF65-F5344CB8AC3E}">
        <p14:creationId xmlns:p14="http://schemas.microsoft.com/office/powerpoint/2010/main" val="1249613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-67698"/>
                <a:ext cx="3322712" cy="85725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CA" b="1" i="1" u="sng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CA" b="1" u="sng" dirty="0">
                    <a:solidFill>
                      <a:schemeClr val="tx2"/>
                    </a:solidFill>
                  </a:rPr>
                  <a:t> vs. </a:t>
                </a:r>
                <a14:m>
                  <m:oMath xmlns:m="http://schemas.openxmlformats.org/officeDocument/2006/math">
                    <m:r>
                      <a:rPr lang="en-CA" b="1" i="1" u="sng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endParaRPr lang="en-CA" b="1" i="1" u="sng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-67698"/>
                <a:ext cx="3322712" cy="857250"/>
              </a:xfrm>
              <a:blipFill>
                <a:blip r:embed="rId2"/>
                <a:stretch>
                  <a:fillRect t="-9220" b="-2836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789552"/>
                <a:ext cx="3892996" cy="4446494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CA" dirty="0"/>
                  <a:t>Fill the beaker to the 350 mL mark.</a:t>
                </a:r>
              </a:p>
              <a:p>
                <a:r>
                  <a:rPr lang="en-CA" dirty="0"/>
                  <a:t>Your initial values should be around:</a:t>
                </a:r>
                <a:br>
                  <a:rPr lang="en-CA" dirty="0"/>
                </a:b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22 °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CA" dirty="0"/>
                  <a:t>, </a:t>
                </a:r>
                <a:br>
                  <a:rPr lang="en-CA" dirty="0"/>
                </a:b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100 </m:t>
                    </m:r>
                    <m:r>
                      <m:rPr>
                        <m:sty m:val="p"/>
                      </m:rPr>
                      <a:rPr lang="en-CA" i="0" dirty="0" smtClean="0">
                        <a:latin typeface="Cambria Math" panose="02040503050406030204" pitchFamily="18" charset="0"/>
                      </a:rPr>
                      <m:t>kPa</m:t>
                    </m:r>
                  </m:oMath>
                </a14:m>
                <a:r>
                  <a:rPr lang="en-CA" dirty="0"/>
                  <a:t>.</a:t>
                </a:r>
              </a:p>
              <a:p>
                <a:r>
                  <a:rPr lang="en-CA" dirty="0"/>
                  <a:t>Reduce the pressure to between 50 and 60 kPa before you start. </a:t>
                </a:r>
                <a:br>
                  <a:rPr lang="en-CA" dirty="0"/>
                </a:br>
                <a:r>
                  <a:rPr lang="en-CA" dirty="0"/>
                  <a:t>PHOTOS AND VIDEO ON NEXT TWO SLIDES.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789552"/>
                <a:ext cx="3892996" cy="4446494"/>
              </a:xfrm>
              <a:blipFill>
                <a:blip r:embed="rId3"/>
                <a:stretch>
                  <a:fillRect l="-2665" t="-2195" r="-4389" b="-96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16768"/>
            <a:ext cx="5143500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4574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28"/>
          <p:cNvSpPr txBox="1"/>
          <p:nvPr/>
        </p:nvSpPr>
        <p:spPr>
          <a:xfrm>
            <a:off x="6981203" y="4332361"/>
            <a:ext cx="2271318" cy="39636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lvl="0" algn="ctr" rtl="0">
              <a:buNone/>
            </a:pPr>
            <a:r>
              <a:rPr lang="en" sz="1800" dirty="0">
                <a:solidFill>
                  <a:srgbClr val="FFFFFF"/>
                </a:solidFill>
              </a:rPr>
              <a:t>Sonde de température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hape 24"/>
              <p:cNvSpPr txBox="1">
                <a:spLocks noGrp="1"/>
              </p:cNvSpPr>
              <p:nvPr/>
            </p:nvSpPr>
            <p:spPr>
              <a:xfrm>
                <a:off x="-540568" y="852686"/>
                <a:ext cx="3096344" cy="114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b" anchorCtr="0">
                <a:noAutofit/>
              </a:bodyPr>
              <a:lstStyle>
                <a:defPPr marR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0" marR="0" indent="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100000"/>
                  <a:buFont typeface="Arial"/>
                  <a:buNone/>
                  <a:defRPr sz="3600" b="1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1pPr>
                <a:lvl2pPr marL="0" marR="0" indent="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100000"/>
                  <a:buFont typeface="Arial"/>
                  <a:buNone/>
                  <a:defRPr sz="3600" b="1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2pPr>
                <a:lvl3pPr marL="0" indent="228600" algn="l" rtl="0">
                  <a:spcBef>
                    <a:spcPts val="0"/>
                  </a:spcBef>
                  <a:buClr>
                    <a:schemeClr val="dk1"/>
                  </a:buClr>
                  <a:buSzPct val="100000"/>
                  <a:buFont typeface="Arial"/>
                  <a:buNone/>
                  <a:defRPr sz="3600" b="1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L="0" indent="228600" algn="l" rtl="0">
                  <a:spcBef>
                    <a:spcPts val="0"/>
                  </a:spcBef>
                  <a:buClr>
                    <a:schemeClr val="dk1"/>
                  </a:buClr>
                  <a:buSzPct val="100000"/>
                  <a:buFont typeface="Arial"/>
                  <a:buNone/>
                  <a:defRPr sz="3600" b="1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L="0" indent="228600" algn="l" rtl="0">
                  <a:spcBef>
                    <a:spcPts val="0"/>
                  </a:spcBef>
                  <a:buClr>
                    <a:schemeClr val="dk1"/>
                  </a:buClr>
                  <a:buSzPct val="100000"/>
                  <a:buFont typeface="Arial"/>
                  <a:buNone/>
                  <a:defRPr sz="3600" b="1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L="0" indent="228600" algn="l" rtl="0">
                  <a:spcBef>
                    <a:spcPts val="0"/>
                  </a:spcBef>
                  <a:buClr>
                    <a:schemeClr val="dk1"/>
                  </a:buClr>
                  <a:buSzPct val="100000"/>
                  <a:buFont typeface="Arial"/>
                  <a:buNone/>
                  <a:defRPr sz="3600" b="1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L="0" indent="228600" algn="l" rtl="0">
                  <a:spcBef>
                    <a:spcPts val="0"/>
                  </a:spcBef>
                  <a:buClr>
                    <a:schemeClr val="dk1"/>
                  </a:buClr>
                  <a:buSzPct val="100000"/>
                  <a:buFont typeface="Arial"/>
                  <a:buNone/>
                  <a:defRPr sz="3600" b="1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L="0" indent="228600" algn="l" rtl="0">
                  <a:spcBef>
                    <a:spcPts val="0"/>
                  </a:spcBef>
                  <a:buClr>
                    <a:schemeClr val="dk1"/>
                  </a:buClr>
                  <a:buSzPct val="100000"/>
                  <a:buFont typeface="Arial"/>
                  <a:buNone/>
                  <a:defRPr sz="3600" b="1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L="0" indent="228600" algn="l" rtl="0">
                  <a:spcBef>
                    <a:spcPts val="0"/>
                  </a:spcBef>
                  <a:buClr>
                    <a:schemeClr val="dk1"/>
                  </a:buClr>
                  <a:buSzPct val="100000"/>
                  <a:buFont typeface="Arial"/>
                  <a:buNone/>
                  <a:defRPr sz="3600" b="1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lvl="0" algn="ctr" rtl="0">
                  <a:buNone/>
                </a:pPr>
                <a:r>
                  <a:rPr lang="en" dirty="0">
                    <a:solidFill>
                      <a:srgbClr val="1155CC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The setup</a:t>
                </a:r>
                <a:br>
                  <a:rPr lang="en" dirty="0">
                    <a:solidFill>
                      <a:srgbClr val="1155CC"/>
                    </a:solidFill>
                    <a:latin typeface="Calibri"/>
                    <a:ea typeface="Calibri"/>
                    <a:cs typeface="Calibri"/>
                    <a:sym typeface="Calibri"/>
                  </a:rPr>
                </a:br>
                <a:r>
                  <a:rPr lang="en" dirty="0">
                    <a:solidFill>
                      <a:srgbClr val="1155CC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for</a:t>
                </a:r>
                <a:br>
                  <a:rPr lang="en" dirty="0">
                    <a:solidFill>
                      <a:srgbClr val="1155CC"/>
                    </a:solidFill>
                    <a:latin typeface="Calibri"/>
                    <a:ea typeface="Calibri"/>
                    <a:cs typeface="Calibri"/>
                    <a:sym typeface="Calibri"/>
                  </a:rPr>
                </a:br>
                <a14:m>
                  <m:oMath xmlns:m="http://schemas.openxmlformats.org/officeDocument/2006/math">
                    <m:r>
                      <a:rPr lang="en" i="1" dirty="0" smtClean="0">
                        <a:solidFill>
                          <a:srgbClr val="1155CC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𝑃</m:t>
                    </m:r>
                  </m:oMath>
                </a14:m>
                <a:r>
                  <a:rPr lang="en" dirty="0">
                    <a:solidFill>
                      <a:srgbClr val="1155CC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vs. </a:t>
                </a:r>
                <a14:m>
                  <m:oMath xmlns:m="http://schemas.openxmlformats.org/officeDocument/2006/math">
                    <m:r>
                      <a:rPr lang="en" i="1" dirty="0" smtClean="0">
                        <a:solidFill>
                          <a:srgbClr val="1155CC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𝑇</m:t>
                    </m:r>
                  </m:oMath>
                </a14:m>
                <a:endParaRPr lang="en" i="1" dirty="0">
                  <a:solidFill>
                    <a:srgbClr val="1155C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11" name="Shape 24"/>
              <p:cNvSpPr txBox="1"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40568" y="852686"/>
                <a:ext cx="3096344" cy="1143000"/>
              </a:xfrm>
              <a:prstGeom prst="rect">
                <a:avLst/>
              </a:prstGeom>
              <a:blipFill>
                <a:blip r:embed="rId2"/>
                <a:stretch>
                  <a:fillRect t="-64706" b="-165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hape 23"/>
          <p:cNvSpPr/>
          <p:nvPr/>
        </p:nvSpPr>
        <p:spPr>
          <a:xfrm>
            <a:off x="2282208" y="555526"/>
            <a:ext cx="6802188" cy="453650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13" name="Shape 25"/>
          <p:cNvSpPr txBox="1"/>
          <p:nvPr/>
        </p:nvSpPr>
        <p:spPr>
          <a:xfrm>
            <a:off x="3053886" y="2128146"/>
            <a:ext cx="1518114" cy="39636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lvl="0" algn="ctr" rtl="0">
              <a:buNone/>
            </a:pPr>
            <a:r>
              <a:rPr lang="en" sz="1800" dirty="0">
                <a:solidFill>
                  <a:srgbClr val="FFFFFF"/>
                </a:solidFill>
              </a:rPr>
              <a:t>Gloves</a:t>
            </a:r>
          </a:p>
        </p:txBody>
      </p:sp>
      <p:sp>
        <p:nvSpPr>
          <p:cNvPr id="14" name="Shape 26"/>
          <p:cNvSpPr txBox="1"/>
          <p:nvPr/>
        </p:nvSpPr>
        <p:spPr>
          <a:xfrm>
            <a:off x="3447620" y="4119597"/>
            <a:ext cx="1518114" cy="39636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lvl="0" algn="ctr" rtl="0">
              <a:buNone/>
            </a:pPr>
            <a:r>
              <a:rPr lang="en" sz="1800" dirty="0">
                <a:solidFill>
                  <a:srgbClr val="FFFFFF"/>
                </a:solidFill>
              </a:rPr>
              <a:t>Syringes</a:t>
            </a:r>
          </a:p>
        </p:txBody>
      </p:sp>
      <p:sp>
        <p:nvSpPr>
          <p:cNvPr id="15" name="Shape 27"/>
          <p:cNvSpPr txBox="1"/>
          <p:nvPr/>
        </p:nvSpPr>
        <p:spPr>
          <a:xfrm>
            <a:off x="4886042" y="3951361"/>
            <a:ext cx="2025278" cy="39636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lvl="0" algn="ctr" rtl="0">
              <a:buNone/>
            </a:pPr>
            <a:r>
              <a:rPr lang="en" sz="1800">
                <a:solidFill>
                  <a:srgbClr val="FFFFFF"/>
                </a:solidFill>
              </a:rPr>
              <a:t>Hot plate and glass bulb assembly</a:t>
            </a:r>
          </a:p>
        </p:txBody>
      </p:sp>
      <p:sp>
        <p:nvSpPr>
          <p:cNvPr id="16" name="Shape 28"/>
          <p:cNvSpPr txBox="1"/>
          <p:nvPr/>
        </p:nvSpPr>
        <p:spPr>
          <a:xfrm>
            <a:off x="6981203" y="4332361"/>
            <a:ext cx="2271318" cy="39636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lvl="0" algn="ctr" rtl="0">
              <a:buNone/>
            </a:pPr>
            <a:r>
              <a:rPr lang="en" sz="1800">
                <a:solidFill>
                  <a:srgbClr val="FFFFFF"/>
                </a:solidFill>
              </a:rPr>
              <a:t>Temperature</a:t>
            </a:r>
          </a:p>
          <a:p>
            <a:pPr lvl="0" algn="ctr" rtl="0">
              <a:buNone/>
            </a:pPr>
            <a:r>
              <a:rPr lang="en" sz="1800">
                <a:solidFill>
                  <a:srgbClr val="FFFFFF"/>
                </a:solidFill>
              </a:rPr>
              <a:t>probe</a:t>
            </a:r>
          </a:p>
        </p:txBody>
      </p:sp>
      <p:sp>
        <p:nvSpPr>
          <p:cNvPr id="17" name="Shape 29"/>
          <p:cNvSpPr txBox="1"/>
          <p:nvPr/>
        </p:nvSpPr>
        <p:spPr>
          <a:xfrm>
            <a:off x="4388915" y="976018"/>
            <a:ext cx="2271318" cy="39636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lvl="0" algn="ctr" rtl="0">
              <a:buNone/>
            </a:pPr>
            <a:r>
              <a:rPr lang="en" sz="1800" dirty="0">
                <a:solidFill>
                  <a:srgbClr val="FFFFFF"/>
                </a:solidFill>
              </a:rPr>
              <a:t>Pressure sensor</a:t>
            </a:r>
          </a:p>
        </p:txBody>
      </p:sp>
    </p:spTree>
    <p:extLst>
      <p:ext uri="{BB962C8B-B14F-4D97-AF65-F5344CB8AC3E}">
        <p14:creationId xmlns:p14="http://schemas.microsoft.com/office/powerpoint/2010/main" val="3796264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24"/>
          <p:cNvSpPr txBox="1">
            <a:spLocks noGrp="1"/>
          </p:cNvSpPr>
          <p:nvPr/>
        </p:nvSpPr>
        <p:spPr>
          <a:xfrm>
            <a:off x="107504" y="852686"/>
            <a:ext cx="2808312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 rtl="0">
              <a:buNone/>
            </a:pPr>
            <a:r>
              <a:rPr lang="en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Decreasing the initial pressure</a:t>
            </a:r>
          </a:p>
        </p:txBody>
      </p:sp>
      <p:sp>
        <p:nvSpPr>
          <p:cNvPr id="4" name="Shape 34">
            <a:hlinkClick r:id="rId2"/>
          </p:cNvPr>
          <p:cNvSpPr/>
          <p:nvPr/>
        </p:nvSpPr>
        <p:spPr>
          <a:xfrm>
            <a:off x="2915816" y="411510"/>
            <a:ext cx="6096000" cy="4572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88902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-67698"/>
                <a:ext cx="8229600" cy="85725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CA" b="1" i="1" u="sng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CA" b="1" u="sng" dirty="0">
                    <a:solidFill>
                      <a:schemeClr val="tx2"/>
                    </a:solidFill>
                  </a:rPr>
                  <a:t> vs. </a:t>
                </a:r>
                <a14:m>
                  <m:oMath xmlns:m="http://schemas.openxmlformats.org/officeDocument/2006/math">
                    <m:r>
                      <a:rPr lang="en-CA" b="1" i="1" u="sng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CA" b="1" u="sng" dirty="0">
                    <a:solidFill>
                      <a:schemeClr val="tx2"/>
                    </a:solidFill>
                  </a:rPr>
                  <a:t> (cont.)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-67698"/>
                <a:ext cx="8229600" cy="857250"/>
              </a:xfrm>
              <a:blipFill>
                <a:blip r:embed="rId2"/>
                <a:stretch>
                  <a:fillRect t="-9220" b="-2836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89552"/>
            <a:ext cx="8928992" cy="4446494"/>
          </a:xfrm>
        </p:spPr>
        <p:txBody>
          <a:bodyPr>
            <a:normAutofit/>
          </a:bodyPr>
          <a:lstStyle/>
          <a:p>
            <a:r>
              <a:rPr lang="en-CA" dirty="0"/>
              <a:t>Set data collection to 600 s.</a:t>
            </a:r>
          </a:p>
          <a:p>
            <a:r>
              <a:rPr lang="en-CA" dirty="0"/>
              <a:t>Turn the hot plate to maximum and wait until the temperature has increased by 5 °C before pressing collect.</a:t>
            </a:r>
          </a:p>
          <a:p>
            <a:r>
              <a:rPr lang="en-CA" dirty="0"/>
              <a:t>Make sure to stop data collection if your water begins to boil before the 600 s is finished.</a:t>
            </a:r>
          </a:p>
          <a:p>
            <a:r>
              <a:rPr lang="en-CA" dirty="0"/>
              <a:t>Prepare your graph of pressure vs. temperature.</a:t>
            </a:r>
          </a:p>
        </p:txBody>
      </p:sp>
    </p:spTree>
    <p:extLst>
      <p:ext uri="{BB962C8B-B14F-4D97-AF65-F5344CB8AC3E}">
        <p14:creationId xmlns:p14="http://schemas.microsoft.com/office/powerpoint/2010/main" val="4117718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-236562"/>
                <a:ext cx="8229600" cy="85725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CA" b="1" i="1" u="sng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CA" b="1" u="sng" dirty="0">
                    <a:solidFill>
                      <a:schemeClr val="tx2"/>
                    </a:solidFill>
                  </a:rPr>
                  <a:t> vs. </a:t>
                </a:r>
                <a14:m>
                  <m:oMath xmlns:m="http://schemas.openxmlformats.org/officeDocument/2006/math">
                    <m:r>
                      <a:rPr lang="en-CA" b="1" i="1" u="sng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endParaRPr lang="en-CA" b="1" i="1" u="sng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-236562"/>
                <a:ext cx="8229600" cy="857250"/>
              </a:xfrm>
              <a:blipFill>
                <a:blip r:embed="rId2"/>
                <a:stretch>
                  <a:fillRect t="-8511" b="-2836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483518"/>
            <a:ext cx="8928992" cy="4680520"/>
          </a:xfrm>
        </p:spPr>
        <p:txBody>
          <a:bodyPr>
            <a:normAutofit fontScale="92500" lnSpcReduction="20000"/>
          </a:bodyPr>
          <a:lstStyle/>
          <a:p>
            <a:r>
              <a:rPr lang="en-CA" dirty="0"/>
              <a:t>Attach the 20 mL syringe directly to the pressure sensor.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Use “Events with Entry” mode for data collection and make sure you use a </a:t>
            </a:r>
            <a:r>
              <a:rPr lang="en-CA" b="1" dirty="0"/>
              <a:t>10 s average</a:t>
            </a:r>
            <a:r>
              <a:rPr lang="en-CA" dirty="0"/>
              <a:t>.</a:t>
            </a:r>
          </a:p>
          <a:p>
            <a:r>
              <a:rPr lang="en-CA" dirty="0"/>
              <a:t>Record the pressure at each step as you change the volume from 10 to 20 mL by steps of 2 </a:t>
            </a:r>
            <a:r>
              <a:rPr lang="en-CA" dirty="0" err="1"/>
              <a:t>mL.</a:t>
            </a:r>
            <a:r>
              <a:rPr lang="en-CA" dirty="0"/>
              <a:t> Repeat for 20 to 10 </a:t>
            </a:r>
            <a:r>
              <a:rPr lang="en-CA" dirty="0" err="1"/>
              <a:t>mL.</a:t>
            </a:r>
            <a:endParaRPr lang="en-CA" dirty="0"/>
          </a:p>
          <a:p>
            <a:r>
              <a:rPr lang="en-CA" dirty="0"/>
              <a:t>Prepare your graph of pressure vs. inverse volume.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28142"/>
            <a:ext cx="65722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9083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16620</TotalTime>
  <Words>813</Words>
  <Application>Microsoft Office PowerPoint</Application>
  <PresentationFormat>On-screen Show (16:9)</PresentationFormat>
  <Paragraphs>74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Cambria Math</vt:lpstr>
      <vt:lpstr>Office Theme</vt:lpstr>
      <vt:lpstr>Ideal Gas Law</vt:lpstr>
      <vt:lpstr>INTRODUCTION</vt:lpstr>
      <vt:lpstr>OBJECTIVES</vt:lpstr>
      <vt:lpstr>SAFETY WARNING!!</vt:lpstr>
      <vt:lpstr>P vs. T</vt:lpstr>
      <vt:lpstr>PowerPoint Presentation</vt:lpstr>
      <vt:lpstr>PowerPoint Presentation</vt:lpstr>
      <vt:lpstr>P vs. T (cont.)</vt:lpstr>
      <vt:lpstr>P vs. V</vt:lpstr>
      <vt:lpstr>PowerPoint Presentation</vt:lpstr>
      <vt:lpstr>P vs. n</vt:lpstr>
      <vt:lpstr>GRAPHS</vt:lpstr>
      <vt:lpstr>PowerPoint Presentation</vt:lpstr>
    </vt:vector>
  </TitlesOfParts>
  <Company>University of Ottawa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Ideal gas law</dc:title>
  <dc:creator>COE Support</dc:creator>
  <cp:lastModifiedBy>Michael Wong</cp:lastModifiedBy>
  <cp:revision>148</cp:revision>
  <dcterms:created xsi:type="dcterms:W3CDTF">2013-01-04T15:12:26Z</dcterms:created>
  <dcterms:modified xsi:type="dcterms:W3CDTF">2023-01-25T01:47:55Z</dcterms:modified>
</cp:coreProperties>
</file>