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94" r:id="rId3"/>
    <p:sldId id="292" r:id="rId4"/>
    <p:sldId id="293" r:id="rId5"/>
    <p:sldId id="295" r:id="rId6"/>
    <p:sldId id="296" r:id="rId7"/>
    <p:sldId id="303" r:id="rId8"/>
    <p:sldId id="297" r:id="rId9"/>
    <p:sldId id="298" r:id="rId10"/>
    <p:sldId id="299" r:id="rId11"/>
    <p:sldId id="300" r:id="rId12"/>
    <p:sldId id="301" r:id="rId13"/>
    <p:sldId id="302" r:id="rId14"/>
    <p:sldId id="290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01" autoAdjust="0"/>
  </p:normalViewPr>
  <p:slideViewPr>
    <p:cSldViewPr>
      <p:cViewPr varScale="1">
        <p:scale>
          <a:sx n="124" d="100"/>
          <a:sy n="124" d="100"/>
        </p:scale>
        <p:origin x="27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DB97-48DA-4F3A-8836-4CA552FFA067}" type="datetimeFigureOut">
              <a:rPr lang="en-CA" smtClean="0"/>
              <a:t>22/02/2023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3899-6798-45C6-A645-CA873D24E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Comments</a:t>
            </a:r>
            <a:r>
              <a:rPr lang="en-CA" baseline="0" dirty="0"/>
              <a:t> for TAs: leave this slide on the TV monitors when you are not using them for teaching.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95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22/02/2023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22/02/2023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22/02/2023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22/02/2023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22/02/2023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22/02/2023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22/02/2023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22/02/2023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22/02/2023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22/02/2023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22/02/2023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E6C-E870-41EC-B353-395049EEC39E}" type="datetimeFigureOut">
              <a:rPr lang="en-CA" smtClean="0"/>
              <a:pPr/>
              <a:t>22/02/2023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uottawa.brightspace.com/d2l/hom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533127"/>
            <a:ext cx="6372200" cy="110251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Geometrical Optics</a:t>
            </a:r>
            <a:endParaRPr lang="en-CA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792" y="2066528"/>
            <a:ext cx="6400800" cy="2089398"/>
          </a:xfrm>
        </p:spPr>
        <p:txBody>
          <a:bodyPr>
            <a:normAutofit/>
          </a:bodyPr>
          <a:lstStyle/>
          <a:p>
            <a:r>
              <a:rPr lang="en-CA" dirty="0"/>
              <a:t>1</a:t>
            </a:r>
            <a:r>
              <a:rPr lang="en-CA" baseline="30000" dirty="0"/>
              <a:t>st</a:t>
            </a:r>
            <a:r>
              <a:rPr lang="en-CA" dirty="0"/>
              <a:t> year physics laboratories</a:t>
            </a:r>
          </a:p>
          <a:p>
            <a:endParaRPr lang="en-CA" sz="2400" dirty="0"/>
          </a:p>
          <a:p>
            <a:r>
              <a:rPr lang="en-CA" sz="2400" dirty="0"/>
              <a:t>University of Ottawa</a:t>
            </a:r>
          </a:p>
          <a:p>
            <a:r>
              <a:rPr lang="en-CA" sz="2400" u="sng" dirty="0">
                <a:hlinkClick r:id="rId2"/>
              </a:rPr>
              <a:t>https://uottawa.brightspace.com/d2l/home</a:t>
            </a:r>
            <a:endParaRPr lang="en-CA" sz="2400" dirty="0"/>
          </a:p>
        </p:txBody>
      </p:sp>
      <p:pic>
        <p:nvPicPr>
          <p:cNvPr id="1026" name="Picture 2" descr="http://homepage.usask.ca/~dln136/refraction/graphics/pencil_in_w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48" y="915566"/>
            <a:ext cx="2304256" cy="364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36" y="915966"/>
            <a:ext cx="5940060" cy="396004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-67698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u="sng" dirty="0">
                <a:solidFill>
                  <a:schemeClr val="tx2"/>
                </a:solidFill>
              </a:rPr>
              <a:t>FOCUSING LENS SETUP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843558"/>
            <a:ext cx="3024336" cy="42484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/>
              <a:t>You can directly measure the focal length of the double concave and double convex acrylic lenses using three beams from the laser ray box.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2397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436096" y="0"/>
            <a:ext cx="3429000" cy="5143500"/>
            <a:chOff x="2915816" y="0"/>
            <a:chExt cx="3429000" cy="5143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0"/>
              <a:ext cx="3429000" cy="51435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361050" y="2994506"/>
              <a:ext cx="570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b="1" dirty="0">
                  <a:solidFill>
                    <a:srgbClr val="FFFF00"/>
                  </a:solidFill>
                </a:rPr>
                <a:t>lens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60280" y="258202"/>
              <a:ext cx="953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b="1" dirty="0">
                  <a:solidFill>
                    <a:srgbClr val="FFFF00"/>
                  </a:solidFill>
                </a:rPr>
                <a:t>window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63312" y="3579862"/>
              <a:ext cx="805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b="1" dirty="0">
                  <a:solidFill>
                    <a:srgbClr val="FFFF00"/>
                  </a:solidFill>
                </a:rPr>
                <a:t>screen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-1425352" y="202332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u="sng" dirty="0">
                <a:solidFill>
                  <a:schemeClr val="tx2"/>
                </a:solidFill>
              </a:rPr>
              <a:t>FOCUSING AN </a:t>
            </a:r>
          </a:p>
          <a:p>
            <a:r>
              <a:rPr lang="en-CA" b="1" u="sng" dirty="0">
                <a:solidFill>
                  <a:schemeClr val="tx2"/>
                </a:solidFill>
              </a:rPr>
              <a:t>OBJECT AT INFINITY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23528" y="1959682"/>
                <a:ext cx="4824536" cy="320435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/>
                  <a:t>A very distant object </a:t>
                </a:r>
                <a:br>
                  <a:rPr lang="en-CA" dirty="0"/>
                </a:br>
                <a:r>
                  <a:rPr lang="en-CA" dirty="0"/>
                  <a:t>(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𝑝</m:t>
                    </m:r>
                    <m:r>
                      <a:rPr lang="en-CA" i="1">
                        <a:latin typeface="Cambria Math"/>
                      </a:rPr>
                      <m:t>→∞</m:t>
                    </m:r>
                  </m:oMath>
                </a14:m>
                <a:r>
                  <a:rPr lang="en-CA" dirty="0"/>
                  <a:t>) will have a real image at the focal point of a converging lens </a:t>
                </a:r>
                <a:br>
                  <a:rPr lang="en-CA" dirty="0"/>
                </a:br>
                <a:r>
                  <a:rPr lang="en-CA" dirty="0"/>
                  <a:t>(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𝑞</m:t>
                    </m:r>
                    <m:r>
                      <a:rPr lang="en-CA" i="1" smtClean="0">
                        <a:latin typeface="Cambria Math"/>
                      </a:rPr>
                      <m:t>≈</m:t>
                    </m:r>
                    <m:r>
                      <a:rPr lang="en-CA" i="1">
                        <a:latin typeface="Cambria Math"/>
                      </a:rPr>
                      <m:t>𝑓</m:t>
                    </m:r>
                  </m:oMath>
                </a14:m>
                <a:r>
                  <a:rPr lang="en-CA" dirty="0"/>
                  <a:t>).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59682"/>
                <a:ext cx="4824536" cy="3204356"/>
              </a:xfrm>
              <a:prstGeom prst="rect">
                <a:avLst/>
              </a:prstGeom>
              <a:blipFill>
                <a:blip r:embed="rId3"/>
                <a:stretch>
                  <a:fillRect l="-2908" t="-24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195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9" y="1203998"/>
            <a:ext cx="5400000" cy="36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3102" y="3365979"/>
            <a:ext cx="1266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>
                <a:solidFill>
                  <a:srgbClr val="FFFF00"/>
                </a:solidFill>
              </a:rPr>
              <a:t>lens (10 cm</a:t>
            </a:r>
            <a:br>
              <a:rPr lang="en-CA" b="1" dirty="0">
                <a:solidFill>
                  <a:srgbClr val="FFFF00"/>
                </a:solidFill>
              </a:rPr>
            </a:br>
            <a:r>
              <a:rPr lang="en-CA" b="1" dirty="0">
                <a:solidFill>
                  <a:srgbClr val="FFFF00"/>
                </a:solidFill>
              </a:rPr>
              <a:t>convex)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9555" y="2500142"/>
            <a:ext cx="81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>
                <a:solidFill>
                  <a:srgbClr val="FFFF00"/>
                </a:solidFill>
              </a:rPr>
              <a:t>light</a:t>
            </a:r>
            <a:br>
              <a:rPr lang="en-CA" b="1" dirty="0">
                <a:solidFill>
                  <a:srgbClr val="FFFF00"/>
                </a:solidFill>
              </a:rPr>
            </a:br>
            <a:r>
              <a:rPr lang="en-CA" b="1" dirty="0">
                <a:solidFill>
                  <a:srgbClr val="FFFF00"/>
                </a:solidFill>
              </a:rPr>
              <a:t>source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0229" y="4363058"/>
            <a:ext cx="805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>
                <a:solidFill>
                  <a:srgbClr val="FFFF00"/>
                </a:solidFill>
              </a:rPr>
              <a:t>screen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6856" y="202332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u="sng" dirty="0">
                <a:solidFill>
                  <a:schemeClr val="tx2"/>
                </a:solidFill>
              </a:rPr>
              <a:t>OBJECT CLOSER THAN INFINITY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6012160" y="1059582"/>
                <a:ext cx="2808312" cy="3816424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/>
                  <a:t>Record a series of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𝑝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𝑞</m:t>
                    </m:r>
                  </m:oMath>
                </a14:m>
                <a:r>
                  <a:rPr lang="en-CA" dirty="0"/>
                  <a:t> measure-</a:t>
                </a:r>
                <a:r>
                  <a:rPr lang="en-CA" dirty="0" err="1"/>
                  <a:t>ments</a:t>
                </a:r>
                <a:r>
                  <a:rPr lang="en-CA" dirty="0"/>
                  <a:t> and graphically determine the focal length of the lens.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059582"/>
                <a:ext cx="2808312" cy="3816424"/>
              </a:xfrm>
              <a:prstGeom prst="rect">
                <a:avLst/>
              </a:prstGeom>
              <a:blipFill rotWithShape="1">
                <a:blip r:embed="rId3"/>
                <a:stretch>
                  <a:fillRect l="-4338" t="-1917" r="-7809" b="-33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891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764" y="1095115"/>
            <a:ext cx="5400000" cy="36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1792" y="3113080"/>
            <a:ext cx="1266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>
                <a:solidFill>
                  <a:srgbClr val="FFFF00"/>
                </a:solidFill>
              </a:rPr>
              <a:t>lens (10 cm</a:t>
            </a:r>
            <a:br>
              <a:rPr lang="en-CA" b="1" dirty="0">
                <a:solidFill>
                  <a:srgbClr val="FFFF00"/>
                </a:solidFill>
              </a:rPr>
            </a:br>
            <a:r>
              <a:rPr lang="en-CA" b="1" dirty="0">
                <a:solidFill>
                  <a:srgbClr val="FFFF00"/>
                </a:solidFill>
              </a:rPr>
              <a:t>convex)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4961" y="2393000"/>
            <a:ext cx="81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>
                <a:solidFill>
                  <a:srgbClr val="FFFF00"/>
                </a:solidFill>
              </a:rPr>
              <a:t>light</a:t>
            </a:r>
            <a:br>
              <a:rPr lang="en-CA" b="1" dirty="0">
                <a:solidFill>
                  <a:srgbClr val="FFFF00"/>
                </a:solidFill>
              </a:rPr>
            </a:br>
            <a:r>
              <a:rPr lang="en-CA" b="1" dirty="0">
                <a:solidFill>
                  <a:srgbClr val="FFFF00"/>
                </a:solidFill>
              </a:rPr>
              <a:t>source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9988" y="4047443"/>
            <a:ext cx="130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>
                <a:solidFill>
                  <a:srgbClr val="FFFF00"/>
                </a:solidFill>
              </a:rPr>
              <a:t>lens (20 cm</a:t>
            </a:r>
            <a:br>
              <a:rPr lang="en-CA" b="1" dirty="0">
                <a:solidFill>
                  <a:srgbClr val="FFFF00"/>
                </a:solidFill>
              </a:rPr>
            </a:br>
            <a:r>
              <a:rPr lang="en-CA" b="1" dirty="0">
                <a:solidFill>
                  <a:srgbClr val="FFFF00"/>
                </a:solidFill>
              </a:rPr>
              <a:t>convex)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-67698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u="sng" dirty="0">
                <a:solidFill>
                  <a:schemeClr val="tx2"/>
                </a:solidFill>
              </a:rPr>
              <a:t>MICROSCOPE SETUP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890523"/>
            <a:ext cx="2808312" cy="381642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Use two lenses to assemble a microscope to magnify an image.</a:t>
            </a:r>
          </a:p>
          <a:p>
            <a:r>
              <a:rPr lang="en-CA" dirty="0"/>
              <a:t>Determine the magnification, </a:t>
            </a:r>
            <a:r>
              <a:rPr lang="en-CA" i="1" dirty="0"/>
              <a:t>M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7650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5496" y="123478"/>
            <a:ext cx="2376264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>
                <a:solidFill>
                  <a:schemeClr val="tx2"/>
                </a:solidFill>
              </a:rPr>
              <a:t>CLEAN UP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5496" y="897564"/>
            <a:ext cx="5976664" cy="424593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Turn off the computer and </a:t>
            </a:r>
            <a:r>
              <a:rPr lang="en-US" b="1" dirty="0"/>
              <a:t>don’t forget to take your USB key.</a:t>
            </a:r>
          </a:p>
          <a:p>
            <a:r>
              <a:rPr lang="en-US" dirty="0"/>
              <a:t>Make sure the laser ray box is turned off. Put back the 4 acrylic pieces and the 360° protractor.</a:t>
            </a:r>
          </a:p>
          <a:p>
            <a:r>
              <a:rPr lang="en-US" dirty="0"/>
              <a:t>Make sure the white light source is turned off. Put the light source, the two lenses, and the screen back on the optical track.</a:t>
            </a:r>
          </a:p>
          <a:p>
            <a:r>
              <a:rPr lang="en-US" dirty="0"/>
              <a:t>Please recycle scrap paper and throw away any garbage. Please leave your station as clean as you can.</a:t>
            </a:r>
          </a:p>
          <a:p>
            <a:r>
              <a:rPr lang="en-US" dirty="0"/>
              <a:t>Push back the monitor, keyboard, and mouse. Please push your chair back under the table.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Thank you!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36181" y="125219"/>
            <a:ext cx="2556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2"/>
                </a:solidFill>
              </a:rPr>
              <a:t>DUE DATE</a:t>
            </a:r>
            <a:endParaRPr lang="en-CA" sz="36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372200" y="843558"/>
            <a:ext cx="2664297" cy="4299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The report is due at the end of the </a:t>
            </a:r>
            <a:r>
              <a:rPr lang="en-US" sz="1800"/>
              <a:t>lab session.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Don’t forget to do your pre-lab for the next experiment!</a:t>
            </a:r>
            <a:endParaRPr lang="en-CA" sz="1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36181" y="2429475"/>
            <a:ext cx="2556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2"/>
                </a:solidFill>
              </a:rPr>
              <a:t>PRE-LAB</a:t>
            </a:r>
            <a:endParaRPr lang="en-CA" sz="36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156176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56176" y="2211710"/>
            <a:ext cx="29878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39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9552"/>
            <a:ext cx="9144000" cy="4353948"/>
          </a:xfrm>
        </p:spPr>
        <p:txBody>
          <a:bodyPr>
            <a:normAutofit lnSpcReduction="10000"/>
          </a:bodyPr>
          <a:lstStyle/>
          <a:p>
            <a:r>
              <a:rPr lang="en-CA" sz="2500" b="1" dirty="0"/>
              <a:t>Geometrical optics </a:t>
            </a:r>
            <a:r>
              <a:rPr lang="en-CA" sz="2500" dirty="0"/>
              <a:t>deals with light as a ray that can be bounced (reflected) or bent (refracted) by different mechanisms.</a:t>
            </a:r>
          </a:p>
          <a:p>
            <a:r>
              <a:rPr lang="en-CA" sz="2500" b="1" dirty="0"/>
              <a:t>Refraction</a:t>
            </a:r>
            <a:r>
              <a:rPr lang="en-CA" sz="2500" dirty="0"/>
              <a:t> is the bending of light when it goes from one medium to another if the two media have different </a:t>
            </a:r>
            <a:r>
              <a:rPr lang="en-CA" sz="2500" b="1" dirty="0"/>
              <a:t>refractive indices</a:t>
            </a:r>
            <a:r>
              <a:rPr lang="en-CA" sz="2500" dirty="0"/>
              <a:t>.</a:t>
            </a:r>
          </a:p>
          <a:p>
            <a:r>
              <a:rPr lang="en-CA" sz="2500" b="1" dirty="0"/>
              <a:t>Dispersion</a:t>
            </a:r>
            <a:r>
              <a:rPr lang="en-CA" sz="2500" dirty="0"/>
              <a:t> (index of refraction depends on wavelength) is demonstrated by the spatial separation of light into the different colours that it is composed of.</a:t>
            </a:r>
          </a:p>
          <a:p>
            <a:r>
              <a:rPr lang="en-CA" sz="2500" b="1" dirty="0"/>
              <a:t>Lenses</a:t>
            </a:r>
            <a:r>
              <a:rPr lang="en-CA" sz="2500" dirty="0"/>
              <a:t> can be used to focus (</a:t>
            </a:r>
            <a:r>
              <a:rPr lang="en-CA" sz="2500" b="1" dirty="0"/>
              <a:t>converge</a:t>
            </a:r>
            <a:r>
              <a:rPr lang="en-CA" sz="2500" dirty="0"/>
              <a:t>) or defocus (</a:t>
            </a:r>
            <a:r>
              <a:rPr lang="en-CA" sz="2500" b="1" dirty="0"/>
              <a:t>diverge</a:t>
            </a:r>
            <a:r>
              <a:rPr lang="en-CA" sz="2500" dirty="0"/>
              <a:t>) light rays.</a:t>
            </a:r>
          </a:p>
          <a:p>
            <a:r>
              <a:rPr lang="en-CA" sz="2500" dirty="0"/>
              <a:t>Simple optical devices, such as a </a:t>
            </a:r>
            <a:r>
              <a:rPr lang="en-CA" sz="2500" b="1" dirty="0"/>
              <a:t>microscope</a:t>
            </a:r>
            <a:r>
              <a:rPr lang="en-CA" sz="2500" dirty="0"/>
              <a:t>, can be fabricated using optical components as simple as a pair of lenses.</a:t>
            </a:r>
          </a:p>
        </p:txBody>
      </p:sp>
    </p:spTree>
    <p:extLst>
      <p:ext uri="{BB962C8B-B14F-4D97-AF65-F5344CB8AC3E}">
        <p14:creationId xmlns:p14="http://schemas.microsoft.com/office/powerpoint/2010/main" val="401950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REFRACTION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843558"/>
                <a:ext cx="5616624" cy="417646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CA" dirty="0"/>
                  <a:t>When light crosses the interface between two media having different refractive indices (</a:t>
                </a:r>
                <a:r>
                  <a:rPr lang="en-CA" dirty="0" err="1"/>
                  <a:t>ie</a:t>
                </a:r>
                <a:r>
                  <a:rPr lang="en-CA" dirty="0"/>
                  <a:t>. between air and water), a light ray will change its direction of travel.</a:t>
                </a:r>
              </a:p>
              <a:p>
                <a:r>
                  <a:rPr lang="en-CA" b="1" dirty="0"/>
                  <a:t>Snell’s law </a:t>
                </a:r>
                <a:r>
                  <a:rPr lang="en-CA" dirty="0"/>
                  <a:t>tells us the amount the light will bend and depends on the angle of incidence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CA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/>
                  <a:t>), the refractive index of the first material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CA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/>
                  <a:t>), and the refractive index of the second material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CA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/>
                  <a:t>).</a:t>
                </a:r>
                <a:br>
                  <a:rPr lang="en-CA" dirty="0"/>
                </a:br>
                <a:r>
                  <a:rPr lang="en-CA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CA">
                            <a:latin typeface="Cambria Math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>
                            <a:latin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CA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CA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CA">
                            <a:latin typeface="Cambria Math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>
                            <a:latin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CA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843558"/>
                <a:ext cx="5616624" cy="4176464"/>
              </a:xfrm>
              <a:blipFill rotWithShape="1">
                <a:blip r:embed="rId2"/>
                <a:stretch>
                  <a:fillRect l="-1846" t="-2920" r="-29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06648"/>
            <a:ext cx="3168352" cy="2749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86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DISPERSION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699542"/>
            <a:ext cx="9108504" cy="4443958"/>
          </a:xfrm>
        </p:spPr>
        <p:txBody>
          <a:bodyPr>
            <a:normAutofit/>
          </a:bodyPr>
          <a:lstStyle/>
          <a:p>
            <a:r>
              <a:rPr lang="en-CA" sz="2500" dirty="0"/>
              <a:t>The index of refraction for light varies with the wavelength (colour) of the light. The index is </a:t>
            </a:r>
            <a:r>
              <a:rPr lang="en-CA" sz="2500" b="1" dirty="0"/>
              <a:t>lower for longer wavelengths</a:t>
            </a:r>
            <a:r>
              <a:rPr lang="en-CA" sz="2500" dirty="0"/>
              <a:t> and </a:t>
            </a:r>
            <a:r>
              <a:rPr lang="en-CA" sz="2500" b="1" dirty="0"/>
              <a:t>higher for shorter wavelengths</a:t>
            </a:r>
            <a:r>
              <a:rPr lang="en-CA" sz="2500" dirty="0"/>
              <a:t>.</a:t>
            </a:r>
          </a:p>
          <a:p>
            <a:r>
              <a:rPr lang="en-CA" sz="2500" dirty="0"/>
              <a:t>White light is made up of a spectrum of different colours and when it enters a material at an angle, each colour will spatially separate because it will bend by a slightly different amount.</a:t>
            </a:r>
          </a:p>
          <a:p>
            <a:r>
              <a:rPr lang="en-CA" sz="2500" dirty="0"/>
              <a:t>When we send white light through a prism, the double bending in the same direction will cause enough spatial separation of colours so that you’ll see a rainbow pattern.</a:t>
            </a:r>
          </a:p>
        </p:txBody>
      </p:sp>
    </p:spTree>
    <p:extLst>
      <p:ext uri="{BB962C8B-B14F-4D97-AF65-F5344CB8AC3E}">
        <p14:creationId xmlns:p14="http://schemas.microsoft.com/office/powerpoint/2010/main" val="3495404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LENSES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843558"/>
                <a:ext cx="9073008" cy="4299942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A lens can be used to converge or diverge light that is incident on its surface.</a:t>
                </a:r>
              </a:p>
              <a:p>
                <a:r>
                  <a:rPr lang="en-CA" dirty="0"/>
                  <a:t>We can use the thin lens equation to connect the object (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𝑝</m:t>
                    </m:r>
                  </m:oMath>
                </a14:m>
                <a:r>
                  <a:rPr lang="en-CA" dirty="0"/>
                  <a:t>) and image (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𝑞</m:t>
                    </m:r>
                  </m:oMath>
                </a14:m>
                <a:r>
                  <a:rPr lang="en-CA" dirty="0"/>
                  <a:t>) distances with the focal length (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𝑓</m:t>
                    </m:r>
                  </m:oMath>
                </a14:m>
                <a:r>
                  <a:rPr lang="en-CA" dirty="0"/>
                  <a:t>) of the lens:</a:t>
                </a:r>
                <a:br>
                  <a:rPr lang="en-CA" dirty="0"/>
                </a:br>
                <a:r>
                  <a:rPr lang="en-CA" dirty="0"/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CA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latin typeface="Cambria Math"/>
                          </a:rPr>
                          <m:t>𝑞</m:t>
                        </m:r>
                      </m:den>
                    </m:f>
                    <m:r>
                      <a:rPr lang="en-CA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latin typeface="Cambria Math"/>
                          </a:rPr>
                          <m:t>𝑓</m:t>
                        </m:r>
                      </m:den>
                    </m:f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843558"/>
                <a:ext cx="9073008" cy="4299942"/>
              </a:xfrm>
              <a:blipFill rotWithShape="1">
                <a:blip r:embed="rId2"/>
                <a:stretch>
                  <a:fillRect l="-1546" t="-1841" r="-14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51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RAY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6216" y="987574"/>
            <a:ext cx="2520280" cy="3816423"/>
          </a:xfrm>
        </p:spPr>
        <p:txBody>
          <a:bodyPr>
            <a:normAutofit/>
          </a:bodyPr>
          <a:lstStyle/>
          <a:p>
            <a:r>
              <a:rPr lang="en-CA" sz="2800" dirty="0"/>
              <a:t>We can construct ray diagrams using three simple rules.</a:t>
            </a:r>
          </a:p>
          <a:p>
            <a:r>
              <a:rPr lang="en-CA" sz="2800" i="1" dirty="0">
                <a:solidFill>
                  <a:srgbClr val="FF0000"/>
                </a:solidFill>
              </a:rPr>
              <a:t>F</a:t>
            </a:r>
            <a:r>
              <a:rPr lang="en-CA" sz="2800" i="1" baseline="-25000" dirty="0">
                <a:solidFill>
                  <a:srgbClr val="FF0000"/>
                </a:solidFill>
              </a:rPr>
              <a:t>1</a:t>
            </a:r>
            <a:r>
              <a:rPr lang="en-CA" sz="2800" dirty="0"/>
              <a:t> and </a:t>
            </a:r>
            <a:r>
              <a:rPr lang="en-CA" sz="2800" i="1" dirty="0">
                <a:solidFill>
                  <a:srgbClr val="FF0000"/>
                </a:solidFill>
              </a:rPr>
              <a:t>F</a:t>
            </a:r>
            <a:r>
              <a:rPr lang="en-CA" sz="2800" i="1" baseline="-25000" dirty="0">
                <a:solidFill>
                  <a:srgbClr val="FF0000"/>
                </a:solidFill>
              </a:rPr>
              <a:t>2</a:t>
            </a:r>
            <a:r>
              <a:rPr lang="en-CA" sz="2800" dirty="0"/>
              <a:t> are the focal points.</a:t>
            </a:r>
          </a:p>
          <a:p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" y="770763"/>
            <a:ext cx="6336704" cy="437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2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REFRACTION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43558"/>
            <a:ext cx="8208912" cy="1080119"/>
          </a:xfrm>
        </p:spPr>
        <p:txBody>
          <a:bodyPr>
            <a:normAutofit/>
          </a:bodyPr>
          <a:lstStyle/>
          <a:p>
            <a:r>
              <a:rPr lang="en-CA" sz="2800" dirty="0"/>
              <a:t>Use a single beam from the laser ray box to demon-</a:t>
            </a:r>
            <a:r>
              <a:rPr lang="en-CA" sz="2800" dirty="0" err="1"/>
              <a:t>strate</a:t>
            </a:r>
            <a:r>
              <a:rPr lang="en-CA" sz="2800" dirty="0"/>
              <a:t> reflection and refraction of light.</a:t>
            </a:r>
          </a:p>
        </p:txBody>
      </p:sp>
      <p:pic>
        <p:nvPicPr>
          <p:cNvPr id="6" name="Shape 3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483768" y="2165562"/>
            <a:ext cx="4176463" cy="2786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56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REFRACTION OF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735546"/>
            <a:ext cx="8640960" cy="4284476"/>
          </a:xfrm>
        </p:spPr>
        <p:txBody>
          <a:bodyPr>
            <a:normAutofit/>
          </a:bodyPr>
          <a:lstStyle/>
          <a:p>
            <a:r>
              <a:rPr lang="en-CA" sz="2800" dirty="0"/>
              <a:t>You will use Snell’s law the experimentally determine the index of refraction of a piece of acrylic.</a:t>
            </a:r>
          </a:p>
          <a:p>
            <a:r>
              <a:rPr lang="en-CA" sz="2800" dirty="0"/>
              <a:t>Method 1 by calculation</a:t>
            </a:r>
            <a:br>
              <a:rPr lang="en-CA" sz="2800" dirty="0"/>
            </a:br>
            <a:r>
              <a:rPr lang="en-CA" sz="2800" dirty="0"/>
              <a:t>(see previous slide).</a:t>
            </a:r>
          </a:p>
          <a:p>
            <a:r>
              <a:rPr lang="en-CA" sz="2800" dirty="0"/>
              <a:t>Method 2 by making a</a:t>
            </a:r>
            <a:br>
              <a:rPr lang="en-CA" sz="2800" dirty="0"/>
            </a:br>
            <a:r>
              <a:rPr lang="en-CA" sz="2800" dirty="0"/>
              <a:t>graph of incident angle</a:t>
            </a:r>
            <a:br>
              <a:rPr lang="en-CA" sz="2800" dirty="0"/>
            </a:br>
            <a:r>
              <a:rPr lang="en-CA" sz="2800" i="1" dirty="0"/>
              <a:t>vs</a:t>
            </a:r>
            <a:r>
              <a:rPr lang="en-CA" sz="2800" dirty="0"/>
              <a:t>. refracted angle</a:t>
            </a:r>
            <a:br>
              <a:rPr lang="en-CA" sz="2800" dirty="0"/>
            </a:br>
            <a:r>
              <a:rPr lang="en-CA" sz="2800" dirty="0"/>
              <a:t>(setup shown to the</a:t>
            </a:r>
            <a:br>
              <a:rPr lang="en-CA" sz="2800" dirty="0"/>
            </a:br>
            <a:r>
              <a:rPr lang="en-CA" sz="2800" dirty="0"/>
              <a:t>right).</a:t>
            </a:r>
          </a:p>
          <a:p>
            <a:endParaRPr lang="en-CA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1779662"/>
            <a:ext cx="496855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7174"/>
            <a:ext cx="5616624" cy="374441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-67698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u="sng" dirty="0">
                <a:solidFill>
                  <a:schemeClr val="tx2"/>
                </a:solidFill>
              </a:rPr>
              <a:t>DISPERSION SETUP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12160" y="771550"/>
            <a:ext cx="3024336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/>
              <a:t>Investigate the dispersion of white light as you shoot it through a prism.</a:t>
            </a:r>
          </a:p>
          <a:p>
            <a:r>
              <a:rPr lang="en-CA" sz="2800" dirty="0"/>
              <a:t>Which colour has the largest refraction angle?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0006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4711</TotalTime>
  <Words>781</Words>
  <Application>Microsoft Office PowerPoint</Application>
  <PresentationFormat>On-screen Show (16:9)</PresentationFormat>
  <Paragraphs>68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Office Theme</vt:lpstr>
      <vt:lpstr>Geometrical Optics</vt:lpstr>
      <vt:lpstr>INTRODUCTION</vt:lpstr>
      <vt:lpstr>REFRACTION</vt:lpstr>
      <vt:lpstr>DISPERSION</vt:lpstr>
      <vt:lpstr>LENSES</vt:lpstr>
      <vt:lpstr>RAY DIAGRAMS</vt:lpstr>
      <vt:lpstr>REFRACTION</vt:lpstr>
      <vt:lpstr>REFRACTION OF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Geometrical optics</dc:title>
  <dc:creator>COE Support</dc:creator>
  <cp:lastModifiedBy>Michael Wong</cp:lastModifiedBy>
  <cp:revision>174</cp:revision>
  <dcterms:created xsi:type="dcterms:W3CDTF">2013-01-04T15:12:26Z</dcterms:created>
  <dcterms:modified xsi:type="dcterms:W3CDTF">2023-02-22T15:24:45Z</dcterms:modified>
</cp:coreProperties>
</file>