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58" r:id="rId3"/>
    <p:sldId id="309" r:id="rId4"/>
    <p:sldId id="291" r:id="rId5"/>
    <p:sldId id="310" r:id="rId6"/>
    <p:sldId id="311" r:id="rId7"/>
    <p:sldId id="312" r:id="rId8"/>
    <p:sldId id="313" r:id="rId9"/>
    <p:sldId id="314" r:id="rId10"/>
    <p:sldId id="289" r:id="rId11"/>
    <p:sldId id="297" r:id="rId12"/>
    <p:sldId id="301" r:id="rId13"/>
    <p:sldId id="302" r:id="rId14"/>
    <p:sldId id="298" r:id="rId15"/>
    <p:sldId id="299" r:id="rId16"/>
    <p:sldId id="300" r:id="rId17"/>
    <p:sldId id="303" r:id="rId18"/>
    <p:sldId id="307" r:id="rId19"/>
    <p:sldId id="315" r:id="rId20"/>
    <p:sldId id="286" r:id="rId21"/>
    <p:sldId id="308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47" autoAdjust="0"/>
  </p:normalViewPr>
  <p:slideViewPr>
    <p:cSldViewPr>
      <p:cViewPr varScale="1">
        <p:scale>
          <a:sx n="130" d="100"/>
          <a:sy n="130" d="100"/>
        </p:scale>
        <p:origin x="86" y="1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12/03/2023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1147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Comments</a:t>
            </a:r>
            <a:r>
              <a:rPr lang="en-CA" baseline="0" dirty="0"/>
              <a:t> for TAs: leave this slide on the TV monitors when you are not using them for teaching. </a:t>
            </a:r>
          </a:p>
          <a:p>
            <a:r>
              <a:rPr lang="en-CA" b="1" baseline="0" dirty="0"/>
              <a:t>This slide should only be used if this you are teaching 1124 or 1524.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TA’s should explain the water pump analogy:</a:t>
            </a:r>
          </a:p>
          <a:p>
            <a:r>
              <a:rPr lang="en-CA" dirty="0"/>
              <a:t>Water pump gives potential</a:t>
            </a:r>
            <a:r>
              <a:rPr lang="en-CA" baseline="0" dirty="0"/>
              <a:t> energy to water, same as how</a:t>
            </a:r>
            <a:r>
              <a:rPr lang="en-CA" dirty="0"/>
              <a:t> battery</a:t>
            </a:r>
            <a:r>
              <a:rPr lang="en-CA" baseline="0" dirty="0"/>
              <a:t> gives energy to electrical charges.</a:t>
            </a:r>
          </a:p>
          <a:p>
            <a:r>
              <a:rPr lang="en-CA" baseline="0" dirty="0"/>
              <a:t>The height difference defines the magnitude of water’s potential energy, similar to how the voltage between the negative and positive terminals of the battery.</a:t>
            </a:r>
          </a:p>
          <a:p>
            <a:r>
              <a:rPr lang="en-CA" baseline="0" dirty="0"/>
              <a:t>The amount of droplets passing a given point is like the current, measured in A (the number of electrons that pass a given point in a circuit in one second).</a:t>
            </a:r>
          </a:p>
          <a:p>
            <a:r>
              <a:rPr lang="en-CA" baseline="0" dirty="0"/>
              <a:t>The diameter of the water pipe is like the conductance, C, in a circuit. The inverse of conductance is resistance (measured in </a:t>
            </a:r>
            <a:r>
              <a:rPr lang="el-GR" baseline="0" dirty="0"/>
              <a:t>Ω</a:t>
            </a:r>
            <a:r>
              <a:rPr lang="en-CA" baseline="0" dirty="0"/>
              <a:t>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444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Comments</a:t>
            </a:r>
            <a:r>
              <a:rPr lang="en-CA" baseline="0" dirty="0"/>
              <a:t> for TAs: leave this slide on the TV monitors when you are not using them for teaching.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baseline="0" dirty="0"/>
              <a:t>This slide should be used if you are teaching 1122/1322 or 1522/1722.</a:t>
            </a:r>
            <a:endParaRPr lang="en-CA" b="1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12/03/2023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ottawa.brightspace.com/d2l/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7494"/>
            <a:ext cx="5392613" cy="229927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Circuits</a:t>
            </a:r>
            <a:br>
              <a:rPr lang="en-US" sz="4800" b="1" dirty="0">
                <a:solidFill>
                  <a:schemeClr val="tx2"/>
                </a:solidFill>
              </a:rPr>
            </a:br>
            <a:r>
              <a:rPr lang="fr-CA" sz="4800" b="1" dirty="0">
                <a:solidFill>
                  <a:schemeClr val="tx2"/>
                </a:solidFill>
              </a:rPr>
              <a:t>électriques</a:t>
            </a:r>
            <a:r>
              <a:rPr lang="en-US" sz="4800" b="1">
                <a:solidFill>
                  <a:schemeClr val="tx2"/>
                </a:solidFill>
              </a:rPr>
              <a:t> </a:t>
            </a:r>
            <a:br>
              <a:rPr lang="en-US" sz="4800" b="1">
                <a:solidFill>
                  <a:schemeClr val="tx2"/>
                </a:solidFill>
              </a:rPr>
            </a:br>
            <a:r>
              <a:rPr lang="en-US" sz="4800" b="1">
                <a:solidFill>
                  <a:schemeClr val="tx2"/>
                </a:solidFill>
              </a:rPr>
              <a:t>(3h)</a:t>
            </a:r>
            <a:endParaRPr lang="en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786608"/>
            <a:ext cx="5285109" cy="2089398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Laboratoires de physique </a:t>
            </a:r>
          </a:p>
          <a:p>
            <a:r>
              <a:rPr lang="fr-CA" dirty="0"/>
              <a:t>de 1</a:t>
            </a:r>
            <a:r>
              <a:rPr lang="fr-CA" baseline="30000" dirty="0"/>
              <a:t>ère</a:t>
            </a:r>
            <a:r>
              <a:rPr lang="fr-CA" dirty="0"/>
              <a:t> année</a:t>
            </a:r>
          </a:p>
          <a:p>
            <a:endParaRPr lang="fr-CA" dirty="0"/>
          </a:p>
          <a:p>
            <a:r>
              <a:rPr lang="fr-CA" dirty="0"/>
              <a:t>Université d’Ottawa</a:t>
            </a:r>
          </a:p>
          <a:p>
            <a:r>
              <a:rPr lang="en-CA" sz="2400" u="sng" dirty="0">
                <a:hlinkClick r:id="rId3"/>
              </a:rPr>
              <a:t>https://uottawa.brightspace.com/d2l/home</a:t>
            </a:r>
            <a:endParaRPr lang="en-CA" sz="2400" dirty="0"/>
          </a:p>
        </p:txBody>
      </p:sp>
      <p:pic>
        <p:nvPicPr>
          <p:cNvPr id="1026" name="Picture 2" descr="http://www.vibrant.com/images/cables/gameplay-dm-ny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3" y="185514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:\Manuals\2013-2014\Winter 2014\Experiments\8 - Simple circuits\photos\IMG_12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25926" r="45617" b="22778"/>
          <a:stretch/>
        </p:blipFill>
        <p:spPr bwMode="auto">
          <a:xfrm>
            <a:off x="836489" y="771550"/>
            <a:ext cx="3519487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Manuals\2013-2014\Winter 2014\Experiments\8 - Simple circuits\photos\IMG_12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24351" r="1111" b="24351"/>
          <a:stretch/>
        </p:blipFill>
        <p:spPr bwMode="auto">
          <a:xfrm>
            <a:off x="5244033" y="771550"/>
            <a:ext cx="3000375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RÉSISTANCES ET CONDENSATEURS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07504" y="3507854"/>
            <a:ext cx="8784976" cy="1635646"/>
          </a:xfrm>
        </p:spPr>
        <p:txBody>
          <a:bodyPr>
            <a:normAutofit fontScale="70000" lnSpcReduction="20000"/>
          </a:bodyPr>
          <a:lstStyle/>
          <a:p>
            <a:r>
              <a:rPr lang="fr-CA" dirty="0"/>
              <a:t>Les résistances ont un code de couleur qui permet d’en établir la valeur ainsi que l’incertitude.</a:t>
            </a:r>
          </a:p>
          <a:p>
            <a:r>
              <a:rPr lang="fr-CA" dirty="0"/>
              <a:t>Les condensateurs utilisent un code de 3 chiffres – les deux premiers donnent la valeur de la capacité et le troisième donne le facteur multiplicatif (le tout en pF): 543 signifie 54 x 1000 pF = 54nF.</a:t>
            </a:r>
          </a:p>
        </p:txBody>
      </p:sp>
    </p:spTree>
    <p:extLst>
      <p:ext uri="{BB962C8B-B14F-4D97-AF65-F5344CB8AC3E}">
        <p14:creationId xmlns:p14="http://schemas.microsoft.com/office/powerpoint/2010/main" val="218070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03" y="747489"/>
            <a:ext cx="611409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RÉSISTANCE ET CODE DE COULEUR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27534"/>
            <a:ext cx="2843808" cy="4419600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Exemple:</a:t>
            </a:r>
            <a:br>
              <a:rPr lang="fr-CA" sz="2400" dirty="0"/>
            </a:br>
            <a:r>
              <a:rPr lang="fr-CA" sz="2400" dirty="0"/>
              <a:t>1- Rouge (2)</a:t>
            </a:r>
            <a:br>
              <a:rPr lang="fr-CA" sz="2400" dirty="0"/>
            </a:br>
            <a:r>
              <a:rPr lang="fr-CA" sz="2400" dirty="0"/>
              <a:t>2- Noir (0)</a:t>
            </a:r>
            <a:br>
              <a:rPr lang="fr-CA" sz="2400" dirty="0"/>
            </a:br>
            <a:r>
              <a:rPr lang="fr-CA" sz="2400" dirty="0"/>
              <a:t>3- Orange (10</a:t>
            </a:r>
            <a:r>
              <a:rPr lang="fr-CA" sz="2400" baseline="30000" dirty="0"/>
              <a:t>3</a:t>
            </a:r>
            <a:r>
              <a:rPr lang="fr-CA" sz="2400" dirty="0"/>
              <a:t>) </a:t>
            </a:r>
            <a:br>
              <a:rPr lang="fr-CA" sz="2400" dirty="0"/>
            </a:br>
            <a:r>
              <a:rPr lang="fr-CA" sz="2400" dirty="0"/>
              <a:t>4- Or (5%)</a:t>
            </a:r>
          </a:p>
          <a:p>
            <a:r>
              <a:rPr lang="fr-CA" sz="2400" dirty="0"/>
              <a:t>Valeur de résistance:</a:t>
            </a:r>
            <a:br>
              <a:rPr lang="fr-CA" sz="2400" dirty="0"/>
            </a:br>
            <a:r>
              <a:rPr lang="fr-CA" sz="2400" dirty="0"/>
              <a:t>20 × 10</a:t>
            </a:r>
            <a:r>
              <a:rPr lang="fr-CA" sz="2400" baseline="30000" dirty="0"/>
              <a:t>3</a:t>
            </a:r>
            <a:r>
              <a:rPr lang="fr-CA" sz="2400" dirty="0"/>
              <a:t> Ω ± 5%</a:t>
            </a:r>
            <a:br>
              <a:rPr lang="fr-CA" sz="2400" dirty="0"/>
            </a:br>
            <a:r>
              <a:rPr lang="fr-CA" sz="2400" dirty="0"/>
              <a:t>(20 ± 1) </a:t>
            </a:r>
            <a:r>
              <a:rPr lang="fr-CA" sz="2400" dirty="0" err="1"/>
              <a:t>kΩ</a:t>
            </a:r>
            <a:endParaRPr lang="fr-CA" sz="2400" dirty="0"/>
          </a:p>
          <a:p>
            <a:r>
              <a:rPr lang="fr-CA" sz="2400" dirty="0"/>
              <a:t>Vous utiliserez ce tableau durant la </a:t>
            </a:r>
            <a:r>
              <a:rPr lang="fr-CA" sz="2400" b="1" dirty="0"/>
              <a:t>PARTIE 1</a:t>
            </a:r>
            <a:r>
              <a:rPr lang="fr-CA" sz="2400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0" y="2859782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796136" y="2283718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020272" y="3075806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8244408" y="2067694"/>
            <a:ext cx="28803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24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499095"/>
            <a:ext cx="88677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UTILISATION DE LA PLAQUE D’ESSAI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97086" y="3744416"/>
            <a:ext cx="8928992" cy="1491630"/>
          </a:xfrm>
        </p:spPr>
        <p:txBody>
          <a:bodyPr>
            <a:normAutofit/>
          </a:bodyPr>
          <a:lstStyle/>
          <a:p>
            <a:r>
              <a:rPr lang="fr-CA" sz="2400" dirty="0"/>
              <a:t>À gauche: un exemple de plaque d’essai utilisée en lab.</a:t>
            </a:r>
          </a:p>
          <a:p>
            <a:r>
              <a:rPr lang="fr-CA" sz="2400" dirty="0"/>
              <a:t>À droite: un schéma des connections cachées.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61523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" y="627534"/>
            <a:ext cx="89630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CONSTRUCTION D’UN CIRCUIT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97086" y="3435846"/>
            <a:ext cx="8928992" cy="1800200"/>
          </a:xfrm>
        </p:spPr>
        <p:txBody>
          <a:bodyPr>
            <a:normAutofit/>
          </a:bodyPr>
          <a:lstStyle/>
          <a:p>
            <a:r>
              <a:rPr lang="fr-CA" sz="2400" dirty="0"/>
              <a:t>À gauche: le diagramme de circuit d’une combinaison de résistances en série et en parallèle.</a:t>
            </a:r>
          </a:p>
          <a:p>
            <a:r>
              <a:rPr lang="fr-CA" sz="2400" dirty="0"/>
              <a:t>À droite: un exemple d’assemblage des résistances à partir des connections cachées de la plaque d’essai.</a:t>
            </a:r>
          </a:p>
        </p:txBody>
      </p:sp>
    </p:spTree>
    <p:extLst>
      <p:ext uri="{BB962C8B-B14F-4D97-AF65-F5344CB8AC3E}">
        <p14:creationId xmlns:p14="http://schemas.microsoft.com/office/powerpoint/2010/main" val="3809725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9512" y="642350"/>
            <a:ext cx="6668466" cy="3729600"/>
            <a:chOff x="323528" y="786366"/>
            <a:chExt cx="6668466" cy="3729600"/>
          </a:xfrm>
        </p:grpSpPr>
        <p:pic>
          <p:nvPicPr>
            <p:cNvPr id="11" name="Picture 1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786366"/>
              <a:ext cx="6624736" cy="37296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232126" y="900750"/>
              <a:ext cx="331762" cy="3028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60232" y="1836854"/>
              <a:ext cx="331762" cy="3028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00192" y="2283718"/>
              <a:ext cx="432048" cy="302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35896" y="915566"/>
              <a:ext cx="432048" cy="302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VOLTMÈTRE ET AMPÈREMÈTRE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4104456" y="2643758"/>
            <a:ext cx="4860032" cy="2592288"/>
          </a:xfrm>
        </p:spPr>
        <p:txBody>
          <a:bodyPr>
            <a:normAutofit fontScale="92500"/>
          </a:bodyPr>
          <a:lstStyle/>
          <a:p>
            <a:r>
              <a:rPr lang="fr-CA" sz="2400" dirty="0"/>
              <a:t>Votre voltmètre (</a:t>
            </a:r>
            <a:r>
              <a:rPr lang="fr-CA" sz="2400" dirty="0" err="1"/>
              <a:t>Fluke</a:t>
            </a:r>
            <a:r>
              <a:rPr lang="fr-CA" sz="2400" dirty="0"/>
              <a:t>) sera branché en parallèle avec la résistance.</a:t>
            </a:r>
          </a:p>
          <a:p>
            <a:r>
              <a:rPr lang="fr-CA" sz="2400" dirty="0"/>
              <a:t>Votre ampèremètre (</a:t>
            </a:r>
            <a:r>
              <a:rPr lang="fr-CA" sz="2400" dirty="0" err="1"/>
              <a:t>myDAQ</a:t>
            </a:r>
            <a:r>
              <a:rPr lang="fr-CA" sz="2400" dirty="0"/>
              <a:t>) sera branché en série avec la résistance.</a:t>
            </a:r>
          </a:p>
          <a:p>
            <a:r>
              <a:rPr lang="fr-CA" sz="2400" dirty="0"/>
              <a:t>Vous assemblerez ce circuit dans la </a:t>
            </a:r>
            <a:r>
              <a:rPr lang="fr-CA" sz="2400" b="1" dirty="0"/>
              <a:t>PARTIE 2 </a:t>
            </a:r>
            <a:r>
              <a:rPr lang="fr-CA" sz="2400" dirty="0"/>
              <a:t>afin de vérifier la loi d’Ohm.</a:t>
            </a:r>
          </a:p>
        </p:txBody>
      </p:sp>
    </p:spTree>
    <p:extLst>
      <p:ext uri="{BB962C8B-B14F-4D97-AF65-F5344CB8AC3E}">
        <p14:creationId xmlns:p14="http://schemas.microsoft.com/office/powerpoint/2010/main" val="3646165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MULTIMÈTRE </a:t>
            </a:r>
            <a:r>
              <a:rPr lang="en-US" b="1" u="sng" dirty="0" err="1">
                <a:solidFill>
                  <a:schemeClr val="tx2"/>
                </a:solidFill>
              </a:rPr>
              <a:t>myDAQ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707904" y="771550"/>
            <a:ext cx="5328592" cy="4248472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Le programme du multimètre se trouve sur votre fond d’écran.</a:t>
            </a:r>
          </a:p>
          <a:p>
            <a:r>
              <a:rPr lang="fr-CA" sz="2400" dirty="0"/>
              <a:t>Vous pouvez utiliser ce programme pour mesurer des tensions, des courants et des résistances. </a:t>
            </a:r>
          </a:p>
          <a:p>
            <a:r>
              <a:rPr lang="fr-CA" sz="2400" dirty="0"/>
              <a:t>L’échelle peut être choisie manuellement par l’utilisateur ou automatiquement par le programme.</a:t>
            </a:r>
          </a:p>
          <a:p>
            <a:r>
              <a:rPr lang="fr-CA" sz="2400" dirty="0"/>
              <a:t>Dépendamment de la quantité mesurée, vous pourriez avoir à changer la position des </a:t>
            </a:r>
            <a:r>
              <a:rPr lang="fr-CA" sz="2400" dirty="0" err="1"/>
              <a:t>cables</a:t>
            </a:r>
            <a:r>
              <a:rPr lang="fr-CA" sz="2400" dirty="0"/>
              <a:t>.</a:t>
            </a: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7574"/>
            <a:ext cx="31432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00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SOURCE DE TENSION DE 5 V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5575" y="771550"/>
            <a:ext cx="4272410" cy="4371950"/>
          </a:xfrm>
        </p:spPr>
        <p:txBody>
          <a:bodyPr>
            <a:normAutofit fontScale="92500"/>
          </a:bodyPr>
          <a:lstStyle/>
          <a:p>
            <a:r>
              <a:rPr lang="fr-CA" sz="2400" dirty="0"/>
              <a:t>Le programme pour la source de tension de 5 V (DC </a:t>
            </a:r>
            <a:r>
              <a:rPr lang="fr-CA" sz="2400" dirty="0" err="1"/>
              <a:t>Level</a:t>
            </a:r>
            <a:r>
              <a:rPr lang="fr-CA" sz="2400"/>
              <a:t>) </a:t>
            </a:r>
            <a:r>
              <a:rPr lang="fr-CA" sz="2400" dirty="0"/>
              <a:t>se situe aussi sur votre fond d’écran.</a:t>
            </a:r>
          </a:p>
          <a:p>
            <a:r>
              <a:rPr lang="fr-CA" sz="2400" dirty="0"/>
              <a:t>Le bon canal de sortie (</a:t>
            </a:r>
            <a:r>
              <a:rPr lang="fr-CA" sz="2400" dirty="0" err="1"/>
              <a:t>myDAQ</a:t>
            </a:r>
            <a:r>
              <a:rPr lang="fr-CA" sz="2400" dirty="0"/>
              <a:t> AO 0) devrez être </a:t>
            </a:r>
            <a:r>
              <a:rPr lang="fr-CA" sz="2400" dirty="0" err="1"/>
              <a:t>selecter</a:t>
            </a:r>
            <a:r>
              <a:rPr lang="fr-CA" sz="2400" dirty="0"/>
              <a:t>. Cliquez le bouton « Start ». </a:t>
            </a:r>
          </a:p>
          <a:p>
            <a:r>
              <a:rPr lang="fr-CA" sz="2400" dirty="0"/>
              <a:t>Vous pouvez modifier la tension de sortie à votre guise (0 – 5 V) (cliquez « Enter »)</a:t>
            </a:r>
          </a:p>
          <a:p>
            <a:r>
              <a:rPr lang="fr-CA" sz="2400" dirty="0"/>
              <a:t>La tension de sortie est présentée sur le graphique.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6" name="Picture 2" descr="P:\BbDocs\Experiments\Simple circuits\photos\5v power supply 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13" y="987574"/>
            <a:ext cx="4574883" cy="36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68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INCERTITUDES AVEC LES MULTIMÈTRES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5574" y="2643758"/>
            <a:ext cx="8808913" cy="2952328"/>
          </a:xfrm>
        </p:spPr>
        <p:txBody>
          <a:bodyPr>
            <a:normAutofit/>
          </a:bodyPr>
          <a:lstStyle/>
          <a:p>
            <a:r>
              <a:rPr lang="fr-CA" sz="2200" dirty="0"/>
              <a:t>Exemple: Vous utilisez votre </a:t>
            </a:r>
            <a:r>
              <a:rPr lang="fr-CA" sz="2200" dirty="0" err="1"/>
              <a:t>myDAQ</a:t>
            </a:r>
            <a:r>
              <a:rPr lang="fr-CA" sz="2200" dirty="0"/>
              <a:t> pour mesurer le courant.</a:t>
            </a:r>
            <a:br>
              <a:rPr lang="fr-CA" sz="2200" dirty="0"/>
            </a:br>
            <a:r>
              <a:rPr lang="fr-CA" sz="2200" dirty="0"/>
              <a:t>- votre ampèremètre donne </a:t>
            </a:r>
            <a:r>
              <a:rPr lang="fr-CA" sz="2200" b="1" dirty="0"/>
              <a:t>0.057 A</a:t>
            </a:r>
            <a:r>
              <a:rPr lang="fr-CA" sz="2200" dirty="0"/>
              <a:t> (sur l’échelle de 1.000 A). </a:t>
            </a:r>
            <a:br>
              <a:rPr lang="fr-CA" sz="2200" dirty="0"/>
            </a:br>
            <a:r>
              <a:rPr lang="fr-CA" sz="2200" dirty="0"/>
              <a:t>- À partir des spécification du </a:t>
            </a:r>
            <a:r>
              <a:rPr lang="fr-CA" sz="2200" dirty="0" err="1"/>
              <a:t>myDAQ</a:t>
            </a:r>
            <a:r>
              <a:rPr lang="fr-CA" sz="2200" dirty="0"/>
              <a:t>, la précision est </a:t>
            </a:r>
            <a:r>
              <a:rPr lang="fr-CA" sz="2200" b="1" dirty="0"/>
              <a:t>± (0.5% + 2 mA)</a:t>
            </a:r>
            <a:r>
              <a:rPr lang="fr-CA" sz="2200" dirty="0"/>
              <a:t>.</a:t>
            </a:r>
            <a:br>
              <a:rPr lang="fr-CA" sz="2200" dirty="0"/>
            </a:br>
            <a:r>
              <a:rPr lang="fr-CA" sz="2200" dirty="0"/>
              <a:t>- La partie % correspond à un pourcentage de la valeur lue à laquelle il faut ajouter une valeur constant de 2 mA.</a:t>
            </a:r>
            <a:br>
              <a:rPr lang="fr-CA" sz="2200" dirty="0"/>
            </a:br>
            <a:r>
              <a:rPr lang="fr-CA" sz="2200" dirty="0"/>
              <a:t>- </a:t>
            </a:r>
            <a:r>
              <a:rPr lang="fr-CA" sz="2200" dirty="0">
                <a:sym typeface="Wingdings" panose="05000000000000000000" pitchFamily="2" charset="2"/>
              </a:rPr>
              <a:t> </a:t>
            </a:r>
            <a:r>
              <a:rPr lang="fr-CA" sz="2200" b="1" dirty="0"/>
              <a:t>± (0.5% + 2 mA) = ± (0.005 × 0.057 + 0.002) A = ± 0.002285 A</a:t>
            </a:r>
            <a:br>
              <a:rPr lang="fr-CA" sz="2200" b="1" dirty="0"/>
            </a:br>
            <a:r>
              <a:rPr lang="fr-CA" sz="2200" b="1" dirty="0"/>
              <a:t>- </a:t>
            </a:r>
            <a:r>
              <a:rPr lang="fr-CA" sz="2200" dirty="0"/>
              <a:t>En conséquence, votre lecture finale est </a:t>
            </a:r>
            <a:r>
              <a:rPr lang="fr-CA" sz="2200" b="1" i="1" dirty="0">
                <a:latin typeface="Times New Roman"/>
                <a:cs typeface="Times New Roman"/>
              </a:rPr>
              <a:t>I</a:t>
            </a:r>
            <a:r>
              <a:rPr lang="fr-CA" sz="2200" b="1" dirty="0">
                <a:latin typeface="Times New Roman"/>
                <a:cs typeface="Times New Roman"/>
              </a:rPr>
              <a:t> = </a:t>
            </a:r>
            <a:r>
              <a:rPr lang="fr-CA" sz="2200" b="1" dirty="0"/>
              <a:t>(0.057 ± 0.002) A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44" y="699542"/>
            <a:ext cx="731977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45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475" y="1059582"/>
            <a:ext cx="3070997" cy="345638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44016" y="-92546"/>
            <a:ext cx="9468544" cy="857250"/>
          </a:xfrm>
        </p:spPr>
        <p:txBody>
          <a:bodyPr>
            <a:normAutofit/>
          </a:bodyPr>
          <a:lstStyle/>
          <a:p>
            <a:r>
              <a:rPr lang="en-US" sz="3900" b="1" u="sng" dirty="0">
                <a:solidFill>
                  <a:schemeClr val="tx2"/>
                </a:solidFill>
              </a:rPr>
              <a:t>UN CIRCUIT AVEC PLUSIEURS RÉSISTANCES</a:t>
            </a:r>
            <a:endParaRPr lang="en-CA" sz="3900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56369" y="771550"/>
            <a:ext cx="5258296" cy="4299942"/>
          </a:xfrm>
        </p:spPr>
        <p:txBody>
          <a:bodyPr>
            <a:normAutofit lnSpcReduction="10000"/>
          </a:bodyPr>
          <a:lstStyle/>
          <a:p>
            <a:r>
              <a:rPr lang="fr-CA" sz="2400" dirty="0"/>
              <a:t>Dans la </a:t>
            </a:r>
            <a:r>
              <a:rPr lang="fr-CA" sz="2400" b="1" dirty="0"/>
              <a:t>PARTIE 3</a:t>
            </a:r>
            <a:r>
              <a:rPr lang="fr-CA" sz="2400" dirty="0"/>
              <a:t> vous mesurerez la résistance effective de différentes combinaisons de résistances en série et en parallèle.</a:t>
            </a:r>
            <a:br>
              <a:rPr lang="fr-CA" sz="2400" dirty="0"/>
            </a:br>
            <a:endParaRPr lang="fr-CA" sz="2400" dirty="0"/>
          </a:p>
          <a:p>
            <a:r>
              <a:rPr lang="fr-CA" sz="2400" dirty="0"/>
              <a:t>Dans la </a:t>
            </a:r>
            <a:r>
              <a:rPr lang="fr-CA" sz="2400" b="1" dirty="0"/>
              <a:t>PARTIE 4</a:t>
            </a:r>
            <a:r>
              <a:rPr lang="fr-CA" sz="2400" dirty="0"/>
              <a:t> vous allez vérifier les lois de </a:t>
            </a:r>
            <a:r>
              <a:rPr lang="fr-CA" sz="2400" dirty="0" err="1"/>
              <a:t>Kirchoff</a:t>
            </a:r>
            <a:r>
              <a:rPr lang="fr-CA" sz="2400" dirty="0"/>
              <a:t> à l’aide du circuit présenté à droite. Vous utiliserez un voltmètre (FLUKE) et un ampèremètre (</a:t>
            </a:r>
            <a:r>
              <a:rPr lang="fr-CA" sz="2400" dirty="0" err="1"/>
              <a:t>myDAQ</a:t>
            </a:r>
            <a:r>
              <a:rPr lang="fr-CA" sz="2400" dirty="0"/>
              <a:t>) afin de mesurer les différences de potentiel et les courant dans le circuit.</a:t>
            </a:r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606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180512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MESURER LA CAPACITÉ (PARTIE 5)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170945" y="764706"/>
            <a:ext cx="5841215" cy="2088704"/>
          </a:xfrm>
        </p:spPr>
        <p:txBody>
          <a:bodyPr>
            <a:normAutofit/>
          </a:bodyPr>
          <a:lstStyle/>
          <a:p>
            <a:r>
              <a:rPr lang="fr-FR" sz="2400" dirty="0"/>
              <a:t>Le multimètre </a:t>
            </a:r>
            <a:r>
              <a:rPr lang="fr-FR" sz="2400" dirty="0" err="1"/>
              <a:t>Fluke</a:t>
            </a:r>
            <a:r>
              <a:rPr lang="fr-FR" sz="2400" dirty="0"/>
              <a:t> peut mesurer la capacité. Choisissez la mesure de la résistance (Ω) puis appuyez sur le bouton </a:t>
            </a:r>
            <a:r>
              <a:rPr lang="fr-FR" sz="2400" dirty="0" err="1"/>
              <a:t>deuxème</a:t>
            </a:r>
            <a:r>
              <a:rPr lang="fr-FR" sz="2400" dirty="0"/>
              <a:t> fonction. Le multimètre passera à la mesure de la capacité en Farads (F).</a:t>
            </a:r>
            <a:endParaRPr lang="fr-CA" sz="2400" dirty="0"/>
          </a:p>
        </p:txBody>
      </p:sp>
      <p:sp>
        <p:nvSpPr>
          <p:cNvPr id="2" name="AutoShape 2" descr="Displaying 5V power suppl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Displaying 5V power supply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Displaying 5V power supply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6084168" y="830339"/>
            <a:ext cx="2700240" cy="3479788"/>
            <a:chOff x="6156176" y="764704"/>
            <a:chExt cx="2700240" cy="34797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6176" y="764704"/>
              <a:ext cx="2700240" cy="347978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812360" y="2787774"/>
              <a:ext cx="432048" cy="36004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020272" y="2283718"/>
              <a:ext cx="485680" cy="2880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56376" y="1333922"/>
              <a:ext cx="360040" cy="288032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787774"/>
            <a:ext cx="4740024" cy="220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1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INTRODUCTION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843558"/>
            <a:ext cx="5400600" cy="4248472"/>
          </a:xfrm>
        </p:spPr>
        <p:txBody>
          <a:bodyPr>
            <a:normAutofit fontScale="85000" lnSpcReduction="20000"/>
          </a:bodyPr>
          <a:lstStyle/>
          <a:p>
            <a:r>
              <a:rPr lang="fr-CA" dirty="0"/>
              <a:t>Un circuit électrique est une boucle fermée composée de différents éléments traversés par un courant électrique. </a:t>
            </a:r>
          </a:p>
          <a:p>
            <a:r>
              <a:rPr lang="fr-CA" dirty="0"/>
              <a:t>Les éléments importants sont la tension (</a:t>
            </a:r>
            <a:r>
              <a:rPr lang="fr-CA" i="1" dirty="0"/>
              <a:t>V</a:t>
            </a:r>
            <a:r>
              <a:rPr lang="fr-CA" dirty="0"/>
              <a:t>), le courant (</a:t>
            </a:r>
            <a:r>
              <a:rPr lang="fr-CA" i="1" dirty="0">
                <a:latin typeface="Times New Roman"/>
                <a:cs typeface="Times New Roman"/>
              </a:rPr>
              <a:t>I</a:t>
            </a:r>
            <a:r>
              <a:rPr lang="fr-CA" dirty="0"/>
              <a:t>), les résistances (</a:t>
            </a:r>
            <a:r>
              <a:rPr lang="fr-CA" i="1" dirty="0"/>
              <a:t>R</a:t>
            </a:r>
            <a:r>
              <a:rPr lang="fr-CA" dirty="0"/>
              <a:t>), et les condensateurs (</a:t>
            </a:r>
            <a:r>
              <a:rPr lang="fr-CA" i="1" dirty="0"/>
              <a:t>C</a:t>
            </a:r>
            <a:r>
              <a:rPr lang="fr-CA" dirty="0"/>
              <a:t>).</a:t>
            </a:r>
          </a:p>
          <a:p>
            <a:r>
              <a:rPr lang="fr-CA" dirty="0"/>
              <a:t>Révisez l’analogie du courant d’eau et de la pompe afin de comprendre la notion de potentiel électrique.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15566"/>
            <a:ext cx="3312368" cy="37830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1" y="-20538"/>
            <a:ext cx="3347049" cy="85725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NETTOYAGE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771550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Éteignez l’ordinateur. </a:t>
            </a:r>
            <a:r>
              <a:rPr lang="fr-FR" b="1" dirty="0"/>
              <a:t>N’oubliez pas votre clé USB.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Éteignez le multimètre </a:t>
            </a:r>
            <a:r>
              <a:rPr lang="fr-FR" dirty="0" err="1"/>
              <a:t>Fluke</a:t>
            </a:r>
            <a:r>
              <a:rPr lang="fr-FR" dirty="0"/>
              <a:t>. Désassemblez votre circuit. Replacez les résistances et les condensateurs dans votre boîte de fils</a:t>
            </a:r>
            <a:r>
              <a:rPr lang="en-CA" dirty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Recyclez vos papiers brouillons et disposez de vos déchets. Laissez votre poste de travail aussi propre que possible.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Replacez votre moniteur, clavier et souris. SVP replacez votre chaise sous la table avant de quitter. 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Merci!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27984" y="3583284"/>
            <a:ext cx="4392488" cy="15807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2200" dirty="0"/>
          </a:p>
          <a:p>
            <a:pPr marL="0" indent="0">
              <a:buNone/>
            </a:pPr>
            <a:r>
              <a:rPr lang="fr-CA" sz="2400" dirty="0"/>
              <a:t>N’oubliez pas de faire votre test pré-</a:t>
            </a:r>
            <a:r>
              <a:rPr lang="fr-CA" sz="2400" dirty="0" err="1"/>
              <a:t>lab</a:t>
            </a:r>
            <a:r>
              <a:rPr lang="fr-CA" sz="2400" dirty="0"/>
              <a:t> pour la prochaine expérience</a:t>
            </a:r>
            <a:r>
              <a:rPr lang="en-US" sz="2400" dirty="0"/>
              <a:t>!</a:t>
            </a:r>
            <a:endParaRPr lang="en-CA" sz="24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65311" y="-20538"/>
            <a:ext cx="435516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DATE DE REMISE</a:t>
            </a:r>
            <a:endParaRPr lang="en-CA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65311" y="3154659"/>
            <a:ext cx="311743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PRÉ-LAB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83968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83968" y="3219822"/>
            <a:ext cx="486003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65310" y="812354"/>
            <a:ext cx="37070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Ce rapport est du dans 1 semaine</a:t>
            </a:r>
          </a:p>
          <a:p>
            <a:endParaRPr lang="fr-CA" dirty="0"/>
          </a:p>
          <a:p>
            <a:r>
              <a:rPr lang="en-CA" dirty="0"/>
              <a:t>Les </a:t>
            </a:r>
            <a:r>
              <a:rPr lang="en-CA" dirty="0" err="1"/>
              <a:t>casiers</a:t>
            </a:r>
            <a:r>
              <a:rPr lang="en-CA" dirty="0"/>
              <a:t> de remise des rapports </a:t>
            </a:r>
            <a:r>
              <a:rPr lang="en-CA" dirty="0" err="1"/>
              <a:t>sonts</a:t>
            </a:r>
            <a:r>
              <a:rPr lang="en-CA" dirty="0"/>
              <a:t> </a:t>
            </a:r>
            <a:r>
              <a:rPr lang="en-CA" dirty="0" err="1"/>
              <a:t>situés</a:t>
            </a:r>
            <a:r>
              <a:rPr lang="en-CA" dirty="0"/>
              <a:t> </a:t>
            </a:r>
            <a:r>
              <a:rPr lang="en-CA" dirty="0" err="1"/>
              <a:t>près</a:t>
            </a:r>
            <a:r>
              <a:rPr lang="en-CA" dirty="0"/>
              <a:t> du local SITE 3007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22790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31" y="-20538"/>
            <a:ext cx="3347049" cy="85725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NETTOYAGE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87574"/>
            <a:ext cx="54726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Éteignez l’ordinateur. </a:t>
            </a:r>
            <a:r>
              <a:rPr lang="fr-FR" sz="2000" b="1" dirty="0"/>
              <a:t>N’oubliez pas votre clé USB.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Éteignez le multimètre </a:t>
            </a:r>
            <a:r>
              <a:rPr lang="fr-FR" sz="2000" dirty="0" err="1"/>
              <a:t>Fluke</a:t>
            </a:r>
            <a:r>
              <a:rPr lang="fr-FR" sz="2000" dirty="0"/>
              <a:t>. Désassemblez votre circuit. </a:t>
            </a:r>
            <a:r>
              <a:rPr lang="fr-FR" sz="2000"/>
              <a:t>Replacez les </a:t>
            </a:r>
            <a:r>
              <a:rPr lang="fr-FR" sz="2000" dirty="0"/>
              <a:t>résistances et les condensateurs dans votre boîte de fils</a:t>
            </a:r>
            <a:r>
              <a:rPr lang="en-CA" sz="2000" dirty="0"/>
              <a:t>.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Recyclez vos papiers brouillons et disposez de vos déchets. Laissez votre poste de travail aussi propre que possible.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Replacez votre moniteur, clavier et souris. SVP replacez votre chaise sous la table avant de quitter. 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Merci!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68144" y="-13692"/>
            <a:ext cx="338437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u="sng" dirty="0">
                <a:solidFill>
                  <a:schemeClr val="tx2"/>
                </a:solidFill>
              </a:rPr>
              <a:t>DATE DE REMISE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68144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8144" y="1851670"/>
            <a:ext cx="32758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12161" y="771550"/>
            <a:ext cx="3024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/>
              <a:t>Ce rapport est du à la fin de la séance de laboratoire, c’est-à-dire </a:t>
            </a:r>
            <a:r>
              <a:rPr lang="fr-CA" dirty="0">
                <a:solidFill>
                  <a:srgbClr val="FF0000"/>
                </a:solidFill>
              </a:rPr>
              <a:t>à 12h50 ou 17h20</a:t>
            </a:r>
            <a:r>
              <a:rPr lang="en-US" dirty="0"/>
              <a:t>.</a:t>
            </a:r>
          </a:p>
        </p:txBody>
      </p:sp>
      <p:pic>
        <p:nvPicPr>
          <p:cNvPr id="9218" name="Picture 2" descr="http://www.tipss.org/wp-content/uploads/2013/08/smile-quot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1576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940152" y="1851670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b="1" dirty="0"/>
              <a:t>Vous êtes sur le point de terminer votre dernier </a:t>
            </a:r>
            <a:r>
              <a:rPr lang="fr-CA" b="1" dirty="0" err="1"/>
              <a:t>lab</a:t>
            </a:r>
            <a:r>
              <a:rPr lang="fr-CA" b="1" dirty="0"/>
              <a:t> de physique de la session!</a:t>
            </a:r>
          </a:p>
        </p:txBody>
      </p:sp>
    </p:spTree>
    <p:extLst>
      <p:ext uri="{BB962C8B-B14F-4D97-AF65-F5344CB8AC3E}">
        <p14:creationId xmlns:p14="http://schemas.microsoft.com/office/powerpoint/2010/main" val="198314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0538"/>
            <a:ext cx="8784976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COURANT, POTENTIEL, et LOI D’OHM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43558"/>
                <a:ext cx="9036496" cy="4248472"/>
              </a:xfrm>
            </p:spPr>
            <p:txBody>
              <a:bodyPr>
                <a:normAutofit/>
              </a:bodyPr>
              <a:lstStyle/>
              <a:p>
                <a:r>
                  <a:rPr lang="fr-CA" b="1" dirty="0"/>
                  <a:t>Conductivité et résistivité:</a:t>
                </a:r>
              </a:p>
              <a:p>
                <a:pPr lvl="1"/>
                <a:r>
                  <a:rPr lang="fr-CA" sz="2000" dirty="0"/>
                  <a:t>La conductivité est définie comme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m:rPr>
                            <m:lit/>
                          </m:rPr>
                          <a:rPr lang="en-CA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CA" sz="2000" dirty="0"/>
                  <a:t>  où </a:t>
                </a:r>
                <a14:m>
                  <m:oMath xmlns:m="http://schemas.openxmlformats.org/officeDocument/2006/math">
                    <m:r>
                      <a:rPr lang="fr-CA" sz="2000" i="1" dirty="0" smtClean="0">
                        <a:latin typeface="Cambria Math" panose="02040503050406030204" pitchFamily="18" charset="0"/>
                        <a:cs typeface="Times New Roman"/>
                      </a:rPr>
                      <m:t>𝑙</m:t>
                    </m:r>
                  </m:oMath>
                </a14:m>
                <a:r>
                  <a:rPr lang="fr-CA" sz="2000" dirty="0"/>
                  <a:t> est la longueur, </a:t>
                </a:r>
                <a:br>
                  <a:rPr lang="fr-CA" sz="2000" dirty="0"/>
                </a:br>
                <a14:m>
                  <m:oMath xmlns:m="http://schemas.openxmlformats.org/officeDocument/2006/math">
                    <m:r>
                      <a:rPr lang="fr-CA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fr-CA" sz="2000" dirty="0"/>
                  <a:t> est l’aire.</a:t>
                </a:r>
              </a:p>
              <a:p>
                <a:pPr lvl="1"/>
                <a:r>
                  <a:rPr lang="fr-CA" sz="2000" dirty="0"/>
                  <a:t>La résistivité est </a:t>
                </a:r>
                <a14:m>
                  <m:oMath xmlns:m="http://schemas.openxmlformats.org/officeDocument/2006/math">
                    <m:r>
                      <a:rPr lang="fr-CA" sz="200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fr-CA" sz="2000" i="1" dirty="0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fr-CA" sz="20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fr-CA" sz="2000" i="1" dirty="0"/>
                  <a:t> .</a:t>
                </a:r>
              </a:p>
              <a:p>
                <a:pPr lvl="1"/>
                <a:r>
                  <a:rPr lang="fr-CA" sz="2000" dirty="0"/>
                  <a:t>La résistance, </a:t>
                </a:r>
                <a14:m>
                  <m:oMath xmlns:m="http://schemas.openxmlformats.org/officeDocument/2006/math">
                    <m:r>
                      <a:rPr lang="fr-CA" sz="20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r-CA" sz="2000" dirty="0"/>
                  <a:t>, d’un élément représente sa capacité à limiter le courant.</a:t>
                </a:r>
                <a:endParaRPr lang="fr-CA" b="1" dirty="0"/>
              </a:p>
              <a:p>
                <a:r>
                  <a:rPr lang="fr-CA" b="1" dirty="0"/>
                  <a:t>Loi d’Ohm :</a:t>
                </a:r>
                <a:r>
                  <a:rPr lang="fr-CA" dirty="0"/>
                  <a:t>	</a:t>
                </a:r>
                <a14:m>
                  <m:oMath xmlns:m="http://schemas.openxmlformats.org/officeDocument/2006/math">
                    <m:r>
                      <a:rPr lang="fr-CA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fr-CA" i="1" smtClean="0">
                        <a:latin typeface="Cambria Math"/>
                      </a:rPr>
                      <m:t>𝑉</m:t>
                    </m:r>
                    <m:r>
                      <a:rPr lang="fr-CA" i="1" smtClean="0">
                        <a:latin typeface="Cambria Math"/>
                      </a:rPr>
                      <m:t> = </m:t>
                    </m:r>
                    <m:r>
                      <a:rPr lang="fr-CA" i="1" smtClean="0">
                        <a:latin typeface="Cambria Math"/>
                      </a:rPr>
                      <m:t>𝑅𝐼</m:t>
                    </m:r>
                  </m:oMath>
                </a14:m>
                <a:endParaRPr lang="fr-CA" dirty="0">
                  <a:cs typeface="Times New Roman"/>
                </a:endParaRPr>
              </a:p>
              <a:p>
                <a:pPr lvl="1"/>
                <a:r>
                  <a:rPr lang="fr-CA" sz="2000" dirty="0"/>
                  <a:t>Décrit la relation entre le potentiel électrique, le courant et la résistance.</a:t>
                </a:r>
                <a:endParaRPr lang="fr-CA" dirty="0"/>
              </a:p>
              <a:p>
                <a:pPr lvl="1"/>
                <a:r>
                  <a:rPr lang="fr-CA" sz="2000" dirty="0"/>
                  <a:t>Un graphique de la différence de potentiel en fonction du courant aura une pente égale à la résistance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43558"/>
                <a:ext cx="9036496" cy="4248472"/>
              </a:xfrm>
              <a:blipFill>
                <a:blip r:embed="rId3"/>
                <a:stretch>
                  <a:fillRect l="-1552" t="-186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75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LOIS DE KIRCHOFF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915566"/>
            <a:ext cx="8856984" cy="4248472"/>
          </a:xfrm>
        </p:spPr>
        <p:txBody>
          <a:bodyPr>
            <a:normAutofit/>
          </a:bodyPr>
          <a:lstStyle/>
          <a:p>
            <a:r>
              <a:rPr lang="fr-CA" dirty="0"/>
              <a:t>La loi des nœuds (conservation de la charge)</a:t>
            </a:r>
          </a:p>
          <a:p>
            <a:pPr lvl="1"/>
            <a:r>
              <a:rPr lang="fr-CA" dirty="0"/>
              <a:t>La somme des courants pénétrant dans un nœud doit être égale à la somme des courants qui en sortent.</a:t>
            </a:r>
          </a:p>
          <a:p>
            <a:r>
              <a:rPr lang="fr-CA" dirty="0"/>
              <a:t>La loi des mailles (conservation de l’énergie)</a:t>
            </a:r>
          </a:p>
          <a:p>
            <a:pPr lvl="1"/>
            <a:r>
              <a:rPr lang="fr-CA" dirty="0"/>
              <a:t>La somme des variations de potentiel aux bornes des éléments d’une maille fermée doit être égale à zéro.</a:t>
            </a:r>
            <a:br>
              <a:rPr lang="fr-CA" dirty="0"/>
            </a:br>
            <a:endParaRPr lang="fr-CA" dirty="0"/>
          </a:p>
          <a:p>
            <a:r>
              <a:rPr lang="fr-CA" dirty="0"/>
              <a:t>Considérons le circuit de la page suivante...</a:t>
            </a:r>
          </a:p>
        </p:txBody>
      </p:sp>
    </p:spTree>
    <p:extLst>
      <p:ext uri="{BB962C8B-B14F-4D97-AF65-F5344CB8AC3E}">
        <p14:creationId xmlns:p14="http://schemas.microsoft.com/office/powerpoint/2010/main" val="85018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-20538"/>
            <a:ext cx="4716016" cy="85725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EXEMPLE DE CIRCUIT</a:t>
            </a:r>
            <a:endParaRPr lang="en-CA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0" y="-20538"/>
                <a:ext cx="4355976" cy="5112568"/>
              </a:xfrm>
            </p:spPr>
            <p:txBody>
              <a:bodyPr>
                <a:noAutofit/>
              </a:bodyPr>
              <a:lstStyle/>
              <a:p>
                <a:r>
                  <a:rPr lang="fr-CA" sz="1950" dirty="0"/>
                  <a:t>Au point </a:t>
                </a:r>
                <a:r>
                  <a:rPr lang="fr-CA" sz="1950" i="1" dirty="0"/>
                  <a:t>c</a:t>
                </a:r>
                <a:r>
                  <a:rPr lang="fr-CA" sz="1950" dirty="0"/>
                  <a:t>, où le courant se sépare,  nous avons (loi des nœuds):</a:t>
                </a:r>
                <a:br>
                  <a:rPr lang="fr-CA" sz="1950" dirty="0"/>
                </a:br>
                <a:r>
                  <a:rPr lang="fr-CA" sz="1950" dirty="0"/>
                  <a:t>	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borderBox>
                  </m:oMath>
                </a14:m>
                <a:endParaRPr lang="fr-CA" sz="1950" baseline="-25000" dirty="0"/>
              </a:p>
              <a:p>
                <a:r>
                  <a:rPr lang="fr-CA" sz="1950" dirty="0"/>
                  <a:t>Dans la boucle qui comprend </a:t>
                </a:r>
                <a14:m>
                  <m:oMath xmlns:m="http://schemas.openxmlformats.org/officeDocument/2006/math"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CA" sz="1950" dirty="0"/>
                  <a:t> et </a:t>
                </a:r>
                <a14:m>
                  <m:oMath xmlns:m="http://schemas.openxmlformats.org/officeDocument/2006/math"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CA" sz="1950" dirty="0"/>
                  <a:t>, nous acquérons un potentiel à la source de tension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950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r-CA" sz="1950" dirty="0"/>
                  <a:t> pour ensuite  perdre tout le potentiel en passant par deux résistances:</a:t>
                </a:r>
                <a:br>
                  <a:rPr lang="fr-CA" sz="1950" dirty="0"/>
                </a:br>
                <a:r>
                  <a:rPr lang="fr-CA" sz="1950" dirty="0"/>
                  <a:t>	</a:t>
                </a:r>
                <a:r>
                  <a:rPr lang="en-CA" sz="195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CA" sz="1950" b="0" dirty="0"/>
                </a:br>
                <a14:m>
                  <m:oMath xmlns:m="http://schemas.openxmlformats.org/officeDocument/2006/math">
                    <m:borderBox>
                      <m:borderBox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m:rPr>
                            <m:sty m:val="p"/>
                          </m:rPr>
                          <a:rPr lang="en-CA" sz="195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borderBox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CA" sz="1950" dirty="0"/>
              </a:p>
              <a:p>
                <a:r>
                  <a:rPr lang="fr-CA" sz="1950" dirty="0"/>
                  <a:t>Dans la boucle qui comprend </a:t>
                </a:r>
                <a14:m>
                  <m:oMath xmlns:m="http://schemas.openxmlformats.org/officeDocument/2006/math"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CA" sz="1950" dirty="0"/>
                  <a:t> et </a:t>
                </a:r>
                <a14:m>
                  <m:oMath xmlns:m="http://schemas.openxmlformats.org/officeDocument/2006/math"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CA" sz="1950" dirty="0"/>
                  <a:t>. Une charge test perdrait du potentiel en passant par </a:t>
                </a:r>
                <a14:m>
                  <m:oMath xmlns:m="http://schemas.openxmlformats.org/officeDocument/2006/math"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fr-CA" sz="1950" baseline="-25000" dirty="0"/>
                  <a:t>  </a:t>
                </a:r>
                <a:r>
                  <a:rPr lang="fr-CA" sz="1950" dirty="0"/>
                  <a:t>pour ensuite en gagner à travers </a:t>
                </a:r>
                <a14:m>
                  <m:oMath xmlns:m="http://schemas.openxmlformats.org/officeDocument/2006/math">
                    <m:r>
                      <a:rPr lang="fr-CA" sz="195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CA" sz="1950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fr-CA" sz="1950" dirty="0"/>
                  <a:t>:</a:t>
                </a:r>
                <a:br>
                  <a:rPr lang="fr-CA" sz="1950" dirty="0"/>
                </a:br>
                <a:r>
                  <a:rPr lang="fr-CA" sz="1950" dirty="0"/>
                  <a:t>	</a:t>
                </a:r>
                <a:r>
                  <a:rPr lang="en-CA" sz="1950" b="0" dirty="0"/>
                  <a:t> </a:t>
                </a:r>
                <a14:m>
                  <m:oMath xmlns:m="http://schemas.openxmlformats.org/officeDocument/2006/math"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CA" sz="195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CA" sz="195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sz="195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CA" sz="1950" b="0" dirty="0"/>
                </a:br>
                <a14:m>
                  <m:oMath xmlns:m="http://schemas.openxmlformats.org/officeDocument/2006/math">
                    <m:borderBox>
                      <m:borderBoxPr>
                        <m:ctrlPr>
                          <a:rPr lang="en-CA" sz="1950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CA" sz="19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CA" sz="19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CA" sz="1950" i="1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borderBox>
                  </m:oMath>
                </a14:m>
                <a:endParaRPr lang="fr-CA" sz="195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-20538"/>
                <a:ext cx="4355976" cy="5112568"/>
              </a:xfrm>
              <a:blipFill>
                <a:blip r:embed="rId3"/>
                <a:stretch>
                  <a:fillRect l="-1119" t="-716" b="-13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92" y="886873"/>
            <a:ext cx="4211988" cy="38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CONDENSATEURS DANS UN CIRCUIT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91880" y="843558"/>
            <a:ext cx="5616624" cy="4299942"/>
          </a:xfrm>
        </p:spPr>
        <p:txBody>
          <a:bodyPr>
            <a:normAutofit fontScale="77500" lnSpcReduction="20000"/>
          </a:bodyPr>
          <a:lstStyle/>
          <a:p>
            <a:r>
              <a:rPr lang="fr-CA" dirty="0"/>
              <a:t>Un condensateur est utilisé pour emmagasiner de l’énergie électrique dans un circuit.</a:t>
            </a:r>
          </a:p>
          <a:p>
            <a:r>
              <a:rPr lang="fr-CA" dirty="0"/>
              <a:t>Une simple analogie est représentée à gauche par une sphère creuse divisée en deux volumes.</a:t>
            </a:r>
          </a:p>
          <a:p>
            <a:pPr lvl="1"/>
            <a:r>
              <a:rPr lang="fr-FR" dirty="0"/>
              <a:t>L'eau est déplacée du volume A vers le volume B et l'énergie élastique est emmagasinée dans la caoutchouc en raison du travail effectué sur l'eau.</a:t>
            </a:r>
          </a:p>
          <a:p>
            <a:pPr lvl="1"/>
            <a:r>
              <a:rPr lang="fr-FR" dirty="0"/>
              <a:t>L'énergie dans le caoutchouc est analogue à l'énergie potentielle électrique emmagasinée dans un condensateur.</a:t>
            </a:r>
            <a:endParaRPr lang="fr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7614"/>
            <a:ext cx="33120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9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OBJECTIFS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771550"/>
            <a:ext cx="8928992" cy="43204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fr-CA" dirty="0"/>
              <a:t>Mesurer</a:t>
            </a:r>
            <a:r>
              <a:rPr lang="fr-CA" b="1" dirty="0"/>
              <a:t> la valeur d’une résistance</a:t>
            </a:r>
            <a:r>
              <a:rPr lang="fr-CA" dirty="0"/>
              <a:t> à l’aide du code de couleur et de l’ohmmètre.</a:t>
            </a:r>
          </a:p>
          <a:p>
            <a:pPr marL="514350" indent="-514350">
              <a:buFont typeface="+mj-lt"/>
              <a:buAutoNum type="arabicParenR"/>
            </a:pPr>
            <a:r>
              <a:rPr lang="fr-CA" dirty="0"/>
              <a:t>Vérifier la </a:t>
            </a:r>
            <a:r>
              <a:rPr lang="fr-CA" b="1" dirty="0"/>
              <a:t>loi d’</a:t>
            </a:r>
            <a:r>
              <a:rPr lang="fr-CA" b="1" dirty="0" err="1"/>
              <a:t>Ohm’s</a:t>
            </a:r>
            <a:r>
              <a:rPr lang="fr-CA" b="1" dirty="0"/>
              <a:t> </a:t>
            </a:r>
            <a:r>
              <a:rPr lang="fr-CA" dirty="0"/>
              <a:t>à l’aide d’un circuit simple sur un plaque d’essai.</a:t>
            </a:r>
          </a:p>
          <a:p>
            <a:pPr marL="514350" indent="-514350">
              <a:buFont typeface="+mj-lt"/>
              <a:buAutoNum type="arabicParenR"/>
            </a:pPr>
            <a:r>
              <a:rPr lang="fr-CA" dirty="0"/>
              <a:t>Étudiez des circuits simples avec des </a:t>
            </a:r>
            <a:r>
              <a:rPr lang="fr-CA" b="1" dirty="0"/>
              <a:t>résistances en série et en parallèle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fr-CA" dirty="0"/>
              <a:t>Utiliser les </a:t>
            </a:r>
            <a:r>
              <a:rPr lang="fr-CA" b="1" dirty="0"/>
              <a:t>lois de </a:t>
            </a:r>
            <a:r>
              <a:rPr lang="fr-CA" b="1" dirty="0" err="1"/>
              <a:t>Kirchoff</a:t>
            </a:r>
            <a:r>
              <a:rPr lang="fr-CA" b="1" dirty="0"/>
              <a:t> </a:t>
            </a:r>
            <a:r>
              <a:rPr lang="fr-CA" dirty="0"/>
              <a:t>pour l’analyse d’un circuit.</a:t>
            </a:r>
          </a:p>
          <a:p>
            <a:pPr marL="514350" indent="-514350">
              <a:buFont typeface="+mj-lt"/>
              <a:buAutoNum type="arabicParenR"/>
            </a:pPr>
            <a:r>
              <a:rPr lang="fr-CA" dirty="0"/>
              <a:t>Étudiez des circuits simples avec des </a:t>
            </a:r>
            <a:r>
              <a:rPr lang="fr-CA" b="1" dirty="0"/>
              <a:t>combinaisons de condensateurs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202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92546"/>
            <a:ext cx="9252520" cy="85725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tx2"/>
                </a:solidFill>
              </a:rPr>
              <a:t>TUTORIELS!</a:t>
            </a:r>
            <a:endParaRPr lang="en-CA" u="sng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771550"/>
            <a:ext cx="8784976" cy="4320480"/>
          </a:xfrm>
        </p:spPr>
        <p:txBody>
          <a:bodyPr>
            <a:normAutofit/>
          </a:bodyPr>
          <a:lstStyle/>
          <a:p>
            <a:r>
              <a:rPr lang="fr-CA" dirty="0"/>
              <a:t>Vous devriez avoir lu les tutoriels suivants avant votre séance de </a:t>
            </a:r>
            <a:r>
              <a:rPr lang="fr-CA" dirty="0" err="1"/>
              <a:t>lab</a:t>
            </a:r>
            <a:r>
              <a:rPr lang="fr-CA" dirty="0"/>
              <a:t>:</a:t>
            </a:r>
          </a:p>
          <a:p>
            <a:pPr lvl="1"/>
            <a:r>
              <a:rPr lang="fr-CA" dirty="0"/>
              <a:t>Montage de circuits </a:t>
            </a:r>
          </a:p>
          <a:p>
            <a:pPr lvl="1"/>
            <a:r>
              <a:rPr lang="fr-CA" dirty="0"/>
              <a:t>Utilisation d'un multimètre</a:t>
            </a:r>
          </a:p>
          <a:p>
            <a:r>
              <a:rPr lang="fr-CA" dirty="0"/>
              <a:t>Ces tutoriels présentent des informations importantes à propos des manipulations que vous aurez à faire durant ce </a:t>
            </a:r>
            <a:r>
              <a:rPr lang="fr-CA" dirty="0" err="1"/>
              <a:t>lab</a:t>
            </a:r>
            <a:r>
              <a:rPr lang="fr-CA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92472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Manuals\2013-2014\Winter 2014\Experiments\8 - Simple circuits\photos\IMG_1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89082"/>
            <a:ext cx="7848872" cy="523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0556" y="4515966"/>
            <a:ext cx="150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FF00"/>
                </a:solidFill>
              </a:rPr>
              <a:t>Plaque d’essai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9825" y="557267"/>
            <a:ext cx="1254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FF00"/>
                </a:solidFill>
              </a:rPr>
              <a:t>Multimètre</a:t>
            </a:r>
            <a:br>
              <a:rPr lang="fr-CA" dirty="0">
                <a:solidFill>
                  <a:srgbClr val="FFFF00"/>
                </a:solidFill>
              </a:rPr>
            </a:br>
            <a:r>
              <a:rPr lang="fr-CA" dirty="0" err="1">
                <a:solidFill>
                  <a:srgbClr val="FFFF00"/>
                </a:solidFill>
              </a:rPr>
              <a:t>Fluke</a:t>
            </a:r>
            <a:r>
              <a:rPr lang="fr-CA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131766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FFFF00"/>
                </a:solidFill>
              </a:rPr>
              <a:t>Multimètre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FFFF00"/>
                </a:solidFill>
              </a:rPr>
              <a:t>Source de tension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2609" y="98757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>
                <a:solidFill>
                  <a:srgbClr val="FFFF00"/>
                </a:solidFill>
              </a:rPr>
              <a:t>myDAQ</a:t>
            </a:r>
            <a:r>
              <a:rPr lang="fr-CA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5576" y="4306788"/>
            <a:ext cx="3924436" cy="857250"/>
          </a:xfrm>
        </p:spPr>
        <p:txBody>
          <a:bodyPr>
            <a:normAutofit/>
          </a:bodyPr>
          <a:lstStyle/>
          <a:p>
            <a:r>
              <a:rPr lang="fr-CA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ÉQUIPEMENTS</a:t>
            </a:r>
            <a:endParaRPr lang="fr-CA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16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5129</TotalTime>
  <Words>1568</Words>
  <Application>Microsoft Office PowerPoint</Application>
  <PresentationFormat>On-screen Show (16:9)</PresentationFormat>
  <Paragraphs>125</Paragraphs>
  <Slides>21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Office Theme</vt:lpstr>
      <vt:lpstr>Circuits électriques  (3h)</vt:lpstr>
      <vt:lpstr>INTRODUCTION</vt:lpstr>
      <vt:lpstr>COURANT, POTENTIEL, et LOI D’OHM</vt:lpstr>
      <vt:lpstr>LOIS DE KIRCHOFF</vt:lpstr>
      <vt:lpstr>EXEMPLE DE CIRCUIT</vt:lpstr>
      <vt:lpstr>CONDENSATEURS DANS UN CIRCUIT</vt:lpstr>
      <vt:lpstr>OBJECTIFS</vt:lpstr>
      <vt:lpstr>TUTORIELS!</vt:lpstr>
      <vt:lpstr>ÉQUIPEMENTS</vt:lpstr>
      <vt:lpstr>RÉSISTANCES ET CONDENSATEURS</vt:lpstr>
      <vt:lpstr>RÉSISTANCE ET CODE DE COULEUR</vt:lpstr>
      <vt:lpstr>UTILISATION DE LA PLAQUE D’ESSAI</vt:lpstr>
      <vt:lpstr>CONSTRUCTION D’UN CIRCUIT</vt:lpstr>
      <vt:lpstr>VOLTMÈTRE ET AMPÈREMÈTRE</vt:lpstr>
      <vt:lpstr>MULTIMÈTRE myDAQ</vt:lpstr>
      <vt:lpstr>SOURCE DE TENSION DE 5 V</vt:lpstr>
      <vt:lpstr>INCERTITUDES AVEC LES MULTIMÈTRES</vt:lpstr>
      <vt:lpstr>UN CIRCUIT AVEC PLUSIEURS RÉSISTANCES</vt:lpstr>
      <vt:lpstr>MESURER LA CAPACITÉ (PARTIE 5)</vt:lpstr>
      <vt:lpstr>NETTOYAGE</vt:lpstr>
      <vt:lpstr>NETTOYAGE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Circuits 3h</dc:title>
  <dc:creator>COE Support</dc:creator>
  <cp:lastModifiedBy>Michael Wong</cp:lastModifiedBy>
  <cp:revision>269</cp:revision>
  <dcterms:created xsi:type="dcterms:W3CDTF">2013-01-04T15:12:26Z</dcterms:created>
  <dcterms:modified xsi:type="dcterms:W3CDTF">2023-03-12T23:45:53Z</dcterms:modified>
</cp:coreProperties>
</file>