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310" r:id="rId4"/>
    <p:sldId id="311" r:id="rId5"/>
    <p:sldId id="312" r:id="rId6"/>
    <p:sldId id="317" r:id="rId7"/>
    <p:sldId id="318" r:id="rId8"/>
    <p:sldId id="306" r:id="rId9"/>
    <p:sldId id="292" r:id="rId10"/>
    <p:sldId id="313" r:id="rId11"/>
    <p:sldId id="314" r:id="rId12"/>
    <p:sldId id="307" r:id="rId13"/>
    <p:sldId id="315" r:id="rId14"/>
    <p:sldId id="308" r:id="rId15"/>
    <p:sldId id="316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7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DB97-48DA-4F3A-8836-4CA552FFA067}" type="datetimeFigureOut">
              <a:rPr lang="en-CA" smtClean="0"/>
              <a:t>06/08/2015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D3899-6798-45C6-A645-CA873D24EF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7519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Comments</a:t>
            </a:r>
            <a:r>
              <a:rPr lang="en-CA" baseline="0" dirty="0" smtClean="0"/>
              <a:t> for TAs: leave this slide on the TV monitors when you are not using them for teaching.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D3899-6798-45C6-A645-CA873D24EFEB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959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580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88E6C-E870-41EC-B353-395049EEC39E}" type="datetimeFigureOut">
              <a:rPr lang="en-CA" smtClean="0"/>
              <a:pPr/>
              <a:t>06/08/2015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BC83B-905E-4D89-95F8-2C160B082C5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ottawa.blackboard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xpu1l7LFV8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WCzxEyW167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735546"/>
            <a:ext cx="8280000" cy="1102519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Exp. </a:t>
            </a:r>
            <a:r>
              <a:rPr lang="en-US" sz="4800" b="1" smtClean="0">
                <a:solidFill>
                  <a:schemeClr val="tx2"/>
                </a:solidFill>
              </a:rPr>
              <a:t>4: </a:t>
            </a:r>
            <a:r>
              <a:rPr lang="en-US" sz="4800" b="1" dirty="0" smtClean="0">
                <a:solidFill>
                  <a:schemeClr val="tx2"/>
                </a:solidFill>
              </a:rPr>
              <a:t>Conservation of Momentum</a:t>
            </a:r>
            <a:endParaRPr lang="en-CA" sz="48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139702"/>
            <a:ext cx="6400800" cy="2089398"/>
          </a:xfrm>
        </p:spPr>
        <p:txBody>
          <a:bodyPr>
            <a:normAutofit/>
          </a:bodyPr>
          <a:lstStyle/>
          <a:p>
            <a:r>
              <a:rPr lang="en-CA" dirty="0" smtClean="0"/>
              <a:t>1</a:t>
            </a:r>
            <a:r>
              <a:rPr lang="en-CA" baseline="30000" dirty="0" smtClean="0"/>
              <a:t>st</a:t>
            </a:r>
            <a:r>
              <a:rPr lang="en-CA" dirty="0" smtClean="0"/>
              <a:t> year physics laboratories</a:t>
            </a:r>
          </a:p>
          <a:p>
            <a:endParaRPr lang="en-CA" sz="2400" dirty="0" smtClean="0"/>
          </a:p>
          <a:p>
            <a:r>
              <a:rPr lang="en-CA" sz="2400" dirty="0" smtClean="0"/>
              <a:t>University of Ottawa</a:t>
            </a:r>
          </a:p>
          <a:p>
            <a:r>
              <a:rPr lang="en-CA" sz="2400" smtClean="0">
                <a:hlinkClick r:id="rId2"/>
              </a:rPr>
              <a:t>https</a:t>
            </a:r>
            <a:r>
              <a:rPr lang="en-CA" sz="2400" dirty="0">
                <a:hlinkClick r:id="rId2"/>
              </a:rPr>
              <a:t>://uottawa.blackboard.com/</a:t>
            </a:r>
            <a:endParaRPr lang="en-CA" sz="2400" dirty="0" smtClean="0"/>
          </a:p>
        </p:txBody>
      </p:sp>
      <p:pic>
        <p:nvPicPr>
          <p:cNvPr id="4" name="Picture 2" descr="http://ffden-2.phys.uaf.edu/211_fall2002.web.dir/Rodney_Wehr/images/collis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95686"/>
            <a:ext cx="328008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PART 1 – CENTRE OF MASS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89552"/>
            <a:ext cx="8928992" cy="4446494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Zero both your sensors with the gliders at the centre of the track. One detector should be set to “reverse direction”.</a:t>
            </a:r>
          </a:p>
          <a:p>
            <a:r>
              <a:rPr lang="en-CA" dirty="0" smtClean="0"/>
              <a:t>Using a pair of elastic bumpers, gently collide glider 1 with glider 2.</a:t>
            </a:r>
          </a:p>
          <a:p>
            <a:r>
              <a:rPr lang="en-CA" dirty="0" smtClean="0"/>
              <a:t>Create a column to calculate the position of the centre of mass, </a:t>
            </a:r>
            <a:r>
              <a:rPr lang="en-CA" i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x</a:t>
            </a:r>
            <a:r>
              <a:rPr lang="en-CA" i="1" baseline="-25000" dirty="0" err="1" smtClean="0"/>
              <a:t>CM</a:t>
            </a:r>
            <a:r>
              <a:rPr lang="en-CA" dirty="0" smtClean="0"/>
              <a:t>, during the collision.</a:t>
            </a:r>
          </a:p>
          <a:p>
            <a:r>
              <a:rPr lang="en-CA" dirty="0" smtClean="0"/>
              <a:t>Analyse the graph to determine velocities of:</a:t>
            </a:r>
            <a:br>
              <a:rPr lang="en-CA" dirty="0" smtClean="0"/>
            </a:br>
            <a:r>
              <a:rPr lang="en-CA" dirty="0" smtClean="0"/>
              <a:t>1) glider 1 before the collision</a:t>
            </a:r>
            <a:br>
              <a:rPr lang="en-CA" dirty="0" smtClean="0"/>
            </a:br>
            <a:r>
              <a:rPr lang="en-CA" dirty="0" smtClean="0"/>
              <a:t>2) glider 2 after the collision</a:t>
            </a:r>
            <a:br>
              <a:rPr lang="en-CA" dirty="0" smtClean="0"/>
            </a:br>
            <a:r>
              <a:rPr lang="en-CA" dirty="0" smtClean="0"/>
              <a:t>3) the centre of mass before and after the collision</a:t>
            </a:r>
            <a:endParaRPr lang="en-CA" dirty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2045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PART 2 – ELASTIC COLLISION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89552"/>
            <a:ext cx="8928992" cy="4446494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Using the same setup as Part 1, record data for an elastic collision (elastic bumpers).</a:t>
            </a:r>
          </a:p>
          <a:p>
            <a:r>
              <a:rPr lang="en-CA" dirty="0" smtClean="0"/>
              <a:t>Using position vs. time graphs, obtain the velocities of each glider before and after the collision.</a:t>
            </a:r>
          </a:p>
          <a:p>
            <a:r>
              <a:rPr lang="en-CA" dirty="0" smtClean="0"/>
              <a:t>Add a couple weights to glider 2 and try the collision again using two objects of different masses (light object hits heavier object)</a:t>
            </a:r>
          </a:p>
          <a:p>
            <a:r>
              <a:rPr lang="en-CA" dirty="0" smtClean="0"/>
              <a:t>Try the collision again but this time have the heavier object hit the lighter one.</a:t>
            </a:r>
            <a:endParaRPr lang="en-CA" dirty="0"/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7832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>
            <a:hlinkClick r:id="rId3"/>
          </p:cNvPr>
          <p:cNvSpPr/>
          <p:nvPr/>
        </p:nvSpPr>
        <p:spPr>
          <a:xfrm>
            <a:off x="1907704" y="1131590"/>
            <a:ext cx="5064224" cy="36187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916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Part </a:t>
            </a: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1 &amp; 2 </a:t>
            </a: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- Elastic collision</a:t>
            </a:r>
          </a:p>
        </p:txBody>
      </p:sp>
    </p:spTree>
    <p:extLst>
      <p:ext uri="{BB962C8B-B14F-4D97-AF65-F5344CB8AC3E}">
        <p14:creationId xmlns:p14="http://schemas.microsoft.com/office/powerpoint/2010/main" val="205194352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PART 3 – INELASTIC COLLISION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89552"/>
            <a:ext cx="8928992" cy="4446494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Switch to the needle and wax receptacle bumpers.</a:t>
            </a:r>
          </a:p>
          <a:p>
            <a:r>
              <a:rPr lang="en-CA" dirty="0" smtClean="0"/>
              <a:t>Perform a collision with two gliders of equal mass.</a:t>
            </a:r>
          </a:p>
          <a:p>
            <a:pPr lvl="1"/>
            <a:r>
              <a:rPr lang="en-CA" dirty="0" smtClean="0"/>
              <a:t>Make sure the gliders can travel smoothly all the way to the other end of the track without stopping after your collision.</a:t>
            </a:r>
          </a:p>
          <a:p>
            <a:r>
              <a:rPr lang="en-CA" dirty="0" smtClean="0"/>
              <a:t>Using position vs. time graphs, obtain the velocities of each glider before and after the collision.</a:t>
            </a:r>
          </a:p>
          <a:p>
            <a:r>
              <a:rPr lang="en-CA" dirty="0" smtClean="0"/>
              <a:t>Like in part 2, repeat for a lighter object hitting a heavier one and </a:t>
            </a:r>
            <a:r>
              <a:rPr lang="en-CA" i="1" dirty="0" smtClean="0"/>
              <a:t>vice versa.</a:t>
            </a:r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97384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>
            <a:hlinkClick r:id="rId3"/>
          </p:cNvPr>
          <p:cNvSpPr/>
          <p:nvPr/>
        </p:nvSpPr>
        <p:spPr>
          <a:xfrm>
            <a:off x="1524000" y="1257300"/>
            <a:ext cx="4776192" cy="3546698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916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Part </a:t>
            </a: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- Inelastic collision</a:t>
            </a:r>
          </a:p>
        </p:txBody>
      </p:sp>
    </p:spTree>
    <p:extLst>
      <p:ext uri="{BB962C8B-B14F-4D97-AF65-F5344CB8AC3E}">
        <p14:creationId xmlns:p14="http://schemas.microsoft.com/office/powerpoint/2010/main" val="28498915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07504" y="51470"/>
            <a:ext cx="2592288" cy="64807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u="sng" dirty="0">
                <a:solidFill>
                  <a:schemeClr val="tx2"/>
                </a:solidFill>
              </a:rPr>
              <a:t>CLEAN </a:t>
            </a:r>
            <a:r>
              <a:rPr lang="en-US" sz="3600" b="1" u="sng" dirty="0" smtClean="0">
                <a:solidFill>
                  <a:schemeClr val="tx2"/>
                </a:solidFill>
              </a:rPr>
              <a:t>UP!</a:t>
            </a:r>
            <a:endParaRPr lang="en-CA" sz="3600" u="sng" dirty="0">
              <a:solidFill>
                <a:schemeClr val="tx2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5495" y="699542"/>
            <a:ext cx="6408713" cy="444395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Turn off the air supply, computer, and </a:t>
            </a:r>
            <a:r>
              <a:rPr lang="en-US" b="1" dirty="0"/>
              <a:t>don’t forget to take your USB key.</a:t>
            </a:r>
          </a:p>
          <a:p>
            <a:r>
              <a:rPr lang="en-US" dirty="0"/>
              <a:t>Put the gliders, </a:t>
            </a:r>
            <a:r>
              <a:rPr lang="en-US" dirty="0" smtClean="0"/>
              <a:t>bumpers, </a:t>
            </a:r>
            <a:r>
              <a:rPr lang="en-US" dirty="0"/>
              <a:t>and weights on the table.</a:t>
            </a:r>
          </a:p>
          <a:p>
            <a:r>
              <a:rPr lang="en-US" dirty="0"/>
              <a:t>Please recycle scrap paper and throw away any garbage. Please leave your station as clean as you can.</a:t>
            </a:r>
          </a:p>
          <a:p>
            <a:r>
              <a:rPr lang="en-US" dirty="0"/>
              <a:t>Push back the monitor, keyboard, and mouse. Please push your chair back under the table.</a:t>
            </a:r>
          </a:p>
          <a:p>
            <a:r>
              <a:rPr lang="en-US" dirty="0"/>
              <a:t>Thank you!</a:t>
            </a:r>
            <a:endParaRPr lang="en-CA" dirty="0">
              <a:solidFill>
                <a:schemeClr val="accent2"/>
              </a:solidFill>
            </a:endParaRPr>
          </a:p>
          <a:p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6696251" y="51470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chemeClr val="tx2"/>
                </a:solidFill>
              </a:rPr>
              <a:t>DUE DATE</a:t>
            </a:r>
            <a:endParaRPr lang="en-CA" sz="36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732240" y="843558"/>
            <a:ext cx="2304256" cy="429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The report is due at the end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of </a:t>
            </a:r>
            <a:r>
              <a:rPr lang="en-US" sz="1800" dirty="0"/>
              <a:t>the lab session, i.e., </a:t>
            </a:r>
            <a:r>
              <a:rPr lang="en-US" sz="1800" dirty="0" smtClean="0">
                <a:solidFill>
                  <a:srgbClr val="FF0000"/>
                </a:solidFill>
              </a:rPr>
              <a:t>at </a:t>
            </a:r>
            <a:r>
              <a:rPr lang="en-US" sz="1800" dirty="0">
                <a:solidFill>
                  <a:srgbClr val="FF0000"/>
                </a:solidFill>
              </a:rPr>
              <a:t>12:50pm or 5:20pm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 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dirty="0"/>
              <a:t>Don’t forget to do your pre-lab </a:t>
            </a:r>
            <a:br>
              <a:rPr lang="en-US" sz="1800" dirty="0"/>
            </a:br>
            <a:r>
              <a:rPr lang="en-US" sz="1800" dirty="0"/>
              <a:t>for the next </a:t>
            </a:r>
            <a:r>
              <a:rPr lang="en-US" sz="1800" dirty="0" smtClean="0"/>
              <a:t>experiment!</a:t>
            </a:r>
            <a:endParaRPr lang="en-CA" sz="18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60232" y="2861523"/>
            <a:ext cx="25562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smtClean="0">
                <a:solidFill>
                  <a:schemeClr val="tx2"/>
                </a:solidFill>
              </a:rPr>
              <a:t>PRE-LAB</a:t>
            </a:r>
            <a:endParaRPr lang="en-CA" sz="36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6516216" y="0"/>
            <a:ext cx="0" cy="51435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16216" y="2643758"/>
            <a:ext cx="26277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3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INTRODUCTION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51570"/>
            <a:ext cx="9036496" cy="4284476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In this experiment you will study the conservation of linear momentum and energy in two different types of collisions in 1D.</a:t>
            </a:r>
          </a:p>
          <a:p>
            <a:r>
              <a:rPr lang="en-CA" dirty="0" smtClean="0"/>
              <a:t>A moving object possesses kinetic energy (</a:t>
            </a:r>
            <a:r>
              <a:rPr lang="en-CA" i="1" dirty="0" smtClean="0"/>
              <a:t>E</a:t>
            </a:r>
            <a:r>
              <a:rPr lang="en-CA" dirty="0" smtClean="0"/>
              <a:t> = </a:t>
            </a:r>
            <a:r>
              <a:rPr lang="en-CA" i="1" dirty="0" smtClean="0"/>
              <a:t>mv</a:t>
            </a:r>
            <a:r>
              <a:rPr lang="en-CA" baseline="30000" dirty="0" smtClean="0"/>
              <a:t>2</a:t>
            </a:r>
            <a:r>
              <a:rPr lang="en-CA" dirty="0" smtClean="0"/>
              <a:t>/2) and momentum (</a:t>
            </a:r>
            <a:r>
              <a:rPr lang="en-CA" i="1" dirty="0" smtClean="0"/>
              <a:t>p = mv</a:t>
            </a:r>
            <a:r>
              <a:rPr lang="en-CA" dirty="0" smtClean="0"/>
              <a:t>).</a:t>
            </a:r>
          </a:p>
          <a:p>
            <a:r>
              <a:rPr lang="en-CA" dirty="0" smtClean="0"/>
              <a:t>When two objects undergo a collision, the velocity (and thus momentum) of each object will change.</a:t>
            </a:r>
          </a:p>
          <a:p>
            <a:r>
              <a:rPr lang="en-CA" dirty="0" smtClean="0"/>
              <a:t>We will examine 2 types of collisions: elastic and inelastic.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2427734"/>
            <a:ext cx="2232247" cy="81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INTRODUCTION (cont.)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1570"/>
            <a:ext cx="9144000" cy="4284476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We consider two gliders on an air track to be our single, closed system.</a:t>
            </a:r>
          </a:p>
          <a:p>
            <a:r>
              <a:rPr lang="en-CA" dirty="0" smtClean="0"/>
              <a:t>The position of the centre of mass for the two gliders, </a:t>
            </a:r>
            <a:r>
              <a:rPr lang="en-CA" i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x</a:t>
            </a:r>
            <a:r>
              <a:rPr lang="en-CA" i="1" baseline="-25000" dirty="0" err="1" smtClean="0"/>
              <a:t>CM</a:t>
            </a:r>
            <a:r>
              <a:rPr lang="en-CA" dirty="0" smtClean="0"/>
              <a:t> is: </a:t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>where the indices 1 and 2 refer to 1</a:t>
            </a:r>
            <a:r>
              <a:rPr lang="en-CA" baseline="30000" dirty="0" smtClean="0"/>
              <a:t>st</a:t>
            </a:r>
            <a:r>
              <a:rPr lang="en-CA" dirty="0" smtClean="0"/>
              <a:t> and 2</a:t>
            </a:r>
            <a:r>
              <a:rPr lang="en-CA" baseline="30000" dirty="0" smtClean="0"/>
              <a:t>nd</a:t>
            </a:r>
            <a:r>
              <a:rPr lang="en-CA" dirty="0" smtClean="0"/>
              <a:t> object.</a:t>
            </a:r>
          </a:p>
          <a:p>
            <a:r>
              <a:rPr lang="en-CA" dirty="0" smtClean="0"/>
              <a:t>In part 1 you will analyze the motion of two gliders during a collision and examine the behaviour of their centre of mass.</a:t>
            </a:r>
          </a:p>
        </p:txBody>
      </p:sp>
    </p:spTree>
    <p:extLst>
      <p:ext uri="{BB962C8B-B14F-4D97-AF65-F5344CB8AC3E}">
        <p14:creationId xmlns:p14="http://schemas.microsoft.com/office/powerpoint/2010/main" val="34201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99" y="4371975"/>
            <a:ext cx="7553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INTRODUCTION (cont.)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71550"/>
            <a:ext cx="8928992" cy="3888432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In a closed system, any force that one object exerts on another are internal to the system.</a:t>
            </a:r>
          </a:p>
          <a:p>
            <a:r>
              <a:rPr lang="en-CA" dirty="0" smtClean="0"/>
              <a:t>In parts 2 and 3, we will examine the momentum and kinetic energy of both gliders undergoing elastic and inelastic collision to see how these forces affect the property of our system.</a:t>
            </a:r>
          </a:p>
          <a:p>
            <a:r>
              <a:rPr lang="en-CA" dirty="0" smtClean="0"/>
              <a:t>When two objects collide, the total momentum is conserved: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98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202332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OBJECTIVES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95586"/>
            <a:ext cx="8928992" cy="4284476"/>
          </a:xfrm>
        </p:spPr>
        <p:txBody>
          <a:bodyPr>
            <a:normAutofit/>
          </a:bodyPr>
          <a:lstStyle/>
          <a:p>
            <a:r>
              <a:rPr lang="en-CA" dirty="0" smtClean="0"/>
              <a:t>Compare position-time graphs for individual gliders with one for the centre of mass of the system.</a:t>
            </a:r>
          </a:p>
          <a:p>
            <a:r>
              <a:rPr lang="en-CA" dirty="0" smtClean="0"/>
              <a:t>Compare velocity-time graphs for gliders undergoing two types of collisions.</a:t>
            </a:r>
          </a:p>
          <a:p>
            <a:r>
              <a:rPr lang="en-CA" dirty="0" smtClean="0"/>
              <a:t>Compare momentum and kinetic energy of your system before and after the collisions.</a:t>
            </a:r>
          </a:p>
        </p:txBody>
      </p:sp>
    </p:spTree>
    <p:extLst>
      <p:ext uri="{BB962C8B-B14F-4D97-AF65-F5344CB8AC3E}">
        <p14:creationId xmlns:p14="http://schemas.microsoft.com/office/powerpoint/2010/main" val="6883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502" y="689620"/>
            <a:ext cx="5400000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hape 24"/>
          <p:cNvSpPr txBox="1">
            <a:spLocks noGrp="1"/>
          </p:cNvSpPr>
          <p:nvPr/>
        </p:nvSpPr>
        <p:spPr>
          <a:xfrm>
            <a:off x="107504" y="564654"/>
            <a:ext cx="8229600" cy="2655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rtl="0">
              <a:buNone/>
            </a:pP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setup</a:t>
            </a:r>
          </a:p>
          <a:p>
            <a:pPr lvl="0" rtl="0">
              <a:buNone/>
            </a:pP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(elastic):</a:t>
            </a:r>
            <a:endParaRPr lang="en" dirty="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25"/>
          <p:cNvSpPr txBox="1"/>
          <p:nvPr/>
        </p:nvSpPr>
        <p:spPr>
          <a:xfrm>
            <a:off x="3673653" y="4777755"/>
            <a:ext cx="17511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buNone/>
            </a:pPr>
            <a:r>
              <a:rPr lang="en" sz="1800" dirty="0" smtClean="0">
                <a:solidFill>
                  <a:srgbClr val="FF0000"/>
                </a:solidFill>
              </a:rPr>
              <a:t>Glider 1</a:t>
            </a:r>
            <a:endParaRPr lang="en" sz="1800" dirty="0">
              <a:solidFill>
                <a:srgbClr val="FF0000"/>
              </a:solidFill>
            </a:endParaRPr>
          </a:p>
        </p:txBody>
      </p:sp>
      <p:cxnSp>
        <p:nvCxnSpPr>
          <p:cNvPr id="7" name="Shape 26"/>
          <p:cNvCxnSpPr/>
          <p:nvPr/>
        </p:nvCxnSpPr>
        <p:spPr>
          <a:xfrm rot="10800000">
            <a:off x="4544253" y="2892817"/>
            <a:ext cx="2399" cy="19232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" name="Shape 27"/>
          <p:cNvSpPr txBox="1"/>
          <p:nvPr/>
        </p:nvSpPr>
        <p:spPr>
          <a:xfrm>
            <a:off x="5731073" y="4490814"/>
            <a:ext cx="34449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buNone/>
            </a:pPr>
            <a:r>
              <a:rPr lang="en" sz="1800" dirty="0" smtClean="0">
                <a:solidFill>
                  <a:srgbClr val="FF0000"/>
                </a:solidFill>
              </a:rPr>
              <a:t>Glider 2</a:t>
            </a:r>
            <a:r>
              <a:rPr lang="en" sz="1800" dirty="0">
                <a:solidFill>
                  <a:srgbClr val="FF0000"/>
                </a:solidFill>
              </a:rPr>
              <a:t/>
            </a:r>
            <a:br>
              <a:rPr lang="en" sz="1800" dirty="0">
                <a:solidFill>
                  <a:srgbClr val="FF0000"/>
                </a:solidFill>
              </a:rPr>
            </a:br>
            <a:r>
              <a:rPr lang="en" sz="1800" dirty="0">
                <a:solidFill>
                  <a:srgbClr val="FF0000"/>
                </a:solidFill>
              </a:rPr>
              <a:t>(with extra masses)</a:t>
            </a:r>
          </a:p>
        </p:txBody>
      </p:sp>
      <p:cxnSp>
        <p:nvCxnSpPr>
          <p:cNvPr id="9" name="Shape 28"/>
          <p:cNvCxnSpPr/>
          <p:nvPr/>
        </p:nvCxnSpPr>
        <p:spPr>
          <a:xfrm flipV="1">
            <a:off x="7441052" y="2557718"/>
            <a:ext cx="2" cy="1814232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0" name="Shape 29"/>
          <p:cNvSpPr txBox="1"/>
          <p:nvPr/>
        </p:nvSpPr>
        <p:spPr>
          <a:xfrm>
            <a:off x="5049445" y="-45690"/>
            <a:ext cx="2042835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buNone/>
            </a:pPr>
            <a:r>
              <a:rPr lang="en" sz="1800" dirty="0" smtClean="0">
                <a:solidFill>
                  <a:srgbClr val="FF0000"/>
                </a:solidFill>
              </a:rPr>
              <a:t>Elastic bumpers</a:t>
            </a:r>
            <a:endParaRPr lang="en" sz="1800" dirty="0">
              <a:solidFill>
                <a:srgbClr val="FF0000"/>
              </a:solidFill>
            </a:endParaRPr>
          </a:p>
        </p:txBody>
      </p:sp>
      <p:cxnSp>
        <p:nvCxnSpPr>
          <p:cNvPr id="11" name="Shape 30"/>
          <p:cNvCxnSpPr/>
          <p:nvPr/>
        </p:nvCxnSpPr>
        <p:spPr>
          <a:xfrm flipH="1">
            <a:off x="5726553" y="378217"/>
            <a:ext cx="267899" cy="14060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31"/>
          <p:cNvCxnSpPr/>
          <p:nvPr/>
        </p:nvCxnSpPr>
        <p:spPr>
          <a:xfrm>
            <a:off x="6057978" y="375067"/>
            <a:ext cx="267899" cy="14060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183299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99942"/>
            <a:ext cx="5400000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hape 24"/>
          <p:cNvSpPr txBox="1">
            <a:spLocks noGrp="1"/>
          </p:cNvSpPr>
          <p:nvPr/>
        </p:nvSpPr>
        <p:spPr>
          <a:xfrm>
            <a:off x="107504" y="564654"/>
            <a:ext cx="8229600" cy="2655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rtl="0">
              <a:buNone/>
            </a:pP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setup</a:t>
            </a:r>
          </a:p>
          <a:p>
            <a:pPr lvl="0" rtl="0">
              <a:buNone/>
            </a:pPr>
            <a:r>
              <a:rPr lang="en" dirty="0" smtClean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(inelastic):</a:t>
            </a:r>
            <a:endParaRPr lang="en" dirty="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25"/>
          <p:cNvSpPr txBox="1"/>
          <p:nvPr/>
        </p:nvSpPr>
        <p:spPr>
          <a:xfrm>
            <a:off x="3673653" y="4777755"/>
            <a:ext cx="17511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buNone/>
            </a:pPr>
            <a:r>
              <a:rPr lang="en" sz="1800" dirty="0" smtClean="0">
                <a:solidFill>
                  <a:srgbClr val="FF0000"/>
                </a:solidFill>
              </a:rPr>
              <a:t>Glider 1</a:t>
            </a:r>
            <a:endParaRPr lang="en" sz="1800" dirty="0">
              <a:solidFill>
                <a:srgbClr val="FF0000"/>
              </a:solidFill>
            </a:endParaRPr>
          </a:p>
        </p:txBody>
      </p:sp>
      <p:cxnSp>
        <p:nvCxnSpPr>
          <p:cNvPr id="7" name="Shape 26"/>
          <p:cNvCxnSpPr/>
          <p:nvPr/>
        </p:nvCxnSpPr>
        <p:spPr>
          <a:xfrm rot="10800000">
            <a:off x="4544253" y="2892817"/>
            <a:ext cx="2399" cy="19232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" name="Shape 27"/>
          <p:cNvSpPr txBox="1"/>
          <p:nvPr/>
        </p:nvSpPr>
        <p:spPr>
          <a:xfrm>
            <a:off x="5731073" y="4490814"/>
            <a:ext cx="34449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buNone/>
            </a:pPr>
            <a:r>
              <a:rPr lang="en" sz="1800" dirty="0" smtClean="0">
                <a:solidFill>
                  <a:srgbClr val="FF0000"/>
                </a:solidFill>
              </a:rPr>
              <a:t>Glider 2</a:t>
            </a:r>
            <a:r>
              <a:rPr lang="en" sz="1800" dirty="0">
                <a:solidFill>
                  <a:srgbClr val="FF0000"/>
                </a:solidFill>
              </a:rPr>
              <a:t/>
            </a:r>
            <a:br>
              <a:rPr lang="en" sz="1800" dirty="0">
                <a:solidFill>
                  <a:srgbClr val="FF0000"/>
                </a:solidFill>
              </a:rPr>
            </a:br>
            <a:r>
              <a:rPr lang="en" sz="1800" dirty="0">
                <a:solidFill>
                  <a:srgbClr val="FF0000"/>
                </a:solidFill>
              </a:rPr>
              <a:t>(with extra masses)</a:t>
            </a:r>
          </a:p>
        </p:txBody>
      </p:sp>
      <p:cxnSp>
        <p:nvCxnSpPr>
          <p:cNvPr id="9" name="Shape 28"/>
          <p:cNvCxnSpPr/>
          <p:nvPr/>
        </p:nvCxnSpPr>
        <p:spPr>
          <a:xfrm flipV="1">
            <a:off x="7441052" y="2557718"/>
            <a:ext cx="2" cy="1814232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0" name="Shape 29"/>
          <p:cNvSpPr txBox="1"/>
          <p:nvPr/>
        </p:nvSpPr>
        <p:spPr>
          <a:xfrm>
            <a:off x="3779912" y="-45690"/>
            <a:ext cx="4670176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algn="ctr" rtl="0">
              <a:buNone/>
            </a:pPr>
            <a:r>
              <a:rPr lang="en" sz="1800" dirty="0" smtClean="0">
                <a:solidFill>
                  <a:srgbClr val="FF0000"/>
                </a:solidFill>
              </a:rPr>
              <a:t>Needle and wax receptacle</a:t>
            </a:r>
            <a:endParaRPr lang="en" sz="1800" dirty="0">
              <a:solidFill>
                <a:srgbClr val="FF0000"/>
              </a:solidFill>
            </a:endParaRPr>
          </a:p>
        </p:txBody>
      </p:sp>
      <p:cxnSp>
        <p:nvCxnSpPr>
          <p:cNvPr id="11" name="Shape 30"/>
          <p:cNvCxnSpPr/>
          <p:nvPr/>
        </p:nvCxnSpPr>
        <p:spPr>
          <a:xfrm flipH="1">
            <a:off x="5860502" y="378217"/>
            <a:ext cx="133951" cy="2049517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31"/>
          <p:cNvCxnSpPr/>
          <p:nvPr/>
        </p:nvCxnSpPr>
        <p:spPr>
          <a:xfrm>
            <a:off x="6057978" y="375067"/>
            <a:ext cx="386230" cy="1908651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334866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4"/>
          <p:cNvSpPr txBox="1">
            <a:spLocks noGrp="1"/>
          </p:cNvSpPr>
          <p:nvPr/>
        </p:nvSpPr>
        <p:spPr>
          <a:xfrm>
            <a:off x="35496" y="-22743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rtl="0">
              <a:buNone/>
            </a:pPr>
            <a:r>
              <a:rPr lang="en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The setup</a:t>
            </a:r>
          </a:p>
        </p:txBody>
      </p:sp>
      <p:sp>
        <p:nvSpPr>
          <p:cNvPr id="13" name="Shape 36"/>
          <p:cNvSpPr/>
          <p:nvPr/>
        </p:nvSpPr>
        <p:spPr>
          <a:xfrm>
            <a:off x="4788024" y="1632595"/>
            <a:ext cx="4218610" cy="28113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CA"/>
          </a:p>
        </p:txBody>
      </p:sp>
      <p:sp>
        <p:nvSpPr>
          <p:cNvPr id="15" name="Shape 38"/>
          <p:cNvSpPr txBox="1"/>
          <p:nvPr/>
        </p:nvSpPr>
        <p:spPr>
          <a:xfrm>
            <a:off x="179513" y="1060196"/>
            <a:ext cx="1620480" cy="572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rtl="0"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Closer view of </a:t>
            </a:r>
            <a:r>
              <a:rPr lang="en" sz="1800" dirty="0" smtClean="0">
                <a:latin typeface="Calibri"/>
                <a:ea typeface="Calibri"/>
                <a:cs typeface="Calibri"/>
                <a:sym typeface="Calibri"/>
              </a:rPr>
              <a:t>the elastic bumpers:</a:t>
            </a:r>
            <a:endParaRPr lang="en"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Shape 39"/>
          <p:cNvSpPr txBox="1"/>
          <p:nvPr/>
        </p:nvSpPr>
        <p:spPr>
          <a:xfrm>
            <a:off x="5535537" y="1060196"/>
            <a:ext cx="3860999" cy="572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rtl="0"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Motion detector setup: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992" y="3079746"/>
            <a:ext cx="2700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992" y="1131590"/>
            <a:ext cx="2700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hape 38"/>
          <p:cNvSpPr txBox="1"/>
          <p:nvPr/>
        </p:nvSpPr>
        <p:spPr>
          <a:xfrm>
            <a:off x="179512" y="3044890"/>
            <a:ext cx="1620480" cy="390956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pPr lvl="0" rtl="0"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Closer view of </a:t>
            </a:r>
            <a:r>
              <a:rPr lang="en" sz="1800" dirty="0" smtClean="0">
                <a:latin typeface="Calibri"/>
                <a:ea typeface="Calibri"/>
                <a:cs typeface="Calibri"/>
                <a:sym typeface="Calibri"/>
              </a:rPr>
              <a:t>the needle and the wax receptacle:</a:t>
            </a:r>
            <a:endParaRPr lang="en"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890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698"/>
            <a:ext cx="8229600" cy="857250"/>
          </a:xfrm>
        </p:spPr>
        <p:txBody>
          <a:bodyPr/>
          <a:lstStyle/>
          <a:p>
            <a:r>
              <a:rPr lang="en-CA" b="1" u="sng" dirty="0" smtClean="0">
                <a:solidFill>
                  <a:schemeClr val="tx2"/>
                </a:solidFill>
              </a:rPr>
              <a:t>PRELIMINARY TASKS</a:t>
            </a:r>
            <a:endParaRPr lang="en-CA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89552"/>
            <a:ext cx="8928992" cy="4374486"/>
          </a:xfrm>
        </p:spPr>
        <p:txBody>
          <a:bodyPr>
            <a:normAutofit/>
          </a:bodyPr>
          <a:lstStyle/>
          <a:p>
            <a:r>
              <a:rPr lang="en-CA" dirty="0" smtClean="0"/>
              <a:t>Launch Logger Pro, turn on air supply (note, you are sharing the supply!), adjust the air flow.</a:t>
            </a:r>
          </a:p>
          <a:p>
            <a:r>
              <a:rPr lang="en-CA" dirty="0" smtClean="0"/>
              <a:t>Level your track using the adjustable legs.</a:t>
            </a:r>
          </a:p>
          <a:p>
            <a:r>
              <a:rPr lang="en-CA" dirty="0" smtClean="0"/>
              <a:t>Make sure the </a:t>
            </a:r>
            <a:r>
              <a:rPr lang="en-CA" dirty="0" err="1" smtClean="0"/>
              <a:t>velcro</a:t>
            </a:r>
            <a:r>
              <a:rPr lang="en-CA" dirty="0" smtClean="0"/>
              <a:t> stoppers are firmly held about 10 cm from each motion detector.</a:t>
            </a:r>
          </a:p>
          <a:p>
            <a:r>
              <a:rPr lang="en-CA" dirty="0" smtClean="0"/>
              <a:t>Make sure the round discs on both gliders are facing their respective motion detector.</a:t>
            </a:r>
          </a:p>
        </p:txBody>
      </p:sp>
    </p:spTree>
    <p:extLst>
      <p:ext uri="{BB962C8B-B14F-4D97-AF65-F5344CB8AC3E}">
        <p14:creationId xmlns:p14="http://schemas.microsoft.com/office/powerpoint/2010/main" val="91045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16219</TotalTime>
  <Words>703</Words>
  <Application>Microsoft Office PowerPoint</Application>
  <PresentationFormat>On-screen Show (16:9)</PresentationFormat>
  <Paragraphs>73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Exp. 4: Conservation of Momentum</vt:lpstr>
      <vt:lpstr>INTRODUCTION</vt:lpstr>
      <vt:lpstr>INTRODUCTION (cont.)</vt:lpstr>
      <vt:lpstr>INTRODUCTION (cont.)</vt:lpstr>
      <vt:lpstr>OBJECTIVES</vt:lpstr>
      <vt:lpstr>PowerPoint Presentation</vt:lpstr>
      <vt:lpstr>PowerPoint Presentation</vt:lpstr>
      <vt:lpstr>PowerPoint Presentation</vt:lpstr>
      <vt:lpstr>PRELIMINARY TASKS</vt:lpstr>
      <vt:lpstr>PART 1 – CENTRE OF MASS</vt:lpstr>
      <vt:lpstr>PART 2 – ELASTIC COLLISION</vt:lpstr>
      <vt:lpstr>Part 1 &amp; 2 - Elastic collision</vt:lpstr>
      <vt:lpstr>PART 3 – INELASTIC COLLISION</vt:lpstr>
      <vt:lpstr>Part 3 - Inelastic collision</vt:lpstr>
      <vt:lpstr>PowerPoint Presentation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and procedures for TAs</dc:title>
  <dc:creator>COE Support</dc:creator>
  <cp:lastModifiedBy>Michel Gauthier</cp:lastModifiedBy>
  <cp:revision>116</cp:revision>
  <dcterms:created xsi:type="dcterms:W3CDTF">2013-01-04T15:12:26Z</dcterms:created>
  <dcterms:modified xsi:type="dcterms:W3CDTF">2015-08-06T20:01:23Z</dcterms:modified>
</cp:coreProperties>
</file>